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315" r:id="rId4"/>
    <p:sldId id="262" r:id="rId5"/>
    <p:sldId id="324" r:id="rId6"/>
    <p:sldId id="274" r:id="rId7"/>
    <p:sldId id="512" r:id="rId8"/>
    <p:sldId id="264" r:id="rId9"/>
    <p:sldId id="513" r:id="rId10"/>
    <p:sldId id="514" r:id="rId11"/>
    <p:sldId id="515" r:id="rId12"/>
    <p:sldId id="516" r:id="rId13"/>
    <p:sldId id="517" r:id="rId14"/>
    <p:sldId id="518" r:id="rId15"/>
    <p:sldId id="519" r:id="rId16"/>
    <p:sldId id="520" r:id="rId17"/>
    <p:sldId id="521" r:id="rId18"/>
    <p:sldId id="522" r:id="rId19"/>
    <p:sldId id="523" r:id="rId20"/>
    <p:sldId id="524" r:id="rId21"/>
    <p:sldId id="525" r:id="rId22"/>
    <p:sldId id="526" r:id="rId23"/>
    <p:sldId id="326" r:id="rId24"/>
    <p:sldId id="267" r:id="rId25"/>
    <p:sldId id="388" r:id="rId26"/>
    <p:sldId id="389" r:id="rId27"/>
    <p:sldId id="260" r:id="rId28"/>
    <p:sldId id="527" r:id="rId29"/>
    <p:sldId id="531" r:id="rId30"/>
    <p:sldId id="532" r:id="rId31"/>
    <p:sldId id="533" r:id="rId32"/>
    <p:sldId id="534" r:id="rId33"/>
    <p:sldId id="535" r:id="rId34"/>
    <p:sldId id="573" r:id="rId35"/>
    <p:sldId id="314" r:id="rId36"/>
    <p:sldId id="574" r:id="rId37"/>
    <p:sldId id="575" r:id="rId38"/>
    <p:sldId id="576" r:id="rId39"/>
    <p:sldId id="577" r:id="rId40"/>
    <p:sldId id="578" r:id="rId41"/>
    <p:sldId id="579" r:id="rId42"/>
    <p:sldId id="580" r:id="rId43"/>
    <p:sldId id="581" r:id="rId44"/>
    <p:sldId id="328" r:id="rId45"/>
    <p:sldId id="329" r:id="rId46"/>
    <p:sldId id="330" r:id="rId47"/>
    <p:sldId id="332" r:id="rId48"/>
    <p:sldId id="333" r:id="rId49"/>
    <p:sldId id="341" r:id="rId50"/>
    <p:sldId id="342" r:id="rId51"/>
    <p:sldId id="261" r:id="rId52"/>
    <p:sldId id="536" r:id="rId53"/>
    <p:sldId id="266" r:id="rId54"/>
    <p:sldId id="537" r:id="rId55"/>
    <p:sldId id="538" r:id="rId56"/>
    <p:sldId id="539" r:id="rId57"/>
    <p:sldId id="540" r:id="rId58"/>
    <p:sldId id="541" r:id="rId59"/>
    <p:sldId id="272" r:id="rId60"/>
    <p:sldId id="542" r:id="rId61"/>
    <p:sldId id="543" r:id="rId62"/>
    <p:sldId id="544" r:id="rId63"/>
    <p:sldId id="545" r:id="rId64"/>
    <p:sldId id="546" r:id="rId65"/>
    <p:sldId id="547" r:id="rId66"/>
    <p:sldId id="548" r:id="rId67"/>
    <p:sldId id="549" r:id="rId68"/>
    <p:sldId id="555" r:id="rId69"/>
    <p:sldId id="556" r:id="rId70"/>
    <p:sldId id="557" r:id="rId71"/>
    <p:sldId id="390" r:id="rId72"/>
    <p:sldId id="395" r:id="rId73"/>
    <p:sldId id="269" r:id="rId74"/>
    <p:sldId id="275" r:id="rId75"/>
    <p:sldId id="276" r:id="rId76"/>
    <p:sldId id="277" r:id="rId77"/>
    <p:sldId id="456" r:id="rId78"/>
    <p:sldId id="278" r:id="rId79"/>
    <p:sldId id="279" r:id="rId80"/>
    <p:sldId id="392" r:id="rId81"/>
    <p:sldId id="393" r:id="rId82"/>
    <p:sldId id="280" r:id="rId83"/>
    <p:sldId id="281" r:id="rId84"/>
    <p:sldId id="457" r:id="rId85"/>
    <p:sldId id="458" r:id="rId86"/>
    <p:sldId id="459" r:id="rId87"/>
    <p:sldId id="460" r:id="rId88"/>
    <p:sldId id="461" r:id="rId89"/>
    <p:sldId id="462" r:id="rId90"/>
    <p:sldId id="463" r:id="rId91"/>
    <p:sldId id="464" r:id="rId92"/>
    <p:sldId id="465" r:id="rId93"/>
    <p:sldId id="282" r:id="rId94"/>
    <p:sldId id="283" r:id="rId95"/>
    <p:sldId id="284" r:id="rId96"/>
    <p:sldId id="285" r:id="rId97"/>
    <p:sldId id="286" r:id="rId98"/>
    <p:sldId id="287" r:id="rId99"/>
    <p:sldId id="288" r:id="rId100"/>
    <p:sldId id="289" r:id="rId101"/>
    <p:sldId id="290" r:id="rId102"/>
    <p:sldId id="321" r:id="rId103"/>
    <p:sldId id="322" r:id="rId104"/>
    <p:sldId id="291" r:id="rId105"/>
    <p:sldId id="292" r:id="rId106"/>
    <p:sldId id="293" r:id="rId107"/>
    <p:sldId id="323" r:id="rId108"/>
    <p:sldId id="319" r:id="rId109"/>
    <p:sldId id="294" r:id="rId110"/>
    <p:sldId id="295" r:id="rId111"/>
    <p:sldId id="296" r:id="rId112"/>
    <p:sldId id="297" r:id="rId113"/>
    <p:sldId id="298" r:id="rId114"/>
    <p:sldId id="299" r:id="rId115"/>
    <p:sldId id="300" r:id="rId116"/>
    <p:sldId id="301" r:id="rId117"/>
    <p:sldId id="302" r:id="rId118"/>
    <p:sldId id="394" r:id="rId119"/>
    <p:sldId id="303" r:id="rId120"/>
    <p:sldId id="304" r:id="rId121"/>
    <p:sldId id="305" r:id="rId122"/>
    <p:sldId id="320" r:id="rId123"/>
    <p:sldId id="396" r:id="rId124"/>
    <p:sldId id="306" r:id="rId125"/>
    <p:sldId id="307" r:id="rId126"/>
    <p:sldId id="308" r:id="rId127"/>
    <p:sldId id="309" r:id="rId128"/>
    <p:sldId id="310" r:id="rId129"/>
    <p:sldId id="311" r:id="rId130"/>
    <p:sldId id="312" r:id="rId131"/>
    <p:sldId id="511" r:id="rId132"/>
    <p:sldId id="313" r:id="rId1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23" autoAdjust="0"/>
  </p:normalViewPr>
  <p:slideViewPr>
    <p:cSldViewPr snapToGrid="0">
      <p:cViewPr varScale="1">
        <p:scale>
          <a:sx n="78" d="100"/>
          <a:sy n="78" d="100"/>
        </p:scale>
        <p:origin x="76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5"/>
          <p:cNvSpPr>
            <a:spLocks noGrp="1"/>
          </p:cNvSpPr>
          <p:nvPr>
            <p:ph type="dt" sz="half" idx="10"/>
          </p:nvPr>
        </p:nvSpPr>
        <p:spPr/>
        <p:txBody>
          <a:bodyPr/>
          <a:lstStyle>
            <a:lvl1pPr>
              <a:defRPr/>
            </a:lvl1pPr>
          </a:lstStyle>
          <a:p>
            <a:pPr>
              <a:defRPr/>
            </a:pPr>
            <a:endParaRPr lang="en-US" altLang="x-none"/>
          </a:p>
        </p:txBody>
      </p:sp>
      <p:sp>
        <p:nvSpPr>
          <p:cNvPr id="5" name="Rectangle 6"/>
          <p:cNvSpPr>
            <a:spLocks noGrp="1"/>
          </p:cNvSpPr>
          <p:nvPr>
            <p:ph type="ftr" sz="quarter" idx="11"/>
          </p:nvPr>
        </p:nvSpPr>
        <p:spPr/>
        <p:txBody>
          <a:bodyPr/>
          <a:lstStyle>
            <a:lvl1pPr>
              <a:defRPr/>
            </a:lvl1pPr>
          </a:lstStyle>
          <a:p>
            <a:pPr>
              <a:defRPr/>
            </a:pPr>
            <a:endParaRPr lang="en-US" altLang="x-none"/>
          </a:p>
        </p:txBody>
      </p:sp>
      <p:sp>
        <p:nvSpPr>
          <p:cNvPr id="6" name="Rectangle 7"/>
          <p:cNvSpPr>
            <a:spLocks noGrp="1"/>
          </p:cNvSpPr>
          <p:nvPr>
            <p:ph type="sldNum" sz="quarter" idx="12"/>
          </p:nvPr>
        </p:nvSpPr>
        <p:spPr/>
        <p:txBody>
          <a:bodyPr/>
          <a:lstStyle>
            <a:lvl1pPr>
              <a:defRPr/>
            </a:lvl1pPr>
          </a:lstStyle>
          <a:p>
            <a:pPr>
              <a:defRPr/>
            </a:pPr>
            <a:fld id="{7F123016-8A5F-4B99-B63A-151741210C87}" type="slidenum">
              <a:rPr lang="zh-CN" altLang="en-US"/>
              <a:t>‹#›</a:t>
            </a:fld>
            <a:endParaRPr lang="zh-CN" altLang="en-US"/>
          </a:p>
        </p:txBody>
      </p:sp>
    </p:spTree>
    <p:extLst>
      <p:ext uri="{BB962C8B-B14F-4D97-AF65-F5344CB8AC3E}">
        <p14:creationId xmlns:p14="http://schemas.microsoft.com/office/powerpoint/2010/main" val="3543129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3/1/2024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124.xml"/><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slide" Target="slide109.xml"/><Relationship Id="rId5" Type="http://schemas.openxmlformats.org/officeDocument/2006/relationships/slide" Target="slide82.xml"/><Relationship Id="rId4" Type="http://schemas.openxmlformats.org/officeDocument/2006/relationships/slide" Target="slide7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oleObject" Target="../embeddings/oleObject222.bin"/><Relationship Id="rId1" Type="http://schemas.openxmlformats.org/officeDocument/2006/relationships/slideLayout" Target="../slideLayouts/slideLayout7.xml"/><Relationship Id="rId6" Type="http://schemas.openxmlformats.org/officeDocument/2006/relationships/slide" Target="slide82.xml"/><Relationship Id="rId5" Type="http://schemas.openxmlformats.org/officeDocument/2006/relationships/image" Target="../media/image202.emf"/><Relationship Id="rId4" Type="http://schemas.openxmlformats.org/officeDocument/2006/relationships/oleObject" Target="../embeddings/oleObject223.bin"/></Relationships>
</file>

<file path=ppt/slides/_rels/slide101.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oleObject" Target="../embeddings/oleObject230.bin"/><Relationship Id="rId3" Type="http://schemas.openxmlformats.org/officeDocument/2006/relationships/image" Target="../media/image203.wmf"/><Relationship Id="rId7" Type="http://schemas.openxmlformats.org/officeDocument/2006/relationships/oleObject" Target="../embeddings/oleObject227.bin"/><Relationship Id="rId12" Type="http://schemas.openxmlformats.org/officeDocument/2006/relationships/image" Target="../media/image207.wmf"/><Relationship Id="rId17" Type="http://schemas.openxmlformats.org/officeDocument/2006/relationships/slide" Target="slide82.xml"/><Relationship Id="rId2" Type="http://schemas.openxmlformats.org/officeDocument/2006/relationships/oleObject" Target="../embeddings/oleObject224.bin"/><Relationship Id="rId16" Type="http://schemas.openxmlformats.org/officeDocument/2006/relationships/image" Target="../media/image209.emf"/><Relationship Id="rId1" Type="http://schemas.openxmlformats.org/officeDocument/2006/relationships/slideLayout" Target="../slideLayouts/slideLayout7.xml"/><Relationship Id="rId6" Type="http://schemas.openxmlformats.org/officeDocument/2006/relationships/image" Target="../media/image204.wmf"/><Relationship Id="rId11" Type="http://schemas.openxmlformats.org/officeDocument/2006/relationships/oleObject" Target="../embeddings/oleObject229.bin"/><Relationship Id="rId5" Type="http://schemas.openxmlformats.org/officeDocument/2006/relationships/oleObject" Target="../embeddings/oleObject226.bin"/><Relationship Id="rId15" Type="http://schemas.openxmlformats.org/officeDocument/2006/relationships/oleObject" Target="../embeddings/oleObject231.bin"/><Relationship Id="rId10" Type="http://schemas.openxmlformats.org/officeDocument/2006/relationships/image" Target="../media/image206.wmf"/><Relationship Id="rId4" Type="http://schemas.openxmlformats.org/officeDocument/2006/relationships/oleObject" Target="../embeddings/oleObject225.bin"/><Relationship Id="rId9" Type="http://schemas.openxmlformats.org/officeDocument/2006/relationships/oleObject" Target="../embeddings/oleObject228.bin"/><Relationship Id="rId14" Type="http://schemas.openxmlformats.org/officeDocument/2006/relationships/image" Target="../media/image208.wmf"/></Relationships>
</file>

<file path=ppt/slides/_rels/slide102.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image" Target="../media/image210.em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slide" Target="slide8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235.bin"/><Relationship Id="rId13" Type="http://schemas.openxmlformats.org/officeDocument/2006/relationships/image" Target="../media/image216.wmf"/><Relationship Id="rId3" Type="http://schemas.openxmlformats.org/officeDocument/2006/relationships/image" Target="../media/image211.emf"/><Relationship Id="rId7" Type="http://schemas.openxmlformats.org/officeDocument/2006/relationships/image" Target="../media/image213.wmf"/><Relationship Id="rId12" Type="http://schemas.openxmlformats.org/officeDocument/2006/relationships/oleObject" Target="../embeddings/oleObject237.bin"/><Relationship Id="rId17" Type="http://schemas.openxmlformats.org/officeDocument/2006/relationships/image" Target="../media/image218.png"/><Relationship Id="rId2" Type="http://schemas.openxmlformats.org/officeDocument/2006/relationships/oleObject" Target="../embeddings/oleObject232.bin"/><Relationship Id="rId16" Type="http://schemas.openxmlformats.org/officeDocument/2006/relationships/slide" Target="slide82.xml"/><Relationship Id="rId1" Type="http://schemas.openxmlformats.org/officeDocument/2006/relationships/slideLayout" Target="../slideLayouts/slideLayout7.xml"/><Relationship Id="rId6" Type="http://schemas.openxmlformats.org/officeDocument/2006/relationships/oleObject" Target="../embeddings/oleObject234.bin"/><Relationship Id="rId11" Type="http://schemas.openxmlformats.org/officeDocument/2006/relationships/image" Target="../media/image215.wmf"/><Relationship Id="rId5" Type="http://schemas.openxmlformats.org/officeDocument/2006/relationships/image" Target="../media/image212.wmf"/><Relationship Id="rId15" Type="http://schemas.openxmlformats.org/officeDocument/2006/relationships/image" Target="../media/image217.wmf"/><Relationship Id="rId10" Type="http://schemas.openxmlformats.org/officeDocument/2006/relationships/oleObject" Target="../embeddings/oleObject236.bin"/><Relationship Id="rId4" Type="http://schemas.openxmlformats.org/officeDocument/2006/relationships/oleObject" Target="../embeddings/oleObject233.bin"/><Relationship Id="rId9" Type="http://schemas.openxmlformats.org/officeDocument/2006/relationships/image" Target="../media/image214.wmf"/><Relationship Id="rId14" Type="http://schemas.openxmlformats.org/officeDocument/2006/relationships/oleObject" Target="../embeddings/oleObject238.bin"/></Relationships>
</file>

<file path=ppt/slides/_rels/slide105.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image" Target="../media/image219.emf"/><Relationship Id="rId7" Type="http://schemas.openxmlformats.org/officeDocument/2006/relationships/image" Target="../media/image221.wmf"/><Relationship Id="rId2" Type="http://schemas.openxmlformats.org/officeDocument/2006/relationships/oleObject" Target="../embeddings/oleObject239.bin"/><Relationship Id="rId1" Type="http://schemas.openxmlformats.org/officeDocument/2006/relationships/slideLayout" Target="../slideLayouts/slideLayout7.xml"/><Relationship Id="rId6" Type="http://schemas.openxmlformats.org/officeDocument/2006/relationships/oleObject" Target="../embeddings/oleObject241.bin"/><Relationship Id="rId5" Type="http://schemas.openxmlformats.org/officeDocument/2006/relationships/image" Target="../media/image220.wmf"/><Relationship Id="rId4" Type="http://schemas.openxmlformats.org/officeDocument/2006/relationships/oleObject" Target="../embeddings/oleObject240.bin"/></Relationships>
</file>

<file path=ppt/slides/_rels/slide106.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oleObject" Target="../embeddings/oleObject242.bin"/><Relationship Id="rId1" Type="http://schemas.openxmlformats.org/officeDocument/2006/relationships/slideLayout" Target="../slideLayouts/slideLayout7.xml"/><Relationship Id="rId4" Type="http://schemas.openxmlformats.org/officeDocument/2006/relationships/slide" Target="slide82.xml"/></Relationships>
</file>

<file path=ppt/slides/_rels/slide107.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oleObject" Target="../embeddings/oleObject243.bin"/><Relationship Id="rId1" Type="http://schemas.openxmlformats.org/officeDocument/2006/relationships/slideLayout" Target="../slideLayouts/slideLayout7.xml"/><Relationship Id="rId4" Type="http://schemas.openxmlformats.org/officeDocument/2006/relationships/slide" Target="slide82.xml"/></Relationships>
</file>

<file path=ppt/slides/_rels/slide108.xml.rels><?xml version="1.0" encoding="UTF-8" standalone="yes"?>
<Relationships xmlns="http://schemas.openxmlformats.org/package/2006/relationships"><Relationship Id="rId8" Type="http://schemas.openxmlformats.org/officeDocument/2006/relationships/image" Target="../media/image227.jpeg"/><Relationship Id="rId3" Type="http://schemas.openxmlformats.org/officeDocument/2006/relationships/image" Target="../media/image224.jpeg"/><Relationship Id="rId7" Type="http://schemas.openxmlformats.org/officeDocument/2006/relationships/hyperlink" Target="http://cn.made-in-china.com/image/2f0j01YvntRzkCgrcBM/%E5%8F%AF%E6%8E%A7%E7%A1%85%EF%BC%8C%E6%95%B4%E6%B5%81%E7%AE%A1%EF%BC%88ZP5A%E8%9E%BA%E6%97%8B%E5%9E%8B%EF%BC%89.jpg" TargetMode="External"/><Relationship Id="rId2" Type="http://schemas.openxmlformats.org/officeDocument/2006/relationships/hyperlink" Target="http://imgsrc.baidu.com/baike/pic/item/8640bf8b8835d6649f2fb424.jpg" TargetMode="External"/><Relationship Id="rId1" Type="http://schemas.openxmlformats.org/officeDocument/2006/relationships/slideLayout" Target="../slideLayouts/slideLayout7.xml"/><Relationship Id="rId6" Type="http://schemas.openxmlformats.org/officeDocument/2006/relationships/image" Target="../media/image226.jpeg"/><Relationship Id="rId5" Type="http://schemas.openxmlformats.org/officeDocument/2006/relationships/hyperlink" Target="http://cn.made-in-china.com/image/2f0j01ZMSQIeuCfabwM/%E6%95%B4%E6%B5%81%E4%BA%8C%E6%9E%81%E7%AE%A1%EF%BC%881N4001-1N4007%EF%BC%89.jpg" TargetMode="External"/><Relationship Id="rId10" Type="http://schemas.openxmlformats.org/officeDocument/2006/relationships/image" Target="../media/image228.png"/><Relationship Id="rId4" Type="http://schemas.openxmlformats.org/officeDocument/2006/relationships/image" Target="../media/image225.jpeg"/><Relationship Id="rId9" Type="http://schemas.openxmlformats.org/officeDocument/2006/relationships/slide" Target="slide82.xml"/></Relationships>
</file>

<file path=ppt/slides/_rels/slide109.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slide" Target="slide119.xml"/><Relationship Id="rId4" Type="http://schemas.openxmlformats.org/officeDocument/2006/relationships/slide" Target="slide1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29.emf"/><Relationship Id="rId2" Type="http://schemas.openxmlformats.org/officeDocument/2006/relationships/oleObject" Target="../embeddings/oleObject244.bin"/><Relationship Id="rId1" Type="http://schemas.openxmlformats.org/officeDocument/2006/relationships/slideLayout" Target="../slideLayouts/slideLayout7.xml"/><Relationship Id="rId6" Type="http://schemas.openxmlformats.org/officeDocument/2006/relationships/slide" Target="slide109.xml"/><Relationship Id="rId5" Type="http://schemas.openxmlformats.org/officeDocument/2006/relationships/image" Target="../media/image230.emf"/><Relationship Id="rId4" Type="http://schemas.openxmlformats.org/officeDocument/2006/relationships/oleObject" Target="../embeddings/oleObject245.bin"/></Relationships>
</file>

<file path=ppt/slides/_rels/slide111.xml.rels><?xml version="1.0" encoding="UTF-8" standalone="yes"?>
<Relationships xmlns="http://schemas.openxmlformats.org/package/2006/relationships"><Relationship Id="rId3" Type="http://schemas.openxmlformats.org/officeDocument/2006/relationships/image" Target="../media/image229.emf"/><Relationship Id="rId2" Type="http://schemas.openxmlformats.org/officeDocument/2006/relationships/oleObject" Target="../embeddings/oleObject246.bin"/><Relationship Id="rId1" Type="http://schemas.openxmlformats.org/officeDocument/2006/relationships/slideLayout" Target="../slideLayouts/slideLayout7.xml"/><Relationship Id="rId6" Type="http://schemas.openxmlformats.org/officeDocument/2006/relationships/slide" Target="slide109.xml"/><Relationship Id="rId5" Type="http://schemas.openxmlformats.org/officeDocument/2006/relationships/image" Target="../media/image230.emf"/><Relationship Id="rId4" Type="http://schemas.openxmlformats.org/officeDocument/2006/relationships/oleObject" Target="../embeddings/oleObject247.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251.bin"/><Relationship Id="rId3" Type="http://schemas.openxmlformats.org/officeDocument/2006/relationships/image" Target="../media/image231.emf"/><Relationship Id="rId7" Type="http://schemas.openxmlformats.org/officeDocument/2006/relationships/image" Target="../media/image233.wmf"/><Relationship Id="rId12" Type="http://schemas.openxmlformats.org/officeDocument/2006/relationships/slide" Target="slide109.xml"/><Relationship Id="rId2" Type="http://schemas.openxmlformats.org/officeDocument/2006/relationships/oleObject" Target="../embeddings/oleObject248.bin"/><Relationship Id="rId1" Type="http://schemas.openxmlformats.org/officeDocument/2006/relationships/slideLayout" Target="../slideLayouts/slideLayout7.xml"/><Relationship Id="rId6" Type="http://schemas.openxmlformats.org/officeDocument/2006/relationships/oleObject" Target="../embeddings/oleObject250.bin"/><Relationship Id="rId11" Type="http://schemas.openxmlformats.org/officeDocument/2006/relationships/image" Target="../media/image235.wmf"/><Relationship Id="rId5" Type="http://schemas.openxmlformats.org/officeDocument/2006/relationships/image" Target="../media/image232.wmf"/><Relationship Id="rId10" Type="http://schemas.openxmlformats.org/officeDocument/2006/relationships/oleObject" Target="../embeddings/oleObject252.bin"/><Relationship Id="rId4" Type="http://schemas.openxmlformats.org/officeDocument/2006/relationships/oleObject" Target="../embeddings/oleObject249.bin"/><Relationship Id="rId9" Type="http://schemas.openxmlformats.org/officeDocument/2006/relationships/image" Target="../media/image234.wmf"/></Relationships>
</file>

<file path=ppt/slides/_rels/slide113.x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image" Target="../media/image236.wmf"/><Relationship Id="rId7" Type="http://schemas.openxmlformats.org/officeDocument/2006/relationships/oleObject" Target="../embeddings/oleObject255.bin"/><Relationship Id="rId2" Type="http://schemas.openxmlformats.org/officeDocument/2006/relationships/oleObject" Target="../embeddings/oleObject253.bin"/><Relationship Id="rId1" Type="http://schemas.openxmlformats.org/officeDocument/2006/relationships/slideLayout" Target="../slideLayouts/slideLayout7.xml"/><Relationship Id="rId6" Type="http://schemas.openxmlformats.org/officeDocument/2006/relationships/slide" Target="slide109.xml"/><Relationship Id="rId5" Type="http://schemas.openxmlformats.org/officeDocument/2006/relationships/image" Target="../media/image237.wmf"/><Relationship Id="rId10" Type="http://schemas.openxmlformats.org/officeDocument/2006/relationships/image" Target="../media/image239.wmf"/><Relationship Id="rId4" Type="http://schemas.openxmlformats.org/officeDocument/2006/relationships/oleObject" Target="../embeddings/oleObject254.bin"/><Relationship Id="rId9" Type="http://schemas.openxmlformats.org/officeDocument/2006/relationships/oleObject" Target="../embeddings/oleObject256.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60.bin"/><Relationship Id="rId3" Type="http://schemas.openxmlformats.org/officeDocument/2006/relationships/image" Target="../media/image240.emf"/><Relationship Id="rId7" Type="http://schemas.openxmlformats.org/officeDocument/2006/relationships/image" Target="../media/image242.wmf"/><Relationship Id="rId12" Type="http://schemas.openxmlformats.org/officeDocument/2006/relationships/slide" Target="slide109.xml"/><Relationship Id="rId2" Type="http://schemas.openxmlformats.org/officeDocument/2006/relationships/oleObject" Target="../embeddings/oleObject257.bin"/><Relationship Id="rId1" Type="http://schemas.openxmlformats.org/officeDocument/2006/relationships/slideLayout" Target="../slideLayouts/slideLayout7.xml"/><Relationship Id="rId6" Type="http://schemas.openxmlformats.org/officeDocument/2006/relationships/oleObject" Target="../embeddings/oleObject259.bin"/><Relationship Id="rId11" Type="http://schemas.openxmlformats.org/officeDocument/2006/relationships/image" Target="../media/image244.emf"/><Relationship Id="rId5" Type="http://schemas.openxmlformats.org/officeDocument/2006/relationships/image" Target="../media/image241.wmf"/><Relationship Id="rId10" Type="http://schemas.openxmlformats.org/officeDocument/2006/relationships/oleObject" Target="../embeddings/oleObject261.bin"/><Relationship Id="rId4" Type="http://schemas.openxmlformats.org/officeDocument/2006/relationships/oleObject" Target="../embeddings/oleObject258.bin"/><Relationship Id="rId9" Type="http://schemas.openxmlformats.org/officeDocument/2006/relationships/image" Target="../media/image243.e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265.bin"/><Relationship Id="rId3" Type="http://schemas.openxmlformats.org/officeDocument/2006/relationships/image" Target="../media/image244.emf"/><Relationship Id="rId7" Type="http://schemas.openxmlformats.org/officeDocument/2006/relationships/image" Target="../media/image246.wmf"/><Relationship Id="rId2" Type="http://schemas.openxmlformats.org/officeDocument/2006/relationships/oleObject" Target="../embeddings/oleObject262.bin"/><Relationship Id="rId1" Type="http://schemas.openxmlformats.org/officeDocument/2006/relationships/slideLayout" Target="../slideLayouts/slideLayout7.xml"/><Relationship Id="rId6" Type="http://schemas.openxmlformats.org/officeDocument/2006/relationships/oleObject" Target="../embeddings/oleObject264.bin"/><Relationship Id="rId5" Type="http://schemas.openxmlformats.org/officeDocument/2006/relationships/image" Target="../media/image245.wmf"/><Relationship Id="rId10" Type="http://schemas.openxmlformats.org/officeDocument/2006/relationships/slide" Target="slide109.xml"/><Relationship Id="rId4" Type="http://schemas.openxmlformats.org/officeDocument/2006/relationships/oleObject" Target="../embeddings/oleObject263.bin"/><Relationship Id="rId9" Type="http://schemas.openxmlformats.org/officeDocument/2006/relationships/image" Target="../media/image247.wmf"/></Relationships>
</file>

<file path=ppt/slides/_rels/slide116.xml.rels><?xml version="1.0" encoding="UTF-8" standalone="yes"?>
<Relationships xmlns="http://schemas.openxmlformats.org/package/2006/relationships"><Relationship Id="rId8" Type="http://schemas.openxmlformats.org/officeDocument/2006/relationships/slide" Target="slide109.xml"/><Relationship Id="rId3" Type="http://schemas.openxmlformats.org/officeDocument/2006/relationships/image" Target="../media/image248.wmf"/><Relationship Id="rId7" Type="http://schemas.openxmlformats.org/officeDocument/2006/relationships/image" Target="../media/image249.wmf"/><Relationship Id="rId2" Type="http://schemas.openxmlformats.org/officeDocument/2006/relationships/oleObject" Target="../embeddings/oleObject266.bin"/><Relationship Id="rId1" Type="http://schemas.openxmlformats.org/officeDocument/2006/relationships/slideLayout" Target="../slideLayouts/slideLayout7.xml"/><Relationship Id="rId6" Type="http://schemas.openxmlformats.org/officeDocument/2006/relationships/oleObject" Target="../embeddings/oleObject268.bin"/><Relationship Id="rId5" Type="http://schemas.openxmlformats.org/officeDocument/2006/relationships/image" Target="../media/image244.emf"/><Relationship Id="rId4" Type="http://schemas.openxmlformats.org/officeDocument/2006/relationships/oleObject" Target="../embeddings/oleObject267.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272.bin"/><Relationship Id="rId13" Type="http://schemas.openxmlformats.org/officeDocument/2006/relationships/image" Target="../media/image255.wmf"/><Relationship Id="rId3" Type="http://schemas.openxmlformats.org/officeDocument/2006/relationships/image" Target="../media/image250.wmf"/><Relationship Id="rId7" Type="http://schemas.openxmlformats.org/officeDocument/2006/relationships/image" Target="../media/image252.wmf"/><Relationship Id="rId12" Type="http://schemas.openxmlformats.org/officeDocument/2006/relationships/oleObject" Target="../embeddings/oleObject274.bin"/><Relationship Id="rId2" Type="http://schemas.openxmlformats.org/officeDocument/2006/relationships/oleObject" Target="../embeddings/oleObject269.bin"/><Relationship Id="rId1" Type="http://schemas.openxmlformats.org/officeDocument/2006/relationships/slideLayout" Target="../slideLayouts/slideLayout7.xml"/><Relationship Id="rId6" Type="http://schemas.openxmlformats.org/officeDocument/2006/relationships/oleObject" Target="../embeddings/oleObject271.bin"/><Relationship Id="rId11" Type="http://schemas.openxmlformats.org/officeDocument/2006/relationships/image" Target="../media/image254.wmf"/><Relationship Id="rId5" Type="http://schemas.openxmlformats.org/officeDocument/2006/relationships/image" Target="../media/image251.wmf"/><Relationship Id="rId10" Type="http://schemas.openxmlformats.org/officeDocument/2006/relationships/oleObject" Target="../embeddings/oleObject273.bin"/><Relationship Id="rId4" Type="http://schemas.openxmlformats.org/officeDocument/2006/relationships/oleObject" Target="../embeddings/oleObject270.bin"/><Relationship Id="rId9" Type="http://schemas.openxmlformats.org/officeDocument/2006/relationships/image" Target="../media/image253.wmf"/><Relationship Id="rId14" Type="http://schemas.openxmlformats.org/officeDocument/2006/relationships/slide" Target="slide109.xml"/></Relationships>
</file>

<file path=ppt/slides/_rels/slide118.x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oleObject" Target="../embeddings/oleObject275.bin"/><Relationship Id="rId1" Type="http://schemas.openxmlformats.org/officeDocument/2006/relationships/slideLayout" Target="../slideLayouts/slideLayout7.xml"/><Relationship Id="rId6" Type="http://schemas.openxmlformats.org/officeDocument/2006/relationships/slide" Target="slide109.xml"/><Relationship Id="rId5" Type="http://schemas.openxmlformats.org/officeDocument/2006/relationships/image" Target="../media/image257.wmf"/><Relationship Id="rId4" Type="http://schemas.openxmlformats.org/officeDocument/2006/relationships/oleObject" Target="../embeddings/oleObject276.bin"/></Relationships>
</file>

<file path=ppt/slides/_rels/slide119.xml.rels><?xml version="1.0" encoding="UTF-8" standalone="yes"?>
<Relationships xmlns="http://schemas.openxmlformats.org/package/2006/relationships"><Relationship Id="rId2" Type="http://schemas.openxmlformats.org/officeDocument/2006/relationships/slide" Target="slide10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oleObject" Target="../embeddings/oleObject4.bin"/><Relationship Id="rId1" Type="http://schemas.openxmlformats.org/officeDocument/2006/relationships/slideLayout" Target="../slideLayouts/slideLayout7.xml"/><Relationship Id="rId6" Type="http://schemas.openxmlformats.org/officeDocument/2006/relationships/oleObject" Target="../embeddings/oleObject6.bin"/><Relationship Id="rId11" Type="http://schemas.openxmlformats.org/officeDocument/2006/relationships/image" Target="../media/image16.emf"/><Relationship Id="rId5" Type="http://schemas.openxmlformats.org/officeDocument/2006/relationships/image" Target="../media/image13.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5.emf"/></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280.bin"/><Relationship Id="rId3" Type="http://schemas.openxmlformats.org/officeDocument/2006/relationships/image" Target="../media/image258.emf"/><Relationship Id="rId7" Type="http://schemas.openxmlformats.org/officeDocument/2006/relationships/image" Target="../media/image260.emf"/><Relationship Id="rId2" Type="http://schemas.openxmlformats.org/officeDocument/2006/relationships/oleObject" Target="../embeddings/oleObject277.bin"/><Relationship Id="rId1" Type="http://schemas.openxmlformats.org/officeDocument/2006/relationships/slideLayout" Target="../slideLayouts/slideLayout7.xml"/><Relationship Id="rId6" Type="http://schemas.openxmlformats.org/officeDocument/2006/relationships/oleObject" Target="../embeddings/oleObject279.bin"/><Relationship Id="rId5" Type="http://schemas.openxmlformats.org/officeDocument/2006/relationships/image" Target="../media/image259.emf"/><Relationship Id="rId10" Type="http://schemas.openxmlformats.org/officeDocument/2006/relationships/slide" Target="slide109.xml"/><Relationship Id="rId4" Type="http://schemas.openxmlformats.org/officeDocument/2006/relationships/oleObject" Target="../embeddings/oleObject278.bin"/><Relationship Id="rId9" Type="http://schemas.openxmlformats.org/officeDocument/2006/relationships/image" Target="../media/image261.emf"/></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284.bin"/><Relationship Id="rId13" Type="http://schemas.openxmlformats.org/officeDocument/2006/relationships/image" Target="../media/image267.wmf"/><Relationship Id="rId18" Type="http://schemas.openxmlformats.org/officeDocument/2006/relationships/image" Target="../media/image269.wmf"/><Relationship Id="rId3" Type="http://schemas.openxmlformats.org/officeDocument/2006/relationships/image" Target="../media/image262.emf"/><Relationship Id="rId7" Type="http://schemas.openxmlformats.org/officeDocument/2006/relationships/image" Target="../media/image264.wmf"/><Relationship Id="rId12" Type="http://schemas.openxmlformats.org/officeDocument/2006/relationships/oleObject" Target="../embeddings/oleObject286.bin"/><Relationship Id="rId17" Type="http://schemas.openxmlformats.org/officeDocument/2006/relationships/oleObject" Target="../embeddings/oleObject288.bin"/><Relationship Id="rId2" Type="http://schemas.openxmlformats.org/officeDocument/2006/relationships/oleObject" Target="../embeddings/oleObject281.bin"/><Relationship Id="rId16" Type="http://schemas.openxmlformats.org/officeDocument/2006/relationships/slide" Target="slide109.xml"/><Relationship Id="rId1" Type="http://schemas.openxmlformats.org/officeDocument/2006/relationships/slideLayout" Target="../slideLayouts/slideLayout7.xml"/><Relationship Id="rId6" Type="http://schemas.openxmlformats.org/officeDocument/2006/relationships/oleObject" Target="../embeddings/oleObject283.bin"/><Relationship Id="rId11" Type="http://schemas.openxmlformats.org/officeDocument/2006/relationships/image" Target="../media/image266.wmf"/><Relationship Id="rId5" Type="http://schemas.openxmlformats.org/officeDocument/2006/relationships/image" Target="../media/image263.wmf"/><Relationship Id="rId15" Type="http://schemas.openxmlformats.org/officeDocument/2006/relationships/image" Target="../media/image268.emf"/><Relationship Id="rId10" Type="http://schemas.openxmlformats.org/officeDocument/2006/relationships/oleObject" Target="../embeddings/oleObject285.bin"/><Relationship Id="rId4" Type="http://schemas.openxmlformats.org/officeDocument/2006/relationships/oleObject" Target="../embeddings/oleObject282.bin"/><Relationship Id="rId9" Type="http://schemas.openxmlformats.org/officeDocument/2006/relationships/image" Target="../media/image265.emf"/><Relationship Id="rId14" Type="http://schemas.openxmlformats.org/officeDocument/2006/relationships/oleObject" Target="../embeddings/oleObject287.bin"/></Relationships>
</file>

<file path=ppt/slides/_rels/slide122.xml.rels><?xml version="1.0" encoding="UTF-8" standalone="yes"?>
<Relationships xmlns="http://schemas.openxmlformats.org/package/2006/relationships"><Relationship Id="rId3" Type="http://schemas.openxmlformats.org/officeDocument/2006/relationships/hyperlink" Target="http://ziliao.aijuhe.net/index.php/image/view/image_id-24045/item-group#main" TargetMode="External"/><Relationship Id="rId2" Type="http://schemas.openxmlformats.org/officeDocument/2006/relationships/image" Target="../media/image270.jpeg"/><Relationship Id="rId1" Type="http://schemas.openxmlformats.org/officeDocument/2006/relationships/slideLayout" Target="../slideLayouts/slideLayout7.xml"/><Relationship Id="rId5" Type="http://schemas.openxmlformats.org/officeDocument/2006/relationships/slide" Target="slide109.xml"/><Relationship Id="rId4" Type="http://schemas.openxmlformats.org/officeDocument/2006/relationships/image" Target="../media/image271.jpeg"/></Relationships>
</file>

<file path=ppt/slides/_rels/slide123.xml.rels><?xml version="1.0" encoding="UTF-8" standalone="yes"?>
<Relationships xmlns="http://schemas.openxmlformats.org/package/2006/relationships"><Relationship Id="rId3" Type="http://schemas.openxmlformats.org/officeDocument/2006/relationships/image" Target="../media/image272.wmf"/><Relationship Id="rId7" Type="http://schemas.openxmlformats.org/officeDocument/2006/relationships/image" Target="../media/image274.wmf"/><Relationship Id="rId2" Type="http://schemas.openxmlformats.org/officeDocument/2006/relationships/oleObject" Target="../embeddings/oleObject289.bin"/><Relationship Id="rId1" Type="http://schemas.openxmlformats.org/officeDocument/2006/relationships/slideLayout" Target="../slideLayouts/slideLayout7.xml"/><Relationship Id="rId6" Type="http://schemas.openxmlformats.org/officeDocument/2006/relationships/oleObject" Target="../embeddings/oleObject291.bin"/><Relationship Id="rId5" Type="http://schemas.openxmlformats.org/officeDocument/2006/relationships/image" Target="../media/image273.wmf"/><Relationship Id="rId4" Type="http://schemas.openxmlformats.org/officeDocument/2006/relationships/oleObject" Target="../embeddings/oleObject290.bin"/></Relationships>
</file>

<file path=ppt/slides/_rels/slide124.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slide" Target="slide130.xml"/><Relationship Id="rId4" Type="http://schemas.openxmlformats.org/officeDocument/2006/relationships/slide" Target="slide125.xml"/></Relationships>
</file>

<file path=ppt/slides/_rels/slide125.xml.rels><?xml version="1.0" encoding="UTF-8" standalone="yes"?>
<Relationships xmlns="http://schemas.openxmlformats.org/package/2006/relationships"><Relationship Id="rId3" Type="http://schemas.openxmlformats.org/officeDocument/2006/relationships/image" Target="../media/image275.emf"/><Relationship Id="rId2" Type="http://schemas.openxmlformats.org/officeDocument/2006/relationships/oleObject" Target="../embeddings/oleObject292.bin"/><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276.emf"/><Relationship Id="rId4" Type="http://schemas.openxmlformats.org/officeDocument/2006/relationships/oleObject" Target="../embeddings/oleObject293.bin"/></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297.bin"/><Relationship Id="rId13" Type="http://schemas.openxmlformats.org/officeDocument/2006/relationships/image" Target="../media/image282.emf"/><Relationship Id="rId3" Type="http://schemas.openxmlformats.org/officeDocument/2006/relationships/image" Target="../media/image277.wmf"/><Relationship Id="rId7" Type="http://schemas.openxmlformats.org/officeDocument/2006/relationships/image" Target="../media/image279.wmf"/><Relationship Id="rId12" Type="http://schemas.openxmlformats.org/officeDocument/2006/relationships/oleObject" Target="../embeddings/oleObject299.bin"/><Relationship Id="rId2" Type="http://schemas.openxmlformats.org/officeDocument/2006/relationships/oleObject" Target="../embeddings/oleObject294.bin"/><Relationship Id="rId1" Type="http://schemas.openxmlformats.org/officeDocument/2006/relationships/slideLayout" Target="../slideLayouts/slideLayout7.xml"/><Relationship Id="rId6" Type="http://schemas.openxmlformats.org/officeDocument/2006/relationships/oleObject" Target="../embeddings/oleObject296.bin"/><Relationship Id="rId11" Type="http://schemas.openxmlformats.org/officeDocument/2006/relationships/image" Target="../media/image281.emf"/><Relationship Id="rId5" Type="http://schemas.openxmlformats.org/officeDocument/2006/relationships/image" Target="../media/image278.wmf"/><Relationship Id="rId10" Type="http://schemas.openxmlformats.org/officeDocument/2006/relationships/oleObject" Target="../embeddings/oleObject298.bin"/><Relationship Id="rId4" Type="http://schemas.openxmlformats.org/officeDocument/2006/relationships/oleObject" Target="../embeddings/oleObject295.bin"/><Relationship Id="rId9" Type="http://schemas.openxmlformats.org/officeDocument/2006/relationships/image" Target="../media/image280.emf"/><Relationship Id="rId14" Type="http://schemas.openxmlformats.org/officeDocument/2006/relationships/slide" Target="slide124.xml"/></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303.bin"/><Relationship Id="rId13" Type="http://schemas.openxmlformats.org/officeDocument/2006/relationships/image" Target="../media/image287.wmf"/><Relationship Id="rId3" Type="http://schemas.openxmlformats.org/officeDocument/2006/relationships/image" Target="../media/image279.wmf"/><Relationship Id="rId7" Type="http://schemas.openxmlformats.org/officeDocument/2006/relationships/image" Target="../media/image284.wmf"/><Relationship Id="rId12" Type="http://schemas.openxmlformats.org/officeDocument/2006/relationships/oleObject" Target="../embeddings/oleObject305.bin"/><Relationship Id="rId2" Type="http://schemas.openxmlformats.org/officeDocument/2006/relationships/oleObject" Target="../embeddings/oleObject300.bin"/><Relationship Id="rId1" Type="http://schemas.openxmlformats.org/officeDocument/2006/relationships/slideLayout" Target="../slideLayouts/slideLayout7.xml"/><Relationship Id="rId6" Type="http://schemas.openxmlformats.org/officeDocument/2006/relationships/oleObject" Target="../embeddings/oleObject302.bin"/><Relationship Id="rId11" Type="http://schemas.openxmlformats.org/officeDocument/2006/relationships/image" Target="../media/image286.wmf"/><Relationship Id="rId5" Type="http://schemas.openxmlformats.org/officeDocument/2006/relationships/image" Target="../media/image283.wmf"/><Relationship Id="rId15" Type="http://schemas.openxmlformats.org/officeDocument/2006/relationships/slide" Target="slide124.xml"/><Relationship Id="rId10" Type="http://schemas.openxmlformats.org/officeDocument/2006/relationships/oleObject" Target="../embeddings/oleObject304.bin"/><Relationship Id="rId4" Type="http://schemas.openxmlformats.org/officeDocument/2006/relationships/oleObject" Target="../embeddings/oleObject301.bin"/><Relationship Id="rId9" Type="http://schemas.openxmlformats.org/officeDocument/2006/relationships/image" Target="../media/image285.emf"/><Relationship Id="rId14" Type="http://schemas.openxmlformats.org/officeDocument/2006/relationships/oleObject" Target="../embeddings/oleObject306.bin"/></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310.bin"/><Relationship Id="rId3" Type="http://schemas.openxmlformats.org/officeDocument/2006/relationships/image" Target="../media/image288.wmf"/><Relationship Id="rId7" Type="http://schemas.openxmlformats.org/officeDocument/2006/relationships/image" Target="../media/image290.emf"/><Relationship Id="rId2" Type="http://schemas.openxmlformats.org/officeDocument/2006/relationships/oleObject" Target="../embeddings/oleObject307.bin"/><Relationship Id="rId1" Type="http://schemas.openxmlformats.org/officeDocument/2006/relationships/slideLayout" Target="../slideLayouts/slideLayout7.xml"/><Relationship Id="rId6" Type="http://schemas.openxmlformats.org/officeDocument/2006/relationships/oleObject" Target="../embeddings/oleObject309.bin"/><Relationship Id="rId11" Type="http://schemas.openxmlformats.org/officeDocument/2006/relationships/image" Target="../media/image292.jpeg"/><Relationship Id="rId5" Type="http://schemas.openxmlformats.org/officeDocument/2006/relationships/image" Target="../media/image289.wmf"/><Relationship Id="rId10" Type="http://schemas.openxmlformats.org/officeDocument/2006/relationships/slide" Target="slide124.xml"/><Relationship Id="rId4" Type="http://schemas.openxmlformats.org/officeDocument/2006/relationships/oleObject" Target="../embeddings/oleObject308.bin"/><Relationship Id="rId9" Type="http://schemas.openxmlformats.org/officeDocument/2006/relationships/image" Target="../media/image291.emf"/></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314.bin"/><Relationship Id="rId13" Type="http://schemas.openxmlformats.org/officeDocument/2006/relationships/image" Target="../media/image298.wmf"/><Relationship Id="rId18" Type="http://schemas.openxmlformats.org/officeDocument/2006/relationships/oleObject" Target="../embeddings/oleObject319.bin"/><Relationship Id="rId3" Type="http://schemas.openxmlformats.org/officeDocument/2006/relationships/image" Target="../media/image293.wmf"/><Relationship Id="rId7" Type="http://schemas.openxmlformats.org/officeDocument/2006/relationships/image" Target="../media/image295.wmf"/><Relationship Id="rId12" Type="http://schemas.openxmlformats.org/officeDocument/2006/relationships/oleObject" Target="../embeddings/oleObject316.bin"/><Relationship Id="rId17" Type="http://schemas.openxmlformats.org/officeDocument/2006/relationships/image" Target="../media/image300.wmf"/><Relationship Id="rId2" Type="http://schemas.openxmlformats.org/officeDocument/2006/relationships/oleObject" Target="../embeddings/oleObject311.bin"/><Relationship Id="rId16" Type="http://schemas.openxmlformats.org/officeDocument/2006/relationships/oleObject" Target="../embeddings/oleObject318.bin"/><Relationship Id="rId20" Type="http://schemas.openxmlformats.org/officeDocument/2006/relationships/slide" Target="slide124.xml"/><Relationship Id="rId1" Type="http://schemas.openxmlformats.org/officeDocument/2006/relationships/slideLayout" Target="../slideLayouts/slideLayout7.xml"/><Relationship Id="rId6" Type="http://schemas.openxmlformats.org/officeDocument/2006/relationships/oleObject" Target="../embeddings/oleObject313.bin"/><Relationship Id="rId11" Type="http://schemas.openxmlformats.org/officeDocument/2006/relationships/image" Target="../media/image297.wmf"/><Relationship Id="rId5" Type="http://schemas.openxmlformats.org/officeDocument/2006/relationships/image" Target="../media/image294.wmf"/><Relationship Id="rId15" Type="http://schemas.openxmlformats.org/officeDocument/2006/relationships/image" Target="../media/image299.wmf"/><Relationship Id="rId10" Type="http://schemas.openxmlformats.org/officeDocument/2006/relationships/oleObject" Target="../embeddings/oleObject315.bin"/><Relationship Id="rId19" Type="http://schemas.openxmlformats.org/officeDocument/2006/relationships/image" Target="../media/image301.wmf"/><Relationship Id="rId4" Type="http://schemas.openxmlformats.org/officeDocument/2006/relationships/oleObject" Target="../embeddings/oleObject312.bin"/><Relationship Id="rId9" Type="http://schemas.openxmlformats.org/officeDocument/2006/relationships/image" Target="../media/image296.wmf"/><Relationship Id="rId14" Type="http://schemas.openxmlformats.org/officeDocument/2006/relationships/oleObject" Target="../embeddings/oleObject317.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7.emf"/><Relationship Id="rId7" Type="http://schemas.openxmlformats.org/officeDocument/2006/relationships/image" Target="../media/image19.emf"/><Relationship Id="rId2"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oleObject" Target="../embeddings/oleObject11.bin"/><Relationship Id="rId11" Type="http://schemas.openxmlformats.org/officeDocument/2006/relationships/image" Target="../media/image21.emf"/><Relationship Id="rId5" Type="http://schemas.openxmlformats.org/officeDocument/2006/relationships/image" Target="../media/image18.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0.emf"/></Relationships>
</file>

<file path=ppt/slides/_rels/slide130.xml.rels><?xml version="1.0" encoding="UTF-8" standalone="yes"?>
<Relationships xmlns="http://schemas.openxmlformats.org/package/2006/relationships"><Relationship Id="rId3" Type="http://schemas.openxmlformats.org/officeDocument/2006/relationships/image" Target="../media/image302.emf"/><Relationship Id="rId2" Type="http://schemas.openxmlformats.org/officeDocument/2006/relationships/oleObject" Target="../embeddings/oleObject320.bin"/><Relationship Id="rId1" Type="http://schemas.openxmlformats.org/officeDocument/2006/relationships/slideLayout" Target="../slideLayouts/slideLayout7.xml"/><Relationship Id="rId6" Type="http://schemas.openxmlformats.org/officeDocument/2006/relationships/image" Target="../media/image303.wmf"/><Relationship Id="rId5" Type="http://schemas.openxmlformats.org/officeDocument/2006/relationships/oleObject" Target="../embeddings/oleObject321.bin"/><Relationship Id="rId4" Type="http://schemas.openxmlformats.org/officeDocument/2006/relationships/slide" Target="slide124.xml"/></Relationships>
</file>

<file path=ppt/slides/_rels/slide131.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30005;&#24037;&#30005;&#23376;&#23398;(5&#29256;&#65289;.pptx" TargetMode="External"/><Relationship Id="rId2" Type="http://schemas.openxmlformats.org/officeDocument/2006/relationships/hyperlink" Target="&#30005;&#24037;&#30005;&#23376;&#23398;&#30446;&#24405;(&#31532;5&#29256;&#65289;.pptx#-1,2,PowerPoint &#28436;&#31034;&#25991;&#31295;" TargetMode="External"/><Relationship Id="rId1" Type="http://schemas.openxmlformats.org/officeDocument/2006/relationships/slideLayout" Target="../slideLayouts/slideLayout7.xml"/><Relationship Id="rId4" Type="http://schemas.openxmlformats.org/officeDocument/2006/relationships/hyperlink" Target="&#31532;2&#31456;%20%20&#30005;&#36335;&#20998;&#26512;&#22522;&#30784;&#65288;&#31532;5&#29256;&#65289;.pptx#-1,1,&#31532;2&#31456;  &#30005;&#36335;&#20998;&#26512;&#22522;&#3078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2.wmf"/><Relationship Id="rId7" Type="http://schemas.openxmlformats.org/officeDocument/2006/relationships/oleObject" Target="../embeddings/oleObject16.bin"/><Relationship Id="rId2" Type="http://schemas.openxmlformats.org/officeDocument/2006/relationships/oleObject" Target="../embeddings/oleObject14.bin"/><Relationship Id="rId1" Type="http://schemas.openxmlformats.org/officeDocument/2006/relationships/slideLayout" Target="../slideLayouts/slideLayout7.xml"/><Relationship Id="rId6" Type="http://schemas.openxmlformats.org/officeDocument/2006/relationships/image" Target="../media/image24.wmf"/><Relationship Id="rId5" Type="http://schemas.openxmlformats.org/officeDocument/2006/relationships/oleObject" Target="../embeddings/oleObject15.bin"/><Relationship Id="rId10" Type="http://schemas.openxmlformats.org/officeDocument/2006/relationships/image" Target="../media/image26.wmf"/><Relationship Id="rId4" Type="http://schemas.openxmlformats.org/officeDocument/2006/relationships/image" Target="../media/image23.jpeg"/><Relationship Id="rId9" Type="http://schemas.openxmlformats.org/officeDocument/2006/relationships/oleObject" Target="../embeddings/oleObject17.bin"/></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32.wmf"/><Relationship Id="rId3" Type="http://schemas.openxmlformats.org/officeDocument/2006/relationships/image" Target="../media/image27.emf"/><Relationship Id="rId7" Type="http://schemas.openxmlformats.org/officeDocument/2006/relationships/image" Target="../media/image29.emf"/><Relationship Id="rId12" Type="http://schemas.openxmlformats.org/officeDocument/2006/relationships/oleObject" Target="../embeddings/oleObject23.bin"/><Relationship Id="rId2" Type="http://schemas.openxmlformats.org/officeDocument/2006/relationships/oleObject" Target="../embeddings/oleObject18.bin"/><Relationship Id="rId1" Type="http://schemas.openxmlformats.org/officeDocument/2006/relationships/slideLayout" Target="../slideLayouts/slideLayout7.xml"/><Relationship Id="rId6" Type="http://schemas.openxmlformats.org/officeDocument/2006/relationships/oleObject" Target="../embeddings/oleObject20.bin"/><Relationship Id="rId11" Type="http://schemas.openxmlformats.org/officeDocument/2006/relationships/image" Target="../media/image31.emf"/><Relationship Id="rId5" Type="http://schemas.openxmlformats.org/officeDocument/2006/relationships/image" Target="../media/image28.e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24.bin"/><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9.wmf"/><Relationship Id="rId3" Type="http://schemas.openxmlformats.org/officeDocument/2006/relationships/image" Target="../media/image34.wmf"/><Relationship Id="rId7" Type="http://schemas.openxmlformats.org/officeDocument/2006/relationships/image" Target="../media/image36.wmf"/><Relationship Id="rId12" Type="http://schemas.openxmlformats.org/officeDocument/2006/relationships/oleObject" Target="../embeddings/oleObject30.bin"/><Relationship Id="rId17" Type="http://schemas.openxmlformats.org/officeDocument/2006/relationships/image" Target="../media/image41.wmf"/><Relationship Id="rId2" Type="http://schemas.openxmlformats.org/officeDocument/2006/relationships/oleObject" Target="../embeddings/oleObject25.bin"/><Relationship Id="rId16" Type="http://schemas.openxmlformats.org/officeDocument/2006/relationships/oleObject" Target="../embeddings/oleObject32.bin"/><Relationship Id="rId1" Type="http://schemas.openxmlformats.org/officeDocument/2006/relationships/slideLayout" Target="../slideLayouts/slideLayout7.xml"/><Relationship Id="rId6" Type="http://schemas.openxmlformats.org/officeDocument/2006/relationships/oleObject" Target="../embeddings/oleObject27.bin"/><Relationship Id="rId11" Type="http://schemas.openxmlformats.org/officeDocument/2006/relationships/image" Target="../media/image38.wmf"/><Relationship Id="rId5" Type="http://schemas.openxmlformats.org/officeDocument/2006/relationships/image" Target="../media/image35.wmf"/><Relationship Id="rId15" Type="http://schemas.openxmlformats.org/officeDocument/2006/relationships/image" Target="../media/image40.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7.wmf"/><Relationship Id="rId14" Type="http://schemas.openxmlformats.org/officeDocument/2006/relationships/oleObject" Target="../embeddings/oleObject31.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39.wmf"/><Relationship Id="rId3" Type="http://schemas.openxmlformats.org/officeDocument/2006/relationships/image" Target="../media/image34.wmf"/><Relationship Id="rId7" Type="http://schemas.openxmlformats.org/officeDocument/2006/relationships/image" Target="../media/image36.wmf"/><Relationship Id="rId12" Type="http://schemas.openxmlformats.org/officeDocument/2006/relationships/oleObject" Target="../embeddings/oleObject38.bin"/><Relationship Id="rId17" Type="http://schemas.openxmlformats.org/officeDocument/2006/relationships/image" Target="../media/image41.wmf"/><Relationship Id="rId2" Type="http://schemas.openxmlformats.org/officeDocument/2006/relationships/oleObject" Target="../embeddings/oleObject33.bin"/><Relationship Id="rId16" Type="http://schemas.openxmlformats.org/officeDocument/2006/relationships/oleObject" Target="../embeddings/oleObject40.bin"/><Relationship Id="rId1" Type="http://schemas.openxmlformats.org/officeDocument/2006/relationships/slideLayout" Target="../slideLayouts/slideLayout7.xml"/><Relationship Id="rId6" Type="http://schemas.openxmlformats.org/officeDocument/2006/relationships/oleObject" Target="../embeddings/oleObject35.bin"/><Relationship Id="rId11" Type="http://schemas.openxmlformats.org/officeDocument/2006/relationships/image" Target="../media/image38.wmf"/><Relationship Id="rId5" Type="http://schemas.openxmlformats.org/officeDocument/2006/relationships/image" Target="../media/image35.wmf"/><Relationship Id="rId15" Type="http://schemas.openxmlformats.org/officeDocument/2006/relationships/image" Target="../media/image40.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37.wmf"/><Relationship Id="rId14" Type="http://schemas.openxmlformats.org/officeDocument/2006/relationships/oleObject" Target="../embeddings/oleObject39.bin"/></Relationships>
</file>

<file path=ppt/slides/_rels/slide2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51.xml"/><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slide" Target="slide33.xml"/></Relationships>
</file>

<file path=ppt/slides/_rels/slide28.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slide" Target="slide51.xml"/><Relationship Id="rId3" Type="http://schemas.openxmlformats.org/officeDocument/2006/relationships/image" Target="../media/image42.jpeg"/><Relationship Id="rId7" Type="http://schemas.openxmlformats.org/officeDocument/2006/relationships/hyperlink" Target="http://www.sensicom.com.cn/a/spjj.asp?id=119" TargetMode="External"/><Relationship Id="rId12" Type="http://schemas.openxmlformats.org/officeDocument/2006/relationships/image" Target="../media/image49.png"/><Relationship Id="rId2" Type="http://schemas.openxmlformats.org/officeDocument/2006/relationships/hyperlink" Target="http://www.jocol.com/product_YM_TUR.htm" TargetMode="External"/><Relationship Id="rId1" Type="http://schemas.openxmlformats.org/officeDocument/2006/relationships/slideLayout" Target="../slideLayouts/slideLayout7.xml"/><Relationship Id="rId6" Type="http://schemas.openxmlformats.org/officeDocument/2006/relationships/image" Target="../media/image44.jpeg"/><Relationship Id="rId11" Type="http://schemas.openxmlformats.org/officeDocument/2006/relationships/image" Target="../media/image48.jpeg"/><Relationship Id="rId5" Type="http://schemas.openxmlformats.org/officeDocument/2006/relationships/hyperlink" Target="http://www.sensicom.com.cn/a/spjj.asp?id=113" TargetMode="External"/><Relationship Id="rId10" Type="http://schemas.openxmlformats.org/officeDocument/2006/relationships/image" Target="../media/image47.jpeg"/><Relationship Id="rId4" Type="http://schemas.openxmlformats.org/officeDocument/2006/relationships/image" Target="../media/image43.png"/><Relationship Id="rId9"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oleObject" Target="../embeddings/oleObject41.bin"/><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51.emf"/><Relationship Id="rId7" Type="http://schemas.openxmlformats.org/officeDocument/2006/relationships/oleObject" Target="../embeddings/oleObject44.bin"/><Relationship Id="rId2" Type="http://schemas.openxmlformats.org/officeDocument/2006/relationships/oleObject" Target="../embeddings/oleObject42.bin"/><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52.emf"/><Relationship Id="rId4" Type="http://schemas.openxmlformats.org/officeDocument/2006/relationships/oleObject" Target="../embeddings/oleObject43.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45.bin"/><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image" Target="../media/image55.emf"/><Relationship Id="rId7" Type="http://schemas.openxmlformats.org/officeDocument/2006/relationships/image" Target="../media/image57.emf"/><Relationship Id="rId2" Type="http://schemas.openxmlformats.org/officeDocument/2006/relationships/oleObject" Target="../embeddings/oleObject46.bin"/><Relationship Id="rId1" Type="http://schemas.openxmlformats.org/officeDocument/2006/relationships/slideLayout" Target="../slideLayouts/slideLayout7.xml"/><Relationship Id="rId6" Type="http://schemas.openxmlformats.org/officeDocument/2006/relationships/oleObject" Target="../embeddings/oleObject48.bin"/><Relationship Id="rId5" Type="http://schemas.openxmlformats.org/officeDocument/2006/relationships/image" Target="../media/image56.emf"/><Relationship Id="rId4" Type="http://schemas.openxmlformats.org/officeDocument/2006/relationships/oleObject" Target="../embeddings/oleObject47.bin"/><Relationship Id="rId9" Type="http://schemas.openxmlformats.org/officeDocument/2006/relationships/image" Target="../media/image58.emf"/></Relationships>
</file>

<file path=ppt/slides/_rels/slide34.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59.emf"/><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18.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oleObject" Target="../embeddings/oleObject50.bin"/><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51.bin"/><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oleObject" Target="../embeddings/oleObject52.bin"/></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oleObject" Target="../embeddings/oleObject53.bin"/><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54.bin"/><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oleObject" Target="../embeddings/oleObject55.bin"/><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72.png"/><Relationship Id="rId7" Type="http://schemas.openxmlformats.org/officeDocument/2006/relationships/image" Target="../media/image74.wmf"/><Relationship Id="rId2" Type="http://schemas.openxmlformats.org/officeDocument/2006/relationships/oleObject" Target="../embeddings/oleObject56.bin"/><Relationship Id="rId1" Type="http://schemas.openxmlformats.org/officeDocument/2006/relationships/slideLayout" Target="../slideLayouts/slideLayout18.xml"/><Relationship Id="rId6" Type="http://schemas.openxmlformats.org/officeDocument/2006/relationships/oleObject" Target="NULL"/><Relationship Id="rId5" Type="http://schemas.openxmlformats.org/officeDocument/2006/relationships/image" Target="../media/image73.wmf"/><Relationship Id="rId10" Type="http://schemas.openxmlformats.org/officeDocument/2006/relationships/image" Target="../media/image76.wmf"/><Relationship Id="rId4" Type="http://schemas.openxmlformats.org/officeDocument/2006/relationships/oleObject" Target="../embeddings/oleObject57.bin"/><Relationship Id="rId9" Type="http://schemas.openxmlformats.org/officeDocument/2006/relationships/image" Target="../media/image75.wmf"/></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oleObject" Target="../embeddings/oleObject59.bin"/><Relationship Id="rId1" Type="http://schemas.openxmlformats.org/officeDocument/2006/relationships/slideLayout" Target="../slideLayouts/slideLayout18.xml"/><Relationship Id="rId5" Type="http://schemas.openxmlformats.org/officeDocument/2006/relationships/image" Target="../media/image78.png"/><Relationship Id="rId4" Type="http://schemas.openxmlformats.org/officeDocument/2006/relationships/oleObject" Target="../embeddings/oleObject60.bin"/></Relationships>
</file>

<file path=ppt/slides/_rels/slide43.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61.bin"/><Relationship Id="rId1" Type="http://schemas.openxmlformats.org/officeDocument/2006/relationships/slideLayout" Target="../slideLayouts/slideLayout18.xml"/><Relationship Id="rId5" Type="http://schemas.openxmlformats.org/officeDocument/2006/relationships/image" Target="../media/image80.wmf"/><Relationship Id="rId4" Type="http://schemas.openxmlformats.org/officeDocument/2006/relationships/oleObject" Target="../embeddings/oleObject62.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oleObject" Target="../embeddings/oleObject63.bin"/><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82.wmf"/><Relationship Id="rId7" Type="http://schemas.openxmlformats.org/officeDocument/2006/relationships/oleObject" Target="../embeddings/oleObject66.bin"/><Relationship Id="rId2" Type="http://schemas.openxmlformats.org/officeDocument/2006/relationships/oleObject" Target="../embeddings/oleObject64.bin"/><Relationship Id="rId1" Type="http://schemas.openxmlformats.org/officeDocument/2006/relationships/slideLayout" Target="../slideLayouts/slideLayout18.xml"/><Relationship Id="rId6" Type="http://schemas.openxmlformats.org/officeDocument/2006/relationships/image" Target="../media/image84.emf"/><Relationship Id="rId5" Type="http://schemas.openxmlformats.org/officeDocument/2006/relationships/image" Target="../media/image83.wmf"/><Relationship Id="rId10" Type="http://schemas.openxmlformats.org/officeDocument/2006/relationships/image" Target="../media/image86.wmf"/><Relationship Id="rId4" Type="http://schemas.openxmlformats.org/officeDocument/2006/relationships/oleObject" Target="../embeddings/oleObject65.bin"/><Relationship Id="rId9" Type="http://schemas.openxmlformats.org/officeDocument/2006/relationships/oleObject" Target="../embeddings/oleObject67.bin"/></Relationships>
</file>

<file path=ppt/slides/_rels/slide47.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68.bin"/><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69.bin"/><Relationship Id="rId1" Type="http://schemas.openxmlformats.org/officeDocument/2006/relationships/slideLayout" Target="../slideLayouts/slideLayout18.xml"/><Relationship Id="rId5" Type="http://schemas.openxmlformats.org/officeDocument/2006/relationships/image" Target="../media/image89.wmf"/><Relationship Id="rId4" Type="http://schemas.openxmlformats.org/officeDocument/2006/relationships/oleObject" Target="../embeddings/oleObject70.bin"/></Relationships>
</file>

<file path=ppt/slides/_rels/slide49.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71.bin"/><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72.bin"/><Relationship Id="rId1" Type="http://schemas.openxmlformats.org/officeDocument/2006/relationships/slideLayout" Target="../slideLayouts/slideLayout18.xml"/><Relationship Id="rId5" Type="http://schemas.openxmlformats.org/officeDocument/2006/relationships/image" Target="../media/image92.wmf"/><Relationship Id="rId4" Type="http://schemas.openxmlformats.org/officeDocument/2006/relationships/oleObject" Target="../embeddings/oleObject73.bin"/></Relationships>
</file>

<file path=ppt/slides/_rels/slide51.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93.emf"/><Relationship Id="rId7" Type="http://schemas.openxmlformats.org/officeDocument/2006/relationships/image" Target="../media/image95.emf"/><Relationship Id="rId2" Type="http://schemas.openxmlformats.org/officeDocument/2006/relationships/oleObject" Target="../embeddings/oleObject74.bin"/><Relationship Id="rId1" Type="http://schemas.openxmlformats.org/officeDocument/2006/relationships/slideLayout" Target="../slideLayouts/slideLayout18.xml"/><Relationship Id="rId6" Type="http://schemas.openxmlformats.org/officeDocument/2006/relationships/oleObject" Target="../embeddings/oleObject76.bin"/><Relationship Id="rId5" Type="http://schemas.openxmlformats.org/officeDocument/2006/relationships/image" Target="../media/image94.emf"/><Relationship Id="rId4" Type="http://schemas.openxmlformats.org/officeDocument/2006/relationships/oleObject" Target="../embeddings/oleObject75.bin"/></Relationships>
</file>

<file path=ppt/slides/_rels/slide52.xml.rels><?xml version="1.0" encoding="UTF-8" standalone="yes"?>
<Relationships xmlns="http://schemas.openxmlformats.org/package/2006/relationships"><Relationship Id="rId8" Type="http://schemas.openxmlformats.org/officeDocument/2006/relationships/hyperlink" Target="http://images.google.com/imgres?imgurl=http://image2.beareyes.com.cn/2/lib/200305/08/157/DSC00846.JPG&amp;imgrefurl=http://www.beareyes.com.cn/2/lib/200305/08/20030508157.htm&amp;h=300&amp;w=400&amp;sz=44&amp;tbnid=xW9br5DVSE8J:&amp;tbnh=90&amp;tbnw=120&amp;hl=zh-CN&amp;start=15&amp;prev=/images?q%3D%E7%94%B5%E5%AE%B9%E5%85%83%E4%BB%B6%26svnum%3D10%26hl%3Dzh-CN%26lr%3D%26newwindow%3D1%26rls%3DGGLC,GGLC:1970-01,GGLC:zh-CN%26sa%3DG" TargetMode="External"/><Relationship Id="rId13" Type="http://schemas.openxmlformats.org/officeDocument/2006/relationships/image" Target="../media/image101.png"/><Relationship Id="rId3" Type="http://schemas.openxmlformats.org/officeDocument/2006/relationships/image" Target="../media/image96.jpeg"/><Relationship Id="rId7" Type="http://schemas.openxmlformats.org/officeDocument/2006/relationships/image" Target="../media/image98.jpeg"/><Relationship Id="rId12" Type="http://schemas.openxmlformats.org/officeDocument/2006/relationships/oleObject" Target="../embeddings/oleObject77.bin"/><Relationship Id="rId2" Type="http://schemas.openxmlformats.org/officeDocument/2006/relationships/hyperlink" Target="http://images.google.com/imgres?imgurl=http://img.hc360.com/ec/Market/product/P_105240.jpg&amp;imgrefurl=http://mmt.ec.hc360.com/product/show/310/pyl186310.htm&amp;h=400&amp;w=246&amp;sz=33&amp;tbnid=nxs7D-iqP-YJ:&amp;tbnh=120&amp;tbnw=73&amp;hl=zh-CN&amp;start=49&amp;prev=/images?q%3D%E7%94%B5%E5%AE%B9%26start%3D40%26svnum%3D10%26hl%3Dzh-CN%26lr%3D%26newwindow%3D1%26rls%3DGGLC,GGLC:1970-01,GGLC:zh-CN%26sa%3DN" TargetMode="External"/><Relationship Id="rId1" Type="http://schemas.openxmlformats.org/officeDocument/2006/relationships/slideLayout" Target="../slideLayouts/slideLayout18.xml"/><Relationship Id="rId6" Type="http://schemas.openxmlformats.org/officeDocument/2006/relationships/hyperlink" Target="http://images.google.com/imgres?imgurl=http://img.ebigchina.com/cdimg/176142/1139257/0/1101142393.jpg&amp;imgrefurl=http://ctx398.ebigchina.com/sdp/176142/4/main.html&amp;h=519&amp;w=500&amp;sz=138&amp;tbnid=PKwKFW_tmbsJ:&amp;tbnh=128&amp;tbnw=123&amp;hl=zh-CN&amp;start=59&amp;prev=/images?q%3D%E7%94%B5%E5%AE%B9%26start%3D40%26svnum%3D10%26hl%3Dzh-CN%26lr%3D%26newwindow%3D1%26rls%3DGGLC,GGLC:1970-01,GGLC:zh-CN%26sa%3DN" TargetMode="External"/><Relationship Id="rId11" Type="http://schemas.openxmlformats.org/officeDocument/2006/relationships/image" Target="../media/image100.jpeg"/><Relationship Id="rId5" Type="http://schemas.openxmlformats.org/officeDocument/2006/relationships/image" Target="../media/image97.jpeg"/><Relationship Id="rId10" Type="http://schemas.openxmlformats.org/officeDocument/2006/relationships/hyperlink" Target="http://images.google.com/imgres?imgurl=http://www.ecteema.com.tw/photo/Image1_36196.jpg&amp;imgrefurl=http://www.ecteema.com.tw/BuySale/offer.asp?offer%3Dsale&amp;h=200&amp;w=200&amp;sz=14&amp;tbnid=_ZplwFZeu9gJ:&amp;tbnh=99&amp;tbnw=99&amp;hl=zh-CN&amp;start=37&amp;prev=/images?q%3D%E7%94%B5%E5%AE%B9%E5%85%83%E4%BB%B6%26start%3D20%26svnum%3D10%26hl%3Dzh-CN%26lr%3D%26newwindow%3D1%26rls%3DGGLC,GGLC:1970-01,GGLC:zh-CN%26sa%3DN" TargetMode="External"/><Relationship Id="rId4" Type="http://schemas.openxmlformats.org/officeDocument/2006/relationships/hyperlink" Target="http://images.google.com/imgres?imgurl=http://cn.100y.com.tw/product_jpg_original/A002728.jpg&amp;imgrefurl=http://cn.100y.com.tw/PNoInfo/6350.htm&amp;h=427&amp;w=636&amp;sz=115&amp;tbnid=i13_2cdZDOgJ:&amp;tbnh=90&amp;tbnw=135&amp;hl=zh-CN&amp;start=18&amp;prev=/images?q%3D%E7%94%B5%E8%A7%A3%E7%94%B5%E5%AE%B9%26svnum%3D10%26hl%3Dzh-CN%26lr%3D%26newwindow%3D1%26rls%3DGGLC,GGLC:1970-01,GGLC:zh-CN%26sa%3DG" TargetMode="External"/><Relationship Id="rId9" Type="http://schemas.openxmlformats.org/officeDocument/2006/relationships/image" Target="../media/image99.jpeg"/></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oleObject" Target="../embeddings/oleObject78.bin"/><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oleObject" Target="../embeddings/oleObject79.bin"/><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80.bin"/><Relationship Id="rId1" Type="http://schemas.openxmlformats.org/officeDocument/2006/relationships/slideLayout" Target="../slideLayouts/slideLayout18.xml"/><Relationship Id="rId4" Type="http://schemas.openxmlformats.org/officeDocument/2006/relationships/image" Target="../media/image104.emf"/></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oleObject" Target="../embeddings/oleObject81.bin"/><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82.bin"/><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83.bin"/><Relationship Id="rId1" Type="http://schemas.openxmlformats.org/officeDocument/2006/relationships/slideLayout" Target="../slideLayouts/slideLayout18.xml"/><Relationship Id="rId5" Type="http://schemas.openxmlformats.org/officeDocument/2006/relationships/image" Target="../media/image108.png"/><Relationship Id="rId4" Type="http://schemas.openxmlformats.org/officeDocument/2006/relationships/oleObject" Target="../embeddings/oleObject84.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image" Target="../media/image109.png"/><Relationship Id="rId7" Type="http://schemas.openxmlformats.org/officeDocument/2006/relationships/image" Target="../media/image111.wmf"/><Relationship Id="rId2" Type="http://schemas.openxmlformats.org/officeDocument/2006/relationships/oleObject" Target="../embeddings/oleObject85.bin"/><Relationship Id="rId1" Type="http://schemas.openxmlformats.org/officeDocument/2006/relationships/slideLayout" Target="../slideLayouts/slideLayout18.xml"/><Relationship Id="rId6" Type="http://schemas.openxmlformats.org/officeDocument/2006/relationships/oleObject" Target="../embeddings/oleObject87.bin"/><Relationship Id="rId5" Type="http://schemas.openxmlformats.org/officeDocument/2006/relationships/image" Target="../media/image110.wmf"/><Relationship Id="rId10" Type="http://schemas.openxmlformats.org/officeDocument/2006/relationships/image" Target="../media/image113.png"/><Relationship Id="rId4" Type="http://schemas.openxmlformats.org/officeDocument/2006/relationships/oleObject" Target="../embeddings/oleObject86.bin"/><Relationship Id="rId9" Type="http://schemas.openxmlformats.org/officeDocument/2006/relationships/image" Target="../media/image112.wmf"/></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oleObject" Target="../embeddings/oleObject89.bin"/><Relationship Id="rId1" Type="http://schemas.openxmlformats.org/officeDocument/2006/relationships/slideLayout" Target="../slideLayouts/slideLayout18.xml"/><Relationship Id="rId5" Type="http://schemas.openxmlformats.org/officeDocument/2006/relationships/image" Target="../media/image115.wmf"/><Relationship Id="rId4" Type="http://schemas.openxmlformats.org/officeDocument/2006/relationships/oleObject" Target="../embeddings/oleObject90.bin"/></Relationships>
</file>

<file path=ppt/slides/_rels/slide61.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91.bin"/><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9.wmf"/><Relationship Id="rId2" Type="http://schemas.openxmlformats.org/officeDocument/2006/relationships/oleObject" Target="../embeddings/oleObject92.bin"/><Relationship Id="rId1" Type="http://schemas.openxmlformats.org/officeDocument/2006/relationships/slideLayout" Target="../slideLayouts/slideLayout18.xml"/><Relationship Id="rId6" Type="http://schemas.openxmlformats.org/officeDocument/2006/relationships/oleObject" Target="../embeddings/oleObject94.bin"/><Relationship Id="rId5" Type="http://schemas.openxmlformats.org/officeDocument/2006/relationships/image" Target="../media/image118.wmf"/><Relationship Id="rId4" Type="http://schemas.openxmlformats.org/officeDocument/2006/relationships/oleObject" Target="../embeddings/oleObject93.bin"/></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oleObject" Target="../embeddings/oleObject95.bin"/><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20.wmf"/><Relationship Id="rId7" Type="http://schemas.openxmlformats.org/officeDocument/2006/relationships/image" Target="../media/image122.wmf"/><Relationship Id="rId2" Type="http://schemas.openxmlformats.org/officeDocument/2006/relationships/oleObject" Target="../embeddings/oleObject96.bin"/><Relationship Id="rId1" Type="http://schemas.openxmlformats.org/officeDocument/2006/relationships/slideLayout" Target="../slideLayouts/slideLayout18.xml"/><Relationship Id="rId6" Type="http://schemas.openxmlformats.org/officeDocument/2006/relationships/oleObject" Target="../embeddings/oleObject98.bin"/><Relationship Id="rId5" Type="http://schemas.openxmlformats.org/officeDocument/2006/relationships/image" Target="../media/image121.wmf"/><Relationship Id="rId4" Type="http://schemas.openxmlformats.org/officeDocument/2006/relationships/oleObject" Target="../embeddings/oleObject97.bin"/></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oleObject" Target="../embeddings/oleObject99.bin"/><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oleObject" Target="../embeddings/oleObject100.bin"/><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oleObject" Target="../embeddings/oleObject101.bin"/><Relationship Id="rId1" Type="http://schemas.openxmlformats.org/officeDocument/2006/relationships/slideLayout" Target="../slideLayouts/slideLayout18.xml"/><Relationship Id="rId5" Type="http://schemas.openxmlformats.org/officeDocument/2006/relationships/image" Target="../media/image126.wmf"/><Relationship Id="rId4" Type="http://schemas.openxmlformats.org/officeDocument/2006/relationships/oleObject" Target="../embeddings/oleObject102.bin"/></Relationships>
</file>

<file path=ppt/slides/_rels/slide68.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oleObject" Target="../embeddings/oleObject103.bin"/><Relationship Id="rId1" Type="http://schemas.openxmlformats.org/officeDocument/2006/relationships/slideLayout" Target="../slideLayouts/slideLayout18.xml"/><Relationship Id="rId5" Type="http://schemas.openxmlformats.org/officeDocument/2006/relationships/image" Target="../media/image128.wmf"/><Relationship Id="rId4" Type="http://schemas.openxmlformats.org/officeDocument/2006/relationships/oleObject" Target="../embeddings/oleObject104.bin"/></Relationships>
</file>

<file path=ppt/slides/_rels/slide69.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oleObject" Target="../embeddings/oleObject105.bin"/><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oleObject" Target="../embeddings/oleObject106.bin"/><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107.bin"/><Relationship Id="rId7" Type="http://schemas.openxmlformats.org/officeDocument/2006/relationships/oleObject" Target="../embeddings/oleObject109.bin"/><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2.wmf"/><Relationship Id="rId5" Type="http://schemas.openxmlformats.org/officeDocument/2006/relationships/oleObject" Target="../embeddings/oleObject108.bin"/><Relationship Id="rId4" Type="http://schemas.openxmlformats.org/officeDocument/2006/relationships/image" Target="../media/image131.wmf"/><Relationship Id="rId9" Type="http://schemas.openxmlformats.org/officeDocument/2006/relationships/slide" Target="slide27.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oleObject" Target="../embeddings/oleObject115.bin"/><Relationship Id="rId3" Type="http://schemas.openxmlformats.org/officeDocument/2006/relationships/image" Target="../media/image134.wmf"/><Relationship Id="rId7" Type="http://schemas.openxmlformats.org/officeDocument/2006/relationships/image" Target="../media/image136.wmf"/><Relationship Id="rId12" Type="http://schemas.openxmlformats.org/officeDocument/2006/relationships/image" Target="../media/image138.wmf"/><Relationship Id="rId2" Type="http://schemas.openxmlformats.org/officeDocument/2006/relationships/oleObject" Target="../embeddings/oleObject110.bin"/><Relationship Id="rId1" Type="http://schemas.openxmlformats.org/officeDocument/2006/relationships/slideLayout" Target="../slideLayouts/slideLayout7.xml"/><Relationship Id="rId6" Type="http://schemas.openxmlformats.org/officeDocument/2006/relationships/oleObject" Target="../embeddings/oleObject112.bin"/><Relationship Id="rId11" Type="http://schemas.openxmlformats.org/officeDocument/2006/relationships/oleObject" Target="../embeddings/oleObject114.bin"/><Relationship Id="rId5" Type="http://schemas.openxmlformats.org/officeDocument/2006/relationships/image" Target="../media/image135.wmf"/><Relationship Id="rId10" Type="http://schemas.openxmlformats.org/officeDocument/2006/relationships/slide" Target="slide27.xml"/><Relationship Id="rId4" Type="http://schemas.openxmlformats.org/officeDocument/2006/relationships/oleObject" Target="../embeddings/oleObject111.bin"/><Relationship Id="rId9" Type="http://schemas.openxmlformats.org/officeDocument/2006/relationships/image" Target="../media/image137.wmf"/><Relationship Id="rId14" Type="http://schemas.openxmlformats.org/officeDocument/2006/relationships/image" Target="../media/image139.wmf"/></Relationships>
</file>

<file path=ppt/slides/_rels/slide73.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slide" Target="slide1.xml"/><Relationship Id="rId1" Type="http://schemas.openxmlformats.org/officeDocument/2006/relationships/slideLayout" Target="../slideLayouts/slideLayout7.xml"/><Relationship Id="rId4" Type="http://schemas.openxmlformats.org/officeDocument/2006/relationships/slide" Target="slide74.xml"/></Relationships>
</file>

<file path=ppt/slides/_rels/slide7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oleObject" Target="../embeddings/oleObject116.bin"/><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image" Target="../media/image141.wmf"/><Relationship Id="rId4" Type="http://schemas.openxmlformats.org/officeDocument/2006/relationships/oleObject" Target="../embeddings/oleObject117.bin"/></Relationships>
</file>

<file path=ppt/slides/_rels/slide75.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oleObject" Target="../embeddings/oleObject118.bin"/><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image" Target="../media/image143.wmf"/><Relationship Id="rId4" Type="http://schemas.openxmlformats.org/officeDocument/2006/relationships/oleObject" Target="../embeddings/oleObject119.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23.bin"/><Relationship Id="rId13" Type="http://schemas.openxmlformats.org/officeDocument/2006/relationships/image" Target="../media/image149.wmf"/><Relationship Id="rId3" Type="http://schemas.openxmlformats.org/officeDocument/2006/relationships/image" Target="../media/image144.wmf"/><Relationship Id="rId7" Type="http://schemas.openxmlformats.org/officeDocument/2006/relationships/image" Target="../media/image146.wmf"/><Relationship Id="rId12" Type="http://schemas.openxmlformats.org/officeDocument/2006/relationships/oleObject" Target="../embeddings/oleObject125.bin"/><Relationship Id="rId2" Type="http://schemas.openxmlformats.org/officeDocument/2006/relationships/oleObject" Target="../embeddings/oleObject120.bin"/><Relationship Id="rId16" Type="http://schemas.openxmlformats.org/officeDocument/2006/relationships/slide" Target="slide73.xml"/><Relationship Id="rId1" Type="http://schemas.openxmlformats.org/officeDocument/2006/relationships/slideLayout" Target="../slideLayouts/slideLayout7.xml"/><Relationship Id="rId6" Type="http://schemas.openxmlformats.org/officeDocument/2006/relationships/oleObject" Target="../embeddings/oleObject122.bin"/><Relationship Id="rId11" Type="http://schemas.openxmlformats.org/officeDocument/2006/relationships/image" Target="../media/image148.wmf"/><Relationship Id="rId5" Type="http://schemas.openxmlformats.org/officeDocument/2006/relationships/image" Target="../media/image145.wmf"/><Relationship Id="rId15" Type="http://schemas.openxmlformats.org/officeDocument/2006/relationships/image" Target="../media/image150.wmf"/><Relationship Id="rId10" Type="http://schemas.openxmlformats.org/officeDocument/2006/relationships/oleObject" Target="../embeddings/oleObject124.bin"/><Relationship Id="rId4" Type="http://schemas.openxmlformats.org/officeDocument/2006/relationships/oleObject" Target="../embeddings/oleObject121.bin"/><Relationship Id="rId9" Type="http://schemas.openxmlformats.org/officeDocument/2006/relationships/image" Target="../media/image147.wmf"/><Relationship Id="rId14" Type="http://schemas.openxmlformats.org/officeDocument/2006/relationships/oleObject" Target="../embeddings/oleObject126.bin"/></Relationships>
</file>

<file path=ppt/slides/_rels/slide77.xml.rels><?xml version="1.0" encoding="UTF-8" standalone="yes"?>
<Relationships xmlns="http://schemas.openxmlformats.org/package/2006/relationships"><Relationship Id="rId8" Type="http://schemas.openxmlformats.org/officeDocument/2006/relationships/image" Target="../media/image155.jpeg"/><Relationship Id="rId3" Type="http://schemas.openxmlformats.org/officeDocument/2006/relationships/image" Target="../media/image151.jpeg"/><Relationship Id="rId7" Type="http://schemas.openxmlformats.org/officeDocument/2006/relationships/hyperlink" Target="http://supply.battery.com.cn/offer_detail_234682.html" TargetMode="External"/><Relationship Id="rId2" Type="http://schemas.openxmlformats.org/officeDocument/2006/relationships/hyperlink" Target="http://product.pcpop.com/000133441/Index.html" TargetMode="External"/><Relationship Id="rId1" Type="http://schemas.openxmlformats.org/officeDocument/2006/relationships/slideLayout" Target="../slideLayouts/slideLayout18.xml"/><Relationship Id="rId6" Type="http://schemas.openxmlformats.org/officeDocument/2006/relationships/image" Target="../media/image154.jpeg"/><Relationship Id="rId11" Type="http://schemas.openxmlformats.org/officeDocument/2006/relationships/slide" Target="slide73.xml"/><Relationship Id="rId5" Type="http://schemas.openxmlformats.org/officeDocument/2006/relationships/image" Target="../media/image153.jpeg"/><Relationship Id="rId10" Type="http://schemas.openxmlformats.org/officeDocument/2006/relationships/image" Target="../media/image157.jpeg"/><Relationship Id="rId4" Type="http://schemas.openxmlformats.org/officeDocument/2006/relationships/image" Target="../media/image152.jpeg"/><Relationship Id="rId9" Type="http://schemas.openxmlformats.org/officeDocument/2006/relationships/image" Target="../media/image156.png"/></Relationships>
</file>

<file path=ppt/slides/_rels/slide78.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oleObject" Target="../embeddings/oleObject127.bin"/><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image" Target="../media/image159.wmf"/><Relationship Id="rId4" Type="http://schemas.openxmlformats.org/officeDocument/2006/relationships/oleObject" Target="../embeddings/oleObject128.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32.bin"/><Relationship Id="rId3" Type="http://schemas.openxmlformats.org/officeDocument/2006/relationships/image" Target="../media/image160.wmf"/><Relationship Id="rId7" Type="http://schemas.openxmlformats.org/officeDocument/2006/relationships/image" Target="../media/image162.wmf"/><Relationship Id="rId12" Type="http://schemas.openxmlformats.org/officeDocument/2006/relationships/slide" Target="slide73.xml"/><Relationship Id="rId2" Type="http://schemas.openxmlformats.org/officeDocument/2006/relationships/oleObject" Target="../embeddings/oleObject129.bin"/><Relationship Id="rId1" Type="http://schemas.openxmlformats.org/officeDocument/2006/relationships/slideLayout" Target="../slideLayouts/slideLayout7.xml"/><Relationship Id="rId6" Type="http://schemas.openxmlformats.org/officeDocument/2006/relationships/oleObject" Target="../embeddings/oleObject131.bin"/><Relationship Id="rId11" Type="http://schemas.openxmlformats.org/officeDocument/2006/relationships/image" Target="../media/image164.wmf"/><Relationship Id="rId5" Type="http://schemas.openxmlformats.org/officeDocument/2006/relationships/image" Target="../media/image161.wmf"/><Relationship Id="rId10" Type="http://schemas.openxmlformats.org/officeDocument/2006/relationships/oleObject" Target="../embeddings/oleObject133.bin"/><Relationship Id="rId4" Type="http://schemas.openxmlformats.org/officeDocument/2006/relationships/oleObject" Target="../embeddings/oleObject130.bin"/><Relationship Id="rId9" Type="http://schemas.openxmlformats.org/officeDocument/2006/relationships/image" Target="../media/image163.w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oleObject" Target="../embeddings/oleObject134.bin"/><Relationship Id="rId1" Type="http://schemas.openxmlformats.org/officeDocument/2006/relationships/slideLayout" Target="../slideLayouts/slideLayout7.xml"/><Relationship Id="rId5" Type="http://schemas.openxmlformats.org/officeDocument/2006/relationships/image" Target="../media/image166.wmf"/><Relationship Id="rId4" Type="http://schemas.openxmlformats.org/officeDocument/2006/relationships/oleObject" Target="../embeddings/oleObject135.bin"/></Relationships>
</file>

<file path=ppt/slides/_rels/slide81.x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oleObject" Target="../embeddings/oleObject136.bin"/><Relationship Id="rId1" Type="http://schemas.openxmlformats.org/officeDocument/2006/relationships/slideLayout" Target="../slideLayouts/slideLayout7.xml"/><Relationship Id="rId4" Type="http://schemas.openxmlformats.org/officeDocument/2006/relationships/slide" Target="slide73.xml"/></Relationships>
</file>

<file path=ppt/slides/_rels/slide82.xml.rels><?xml version="1.0" encoding="UTF-8" standalone="yes"?>
<Relationships xmlns="http://schemas.openxmlformats.org/package/2006/relationships"><Relationship Id="rId3" Type="http://schemas.openxmlformats.org/officeDocument/2006/relationships/slide" Target="slide96.xml"/><Relationship Id="rId7" Type="http://schemas.openxmlformats.org/officeDocument/2006/relationships/slide" Target="slide106.xml"/><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104.xml"/><Relationship Id="rId5" Type="http://schemas.openxmlformats.org/officeDocument/2006/relationships/slide" Target="slide99.xml"/><Relationship Id="rId4" Type="http://schemas.openxmlformats.org/officeDocument/2006/relationships/slide" Target="slide83.xml"/></Relationships>
</file>

<file path=ppt/slides/_rels/slide83.xml.rels><?xml version="1.0" encoding="UTF-8" standalone="yes"?>
<Relationships xmlns="http://schemas.openxmlformats.org/package/2006/relationships"><Relationship Id="rId2" Type="http://schemas.openxmlformats.org/officeDocument/2006/relationships/slide" Target="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slideLayout" Target="../slideLayouts/slideLayout7.xml"/><Relationship Id="rId4" Type="http://schemas.openxmlformats.org/officeDocument/2006/relationships/slide" Target="slide1.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40.bin"/><Relationship Id="rId13" Type="http://schemas.openxmlformats.org/officeDocument/2006/relationships/oleObject" Target="../embeddings/oleObject145.bin"/><Relationship Id="rId3" Type="http://schemas.openxmlformats.org/officeDocument/2006/relationships/oleObject" Target="../embeddings/oleObject137.bin"/><Relationship Id="rId7" Type="http://schemas.openxmlformats.org/officeDocument/2006/relationships/oleObject" Target="../embeddings/oleObject139.bin"/><Relationship Id="rId12" Type="http://schemas.openxmlformats.org/officeDocument/2006/relationships/oleObject" Target="../embeddings/oleObject144.bin"/><Relationship Id="rId2" Type="http://schemas.openxmlformats.org/officeDocument/2006/relationships/image" Target="../media/image169.wmf"/><Relationship Id="rId16" Type="http://schemas.openxmlformats.org/officeDocument/2006/relationships/slide" Target="slide1.xml"/><Relationship Id="rId1" Type="http://schemas.openxmlformats.org/officeDocument/2006/relationships/slideLayout" Target="../slideLayouts/slideLayout18.xml"/><Relationship Id="rId6" Type="http://schemas.openxmlformats.org/officeDocument/2006/relationships/image" Target="../media/image171.wmf"/><Relationship Id="rId11" Type="http://schemas.openxmlformats.org/officeDocument/2006/relationships/oleObject" Target="../embeddings/oleObject143.bin"/><Relationship Id="rId5" Type="http://schemas.openxmlformats.org/officeDocument/2006/relationships/oleObject" Target="../embeddings/oleObject138.bin"/><Relationship Id="rId15" Type="http://schemas.openxmlformats.org/officeDocument/2006/relationships/oleObject" Target="../embeddings/oleObject147.bin"/><Relationship Id="rId10" Type="http://schemas.openxmlformats.org/officeDocument/2006/relationships/oleObject" Target="../embeddings/oleObject142.bin"/><Relationship Id="rId4" Type="http://schemas.openxmlformats.org/officeDocument/2006/relationships/image" Target="../media/image170.wmf"/><Relationship Id="rId9" Type="http://schemas.openxmlformats.org/officeDocument/2006/relationships/oleObject" Target="../embeddings/oleObject141.bin"/><Relationship Id="rId14" Type="http://schemas.openxmlformats.org/officeDocument/2006/relationships/oleObject" Target="../embeddings/oleObject146.bin"/></Relationships>
</file>

<file path=ppt/slides/_rels/slide8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oleObject" Target="../embeddings/oleObject148.bin"/><Relationship Id="rId7" Type="http://schemas.openxmlformats.org/officeDocument/2006/relationships/image" Target="../media/image173.GIF"/><Relationship Id="rId2" Type="http://schemas.openxmlformats.org/officeDocument/2006/relationships/image" Target="../media/image169.wmf"/><Relationship Id="rId1" Type="http://schemas.openxmlformats.org/officeDocument/2006/relationships/slideLayout" Target="../slideLayouts/slideLayout18.xml"/><Relationship Id="rId6" Type="http://schemas.openxmlformats.org/officeDocument/2006/relationships/image" Target="../media/image172.wmf"/><Relationship Id="rId5" Type="http://schemas.openxmlformats.org/officeDocument/2006/relationships/oleObject" Target="../embeddings/oleObject149.bin"/><Relationship Id="rId4" Type="http://schemas.openxmlformats.org/officeDocument/2006/relationships/image" Target="../media/image170.w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53.bin"/><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slide" Target="slide1.xml"/><Relationship Id="rId2" Type="http://schemas.openxmlformats.org/officeDocument/2006/relationships/image" Target="../media/image169.wmf"/><Relationship Id="rId1" Type="http://schemas.openxmlformats.org/officeDocument/2006/relationships/slideLayout" Target="../slideLayouts/slideLayout18.xml"/><Relationship Id="rId6" Type="http://schemas.openxmlformats.org/officeDocument/2006/relationships/image" Target="../media/image170.wmf"/><Relationship Id="rId11" Type="http://schemas.openxmlformats.org/officeDocument/2006/relationships/image" Target="../media/image174.wmf"/><Relationship Id="rId5" Type="http://schemas.openxmlformats.org/officeDocument/2006/relationships/oleObject" Target="../embeddings/oleObject151.bin"/><Relationship Id="rId10" Type="http://schemas.openxmlformats.org/officeDocument/2006/relationships/oleObject" Target="../embeddings/oleObject155.bin"/><Relationship Id="rId4" Type="http://schemas.openxmlformats.org/officeDocument/2006/relationships/image" Target="../media/image171.wmf"/><Relationship Id="rId9" Type="http://schemas.openxmlformats.org/officeDocument/2006/relationships/oleObject" Target="../embeddings/oleObject154.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59.bin"/><Relationship Id="rId13" Type="http://schemas.openxmlformats.org/officeDocument/2006/relationships/oleObject" Target="../embeddings/oleObject164.bin"/><Relationship Id="rId3" Type="http://schemas.openxmlformats.org/officeDocument/2006/relationships/oleObject" Target="../embeddings/oleObject156.bin"/><Relationship Id="rId7" Type="http://schemas.openxmlformats.org/officeDocument/2006/relationships/image" Target="../media/image177.wmf"/><Relationship Id="rId12" Type="http://schemas.openxmlformats.org/officeDocument/2006/relationships/oleObject" Target="../embeddings/oleObject163.bin"/><Relationship Id="rId2" Type="http://schemas.openxmlformats.org/officeDocument/2006/relationships/image" Target="../media/image175.wmf"/><Relationship Id="rId1" Type="http://schemas.openxmlformats.org/officeDocument/2006/relationships/slideLayout" Target="../slideLayouts/slideLayout18.xml"/><Relationship Id="rId6" Type="http://schemas.openxmlformats.org/officeDocument/2006/relationships/oleObject" Target="../embeddings/oleObject158.bin"/><Relationship Id="rId11" Type="http://schemas.openxmlformats.org/officeDocument/2006/relationships/oleObject" Target="../embeddings/oleObject162.bin"/><Relationship Id="rId5" Type="http://schemas.openxmlformats.org/officeDocument/2006/relationships/oleObject" Target="../embeddings/oleObject157.bin"/><Relationship Id="rId15" Type="http://schemas.openxmlformats.org/officeDocument/2006/relationships/slide" Target="slide1.xml"/><Relationship Id="rId10" Type="http://schemas.openxmlformats.org/officeDocument/2006/relationships/oleObject" Target="../embeddings/oleObject161.bin"/><Relationship Id="rId4" Type="http://schemas.openxmlformats.org/officeDocument/2006/relationships/image" Target="../media/image176.wmf"/><Relationship Id="rId9" Type="http://schemas.openxmlformats.org/officeDocument/2006/relationships/oleObject" Target="../embeddings/oleObject160.bin"/><Relationship Id="rId14" Type="http://schemas.openxmlformats.org/officeDocument/2006/relationships/oleObject" Target="../embeddings/oleObject165.bin"/></Relationships>
</file>

<file path=ppt/slides/_rels/slide89.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image" Target="../media/image179.wmf"/><Relationship Id="rId7" Type="http://schemas.openxmlformats.org/officeDocument/2006/relationships/oleObject" Target="../embeddings/oleObject168.bin"/><Relationship Id="rId2" Type="http://schemas.openxmlformats.org/officeDocument/2006/relationships/image" Target="../media/image178.wmf"/><Relationship Id="rId1" Type="http://schemas.openxmlformats.org/officeDocument/2006/relationships/slideLayout" Target="../slideLayouts/slideLayout18.xml"/><Relationship Id="rId6" Type="http://schemas.openxmlformats.org/officeDocument/2006/relationships/oleObject" Target="../embeddings/oleObject167.bin"/><Relationship Id="rId5" Type="http://schemas.openxmlformats.org/officeDocument/2006/relationships/image" Target="../media/image176.wmf"/><Relationship Id="rId10" Type="http://schemas.openxmlformats.org/officeDocument/2006/relationships/slide" Target="slide1.xml"/><Relationship Id="rId4" Type="http://schemas.openxmlformats.org/officeDocument/2006/relationships/oleObject" Target="../embeddings/oleObject166.bin"/><Relationship Id="rId9" Type="http://schemas.openxmlformats.org/officeDocument/2006/relationships/oleObject" Target="../embeddings/oleObject169.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73.bin"/><Relationship Id="rId3" Type="http://schemas.openxmlformats.org/officeDocument/2006/relationships/oleObject" Target="../embeddings/oleObject170.bin"/><Relationship Id="rId7" Type="http://schemas.openxmlformats.org/officeDocument/2006/relationships/image" Target="../media/image177.wmf"/><Relationship Id="rId2" Type="http://schemas.openxmlformats.org/officeDocument/2006/relationships/image" Target="../media/image178.wmf"/><Relationship Id="rId1" Type="http://schemas.openxmlformats.org/officeDocument/2006/relationships/slideLayout" Target="../slideLayouts/slideLayout18.xml"/><Relationship Id="rId6" Type="http://schemas.openxmlformats.org/officeDocument/2006/relationships/oleObject" Target="../embeddings/oleObject172.bin"/><Relationship Id="rId5" Type="http://schemas.openxmlformats.org/officeDocument/2006/relationships/oleObject" Target="../embeddings/oleObject171.bin"/><Relationship Id="rId4" Type="http://schemas.openxmlformats.org/officeDocument/2006/relationships/image" Target="../media/image176.wmf"/><Relationship Id="rId9" Type="http://schemas.openxmlformats.org/officeDocument/2006/relationships/slide" Target="slide1.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78.bin"/><Relationship Id="rId13" Type="http://schemas.openxmlformats.org/officeDocument/2006/relationships/image" Target="../media/image176.wmf"/><Relationship Id="rId18" Type="http://schemas.openxmlformats.org/officeDocument/2006/relationships/oleObject" Target="../embeddings/oleObject187.bin"/><Relationship Id="rId3" Type="http://schemas.openxmlformats.org/officeDocument/2006/relationships/oleObject" Target="../embeddings/oleObject174.bin"/><Relationship Id="rId21" Type="http://schemas.openxmlformats.org/officeDocument/2006/relationships/slide" Target="slide1.xml"/><Relationship Id="rId7" Type="http://schemas.openxmlformats.org/officeDocument/2006/relationships/oleObject" Target="../embeddings/oleObject177.bin"/><Relationship Id="rId12" Type="http://schemas.openxmlformats.org/officeDocument/2006/relationships/oleObject" Target="../embeddings/oleObject182.bin"/><Relationship Id="rId17" Type="http://schemas.openxmlformats.org/officeDocument/2006/relationships/oleObject" Target="../embeddings/oleObject186.bin"/><Relationship Id="rId2" Type="http://schemas.openxmlformats.org/officeDocument/2006/relationships/image" Target="../media/image178.wmf"/><Relationship Id="rId16" Type="http://schemas.openxmlformats.org/officeDocument/2006/relationships/oleObject" Target="../embeddings/oleObject185.bin"/><Relationship Id="rId20" Type="http://schemas.openxmlformats.org/officeDocument/2006/relationships/oleObject" Target="../embeddings/oleObject189.bin"/><Relationship Id="rId1" Type="http://schemas.openxmlformats.org/officeDocument/2006/relationships/slideLayout" Target="../slideLayouts/slideLayout18.xml"/><Relationship Id="rId6" Type="http://schemas.openxmlformats.org/officeDocument/2006/relationships/oleObject" Target="../embeddings/oleObject176.bin"/><Relationship Id="rId11" Type="http://schemas.openxmlformats.org/officeDocument/2006/relationships/oleObject" Target="../embeddings/oleObject181.bin"/><Relationship Id="rId5" Type="http://schemas.openxmlformats.org/officeDocument/2006/relationships/oleObject" Target="../embeddings/oleObject175.bin"/><Relationship Id="rId15" Type="http://schemas.openxmlformats.org/officeDocument/2006/relationships/oleObject" Target="../embeddings/oleObject184.bin"/><Relationship Id="rId10" Type="http://schemas.openxmlformats.org/officeDocument/2006/relationships/oleObject" Target="../embeddings/oleObject180.bin"/><Relationship Id="rId19" Type="http://schemas.openxmlformats.org/officeDocument/2006/relationships/oleObject" Target="../embeddings/oleObject188.bin"/><Relationship Id="rId4" Type="http://schemas.openxmlformats.org/officeDocument/2006/relationships/image" Target="../media/image177.wmf"/><Relationship Id="rId9" Type="http://schemas.openxmlformats.org/officeDocument/2006/relationships/oleObject" Target="../embeddings/oleObject179.bin"/><Relationship Id="rId14" Type="http://schemas.openxmlformats.org/officeDocument/2006/relationships/oleObject" Target="../embeddings/oleObject183.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92.bin"/><Relationship Id="rId13" Type="http://schemas.openxmlformats.org/officeDocument/2006/relationships/oleObject" Target="../embeddings/oleObject195.bin"/><Relationship Id="rId18" Type="http://schemas.openxmlformats.org/officeDocument/2006/relationships/oleObject" Target="../embeddings/oleObject200.bin"/><Relationship Id="rId3" Type="http://schemas.openxmlformats.org/officeDocument/2006/relationships/image" Target="../media/image178.wmf"/><Relationship Id="rId7" Type="http://schemas.openxmlformats.org/officeDocument/2006/relationships/oleObject" Target="../embeddings/oleObject191.bin"/><Relationship Id="rId12" Type="http://schemas.openxmlformats.org/officeDocument/2006/relationships/image" Target="../media/image177.wmf"/><Relationship Id="rId17" Type="http://schemas.openxmlformats.org/officeDocument/2006/relationships/oleObject" Target="../embeddings/oleObject199.bin"/><Relationship Id="rId2" Type="http://schemas.openxmlformats.org/officeDocument/2006/relationships/audio" Target="../media/audio1.wav"/><Relationship Id="rId16" Type="http://schemas.openxmlformats.org/officeDocument/2006/relationships/oleObject" Target="../embeddings/oleObject198.bin"/><Relationship Id="rId20" Type="http://schemas.openxmlformats.org/officeDocument/2006/relationships/slide" Target="slide1.xml"/><Relationship Id="rId1" Type="http://schemas.openxmlformats.org/officeDocument/2006/relationships/slideLayout" Target="../slideLayouts/slideLayout18.xml"/><Relationship Id="rId6" Type="http://schemas.openxmlformats.org/officeDocument/2006/relationships/image" Target="../media/image180.wmf"/><Relationship Id="rId11" Type="http://schemas.openxmlformats.org/officeDocument/2006/relationships/oleObject" Target="../embeddings/oleObject194.bin"/><Relationship Id="rId5" Type="http://schemas.openxmlformats.org/officeDocument/2006/relationships/oleObject" Target="../embeddings/oleObject190.bin"/><Relationship Id="rId15" Type="http://schemas.openxmlformats.org/officeDocument/2006/relationships/oleObject" Target="../embeddings/oleObject197.bin"/><Relationship Id="rId10" Type="http://schemas.openxmlformats.org/officeDocument/2006/relationships/image" Target="../media/image181.wmf"/><Relationship Id="rId19" Type="http://schemas.openxmlformats.org/officeDocument/2006/relationships/oleObject" Target="../embeddings/oleObject201.bin"/><Relationship Id="rId4" Type="http://schemas.openxmlformats.org/officeDocument/2006/relationships/image" Target="../media/image179.wmf"/><Relationship Id="rId9" Type="http://schemas.openxmlformats.org/officeDocument/2006/relationships/oleObject" Target="../embeddings/oleObject193.bin"/><Relationship Id="rId14" Type="http://schemas.openxmlformats.org/officeDocument/2006/relationships/oleObject" Target="../embeddings/oleObject196.bin"/></Relationships>
</file>

<file path=ppt/slides/_rels/slide93.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oleObject" Target="../embeddings/oleObject202.bin"/><Relationship Id="rId1" Type="http://schemas.openxmlformats.org/officeDocument/2006/relationships/slideLayout" Target="../slideLayouts/slideLayout7.xml"/><Relationship Id="rId4" Type="http://schemas.openxmlformats.org/officeDocument/2006/relationships/slide" Target="slide82.xml"/></Relationships>
</file>

<file path=ppt/slides/_rels/slide94.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oleObject" Target="../embeddings/oleObject203.bin"/><Relationship Id="rId1" Type="http://schemas.openxmlformats.org/officeDocument/2006/relationships/slideLayout" Target="../slideLayouts/slideLayout7.xml"/><Relationship Id="rId4" Type="http://schemas.openxmlformats.org/officeDocument/2006/relationships/slide" Target="slide82.xml"/></Relationships>
</file>

<file path=ppt/slides/_rels/slide95.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oleObject" Target="../embeddings/oleObject204.bin"/><Relationship Id="rId1" Type="http://schemas.openxmlformats.org/officeDocument/2006/relationships/slideLayout" Target="../slideLayouts/slideLayout7.xml"/><Relationship Id="rId4" Type="http://schemas.openxmlformats.org/officeDocument/2006/relationships/slide" Target="slide82.xml"/></Relationships>
</file>

<file path=ppt/slides/_rels/slide96.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oleObject" Target="../embeddings/oleObject205.bin"/><Relationship Id="rId1" Type="http://schemas.openxmlformats.org/officeDocument/2006/relationships/slideLayout" Target="../slideLayouts/slideLayout7.xml"/><Relationship Id="rId6" Type="http://schemas.openxmlformats.org/officeDocument/2006/relationships/slide" Target="slide82.xml"/><Relationship Id="rId5" Type="http://schemas.openxmlformats.org/officeDocument/2006/relationships/image" Target="../media/image186.emf"/><Relationship Id="rId4" Type="http://schemas.openxmlformats.org/officeDocument/2006/relationships/oleObject" Target="../embeddings/oleObject206.bin"/></Relationships>
</file>

<file path=ppt/slides/_rels/slide97.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oleObject" Target="../embeddings/oleObject207.bin"/><Relationship Id="rId1" Type="http://schemas.openxmlformats.org/officeDocument/2006/relationships/slideLayout" Target="../slideLayouts/slideLayout7.xml"/><Relationship Id="rId4" Type="http://schemas.openxmlformats.org/officeDocument/2006/relationships/slide" Target="slide82.xml"/></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211.bin"/><Relationship Id="rId3" Type="http://schemas.openxmlformats.org/officeDocument/2006/relationships/image" Target="../media/image187.wmf"/><Relationship Id="rId7" Type="http://schemas.openxmlformats.org/officeDocument/2006/relationships/image" Target="../media/image189.wmf"/><Relationship Id="rId2" Type="http://schemas.openxmlformats.org/officeDocument/2006/relationships/oleObject" Target="../embeddings/oleObject208.bin"/><Relationship Id="rId1" Type="http://schemas.openxmlformats.org/officeDocument/2006/relationships/slideLayout" Target="../slideLayouts/slideLayout7.xml"/><Relationship Id="rId6" Type="http://schemas.openxmlformats.org/officeDocument/2006/relationships/oleObject" Target="../embeddings/oleObject210.bin"/><Relationship Id="rId5" Type="http://schemas.openxmlformats.org/officeDocument/2006/relationships/image" Target="../media/image188.wmf"/><Relationship Id="rId10" Type="http://schemas.openxmlformats.org/officeDocument/2006/relationships/slide" Target="slide82.xml"/><Relationship Id="rId4" Type="http://schemas.openxmlformats.org/officeDocument/2006/relationships/oleObject" Target="../embeddings/oleObject209.bin"/><Relationship Id="rId9" Type="http://schemas.openxmlformats.org/officeDocument/2006/relationships/image" Target="../media/image190.wmf"/></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215.bin"/><Relationship Id="rId13" Type="http://schemas.openxmlformats.org/officeDocument/2006/relationships/image" Target="../media/image196.wmf"/><Relationship Id="rId18" Type="http://schemas.openxmlformats.org/officeDocument/2006/relationships/oleObject" Target="../embeddings/oleObject220.bin"/><Relationship Id="rId3" Type="http://schemas.openxmlformats.org/officeDocument/2006/relationships/image" Target="../media/image191.emf"/><Relationship Id="rId21" Type="http://schemas.openxmlformats.org/officeDocument/2006/relationships/image" Target="../media/image200.wmf"/><Relationship Id="rId7" Type="http://schemas.openxmlformats.org/officeDocument/2006/relationships/image" Target="../media/image193.emf"/><Relationship Id="rId12" Type="http://schemas.openxmlformats.org/officeDocument/2006/relationships/oleObject" Target="../embeddings/oleObject217.bin"/><Relationship Id="rId17" Type="http://schemas.openxmlformats.org/officeDocument/2006/relationships/image" Target="../media/image198.emf"/><Relationship Id="rId2" Type="http://schemas.openxmlformats.org/officeDocument/2006/relationships/oleObject" Target="../embeddings/oleObject212.bin"/><Relationship Id="rId16" Type="http://schemas.openxmlformats.org/officeDocument/2006/relationships/oleObject" Target="../embeddings/oleObject219.bin"/><Relationship Id="rId20" Type="http://schemas.openxmlformats.org/officeDocument/2006/relationships/oleObject" Target="../embeddings/oleObject221.bin"/><Relationship Id="rId1" Type="http://schemas.openxmlformats.org/officeDocument/2006/relationships/slideLayout" Target="../slideLayouts/slideLayout7.xml"/><Relationship Id="rId6" Type="http://schemas.openxmlformats.org/officeDocument/2006/relationships/oleObject" Target="../embeddings/oleObject214.bin"/><Relationship Id="rId11" Type="http://schemas.openxmlformats.org/officeDocument/2006/relationships/image" Target="../media/image195.wmf"/><Relationship Id="rId5" Type="http://schemas.openxmlformats.org/officeDocument/2006/relationships/image" Target="../media/image192.emf"/><Relationship Id="rId15" Type="http://schemas.openxmlformats.org/officeDocument/2006/relationships/image" Target="../media/image197.wmf"/><Relationship Id="rId10" Type="http://schemas.openxmlformats.org/officeDocument/2006/relationships/oleObject" Target="../embeddings/oleObject216.bin"/><Relationship Id="rId19" Type="http://schemas.openxmlformats.org/officeDocument/2006/relationships/image" Target="../media/image199.wmf"/><Relationship Id="rId4" Type="http://schemas.openxmlformats.org/officeDocument/2006/relationships/oleObject" Target="../embeddings/oleObject213.bin"/><Relationship Id="rId9" Type="http://schemas.openxmlformats.org/officeDocument/2006/relationships/image" Target="../media/image194.emf"/><Relationship Id="rId14" Type="http://schemas.openxmlformats.org/officeDocument/2006/relationships/oleObject" Target="../embeddings/oleObject218.bin"/><Relationship Id="rId22" Type="http://schemas.openxmlformats.org/officeDocument/2006/relationships/slide" Target="slide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hlinkClick r:id="rId2" action="ppaction://hlinksldjump"/>
          </p:cNvPr>
          <p:cNvSpPr>
            <a:spLocks noChangeArrowheads="1"/>
          </p:cNvSpPr>
          <p:nvPr/>
        </p:nvSpPr>
        <p:spPr bwMode="auto">
          <a:xfrm>
            <a:off x="2063750" y="1844676"/>
            <a:ext cx="66881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1.1  </a:t>
            </a:r>
            <a:r>
              <a:rPr lang="zh-CN" altLang="en-US" sz="3600">
                <a:solidFill>
                  <a:srgbClr val="CC0000"/>
                </a:solidFill>
                <a:ea typeface="华文楷体" panose="02010600040101010101" pitchFamily="2" charset="-122"/>
              </a:rPr>
              <a:t>电路和电路的基本物理量</a:t>
            </a:r>
          </a:p>
        </p:txBody>
      </p:sp>
      <p:sp>
        <p:nvSpPr>
          <p:cNvPr id="6147" name="Rectangle 3">
            <a:hlinkClick r:id="rId3" action="ppaction://hlinksldjump"/>
          </p:cNvPr>
          <p:cNvSpPr>
            <a:spLocks noChangeArrowheads="1"/>
          </p:cNvSpPr>
          <p:nvPr/>
        </p:nvSpPr>
        <p:spPr bwMode="auto">
          <a:xfrm>
            <a:off x="2063750" y="2563813"/>
            <a:ext cx="66421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1.2  </a:t>
            </a:r>
            <a:r>
              <a:rPr lang="zh-CN" altLang="en-US" sz="3600">
                <a:solidFill>
                  <a:srgbClr val="CC0000"/>
                </a:solidFill>
                <a:ea typeface="华文楷体" panose="02010600040101010101" pitchFamily="2" charset="-122"/>
              </a:rPr>
              <a:t>电阻、电感和电容元件</a:t>
            </a:r>
          </a:p>
        </p:txBody>
      </p:sp>
      <p:sp>
        <p:nvSpPr>
          <p:cNvPr id="6148" name="Rectangle 4">
            <a:hlinkClick r:id="rId4" action="ppaction://hlinksldjump"/>
          </p:cNvPr>
          <p:cNvSpPr>
            <a:spLocks noChangeArrowheads="1"/>
          </p:cNvSpPr>
          <p:nvPr/>
        </p:nvSpPr>
        <p:spPr bwMode="auto">
          <a:xfrm>
            <a:off x="2063751" y="3284538"/>
            <a:ext cx="58324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1.3  </a:t>
            </a:r>
            <a:r>
              <a:rPr lang="zh-CN" altLang="en-US" sz="3600">
                <a:solidFill>
                  <a:srgbClr val="CC0000"/>
                </a:solidFill>
                <a:ea typeface="华文楷体" panose="02010600040101010101" pitchFamily="2" charset="-122"/>
              </a:rPr>
              <a:t>独立电源元件</a:t>
            </a:r>
            <a:r>
              <a:rPr lang="zh-CN" altLang="en-US" sz="3800">
                <a:solidFill>
                  <a:schemeClr val="tx2"/>
                </a:solidFill>
                <a:ea typeface="宋体" panose="02010600030101010101" pitchFamily="2" charset="-122"/>
              </a:rPr>
              <a:t> </a:t>
            </a:r>
          </a:p>
        </p:txBody>
      </p:sp>
      <p:sp>
        <p:nvSpPr>
          <p:cNvPr id="6149" name="Rectangle 5">
            <a:hlinkClick r:id="rId5" action="ppaction://hlinksldjump"/>
          </p:cNvPr>
          <p:cNvSpPr>
            <a:spLocks noChangeArrowheads="1"/>
          </p:cNvSpPr>
          <p:nvPr/>
        </p:nvSpPr>
        <p:spPr bwMode="auto">
          <a:xfrm>
            <a:off x="2063751" y="4003676"/>
            <a:ext cx="5832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1.4  </a:t>
            </a:r>
            <a:r>
              <a:rPr lang="zh-CN" altLang="en-US" sz="3600">
                <a:solidFill>
                  <a:srgbClr val="CC0000"/>
                </a:solidFill>
                <a:latin typeface="华文楷体" panose="02010600040101010101" pitchFamily="2" charset="-122"/>
                <a:ea typeface="华文楷体" panose="02010600040101010101" pitchFamily="2" charset="-122"/>
              </a:rPr>
              <a:t>二极管</a:t>
            </a:r>
            <a:r>
              <a:rPr lang="zh-CN" altLang="en-US" sz="3800">
                <a:solidFill>
                  <a:schemeClr val="tx2"/>
                </a:solidFill>
                <a:ea typeface="宋体" panose="02010600030101010101" pitchFamily="2" charset="-122"/>
              </a:rPr>
              <a:t> </a:t>
            </a:r>
          </a:p>
        </p:txBody>
      </p:sp>
      <p:sp>
        <p:nvSpPr>
          <p:cNvPr id="6150" name="Rectangle 6">
            <a:hlinkClick r:id="rId6" action="ppaction://hlinksldjump"/>
          </p:cNvPr>
          <p:cNvSpPr>
            <a:spLocks noChangeArrowheads="1"/>
          </p:cNvSpPr>
          <p:nvPr/>
        </p:nvSpPr>
        <p:spPr bwMode="auto">
          <a:xfrm>
            <a:off x="2063751" y="4724401"/>
            <a:ext cx="5832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1.5  </a:t>
            </a:r>
            <a:r>
              <a:rPr lang="zh-CN" altLang="en-US" sz="3600">
                <a:solidFill>
                  <a:srgbClr val="CC0000"/>
                </a:solidFill>
                <a:latin typeface="华文楷体" panose="02010600040101010101" pitchFamily="2" charset="-122"/>
                <a:ea typeface="华文楷体" panose="02010600040101010101" pitchFamily="2" charset="-122"/>
              </a:rPr>
              <a:t>双极晶体管</a:t>
            </a:r>
            <a:r>
              <a:rPr lang="zh-CN" altLang="en-US" sz="3800">
                <a:solidFill>
                  <a:schemeClr val="tx2"/>
                </a:solidFill>
                <a:ea typeface="宋体" panose="02010600030101010101" pitchFamily="2" charset="-122"/>
              </a:rPr>
              <a:t> </a:t>
            </a:r>
          </a:p>
        </p:txBody>
      </p:sp>
      <p:sp>
        <p:nvSpPr>
          <p:cNvPr id="6151" name="Rectangle 7">
            <a:hlinkClick r:id="rId7" action="ppaction://hlinksldjump"/>
          </p:cNvPr>
          <p:cNvSpPr>
            <a:spLocks noChangeArrowheads="1"/>
          </p:cNvSpPr>
          <p:nvPr/>
        </p:nvSpPr>
        <p:spPr bwMode="auto">
          <a:xfrm>
            <a:off x="2063751" y="5445126"/>
            <a:ext cx="5832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1.6  </a:t>
            </a:r>
            <a:r>
              <a:rPr lang="zh-CN" altLang="en-US" sz="3600">
                <a:solidFill>
                  <a:srgbClr val="CC0000"/>
                </a:solidFill>
                <a:latin typeface="华文楷体" panose="02010600040101010101" pitchFamily="2" charset="-122"/>
                <a:ea typeface="华文楷体" panose="02010600040101010101" pitchFamily="2" charset="-122"/>
              </a:rPr>
              <a:t>绝缘栅场效晶体管</a:t>
            </a:r>
            <a:r>
              <a:rPr lang="zh-CN" altLang="en-US" sz="3800">
                <a:solidFill>
                  <a:schemeClr val="tx2"/>
                </a:solidFill>
                <a:ea typeface="宋体" panose="02010600030101010101" pitchFamily="2" charset="-122"/>
              </a:rPr>
              <a:t> </a:t>
            </a:r>
          </a:p>
        </p:txBody>
      </p:sp>
      <p:sp>
        <p:nvSpPr>
          <p:cNvPr id="7179" name="Rectangle 11"/>
          <p:cNvSpPr>
            <a:spLocks noGrp="1" noChangeArrowheads="1"/>
          </p:cNvSpPr>
          <p:nvPr>
            <p:ph type="title" idx="4294967295"/>
          </p:nvPr>
        </p:nvSpPr>
        <p:spPr/>
        <p:txBody>
          <a:bodyPr/>
          <a:lstStyle/>
          <a:p>
            <a:pPr eaLnBrk="1" hangingPunct="1"/>
            <a:r>
              <a:rPr lang="zh-CN" altLang="en-US" sz="5400" b="1">
                <a:solidFill>
                  <a:srgbClr val="FF6600"/>
                </a:solidFill>
                <a:latin typeface="华文新魏" panose="02010800040101010101" pitchFamily="2" charset="-122"/>
                <a:ea typeface="华文新魏" panose="02010800040101010101" pitchFamily="2" charset="-122"/>
              </a:rPr>
              <a:t>第</a:t>
            </a:r>
            <a:r>
              <a:rPr lang="en-US" altLang="zh-CN" sz="5400" b="1">
                <a:solidFill>
                  <a:srgbClr val="FF6600"/>
                </a:solidFill>
                <a:latin typeface="华文新魏" panose="02010800040101010101" pitchFamily="2" charset="-122"/>
                <a:ea typeface="华文新魏" panose="02010800040101010101" pitchFamily="2" charset="-122"/>
              </a:rPr>
              <a:t>1</a:t>
            </a:r>
            <a:r>
              <a:rPr lang="zh-CN" altLang="en-US" sz="5400" b="1">
                <a:solidFill>
                  <a:srgbClr val="FF6600"/>
                </a:solidFill>
                <a:latin typeface="华文新魏" panose="02010800040101010101" pitchFamily="2" charset="-122"/>
                <a:ea typeface="华文新魏" panose="02010800040101010101" pitchFamily="2" charset="-122"/>
              </a:rPr>
              <a:t>章 </a:t>
            </a:r>
            <a:r>
              <a:rPr lang="zh-CN" altLang="en-US" sz="5400" b="1">
                <a:solidFill>
                  <a:srgbClr val="FF6600"/>
                </a:solidFill>
                <a:ea typeface="华文新魏" panose="02010800040101010101" pitchFamily="2" charset="-122"/>
              </a:rPr>
              <a:t>电路和电路元件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147"/>
                                        </p:tgtEl>
                                        <p:attrNameLst>
                                          <p:attrName>style.visibility</p:attrName>
                                        </p:attrNameLst>
                                      </p:cBhvr>
                                      <p:to>
                                        <p:strVal val="visible"/>
                                      </p:to>
                                    </p:set>
                                    <p:animEffect transition="in" filter="blinds(horizontal)">
                                      <p:cBhvr>
                                        <p:cTn id="11" dur="500"/>
                                        <p:tgtEl>
                                          <p:spTgt spid="614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blinds(horizontal)">
                                      <p:cBhvr>
                                        <p:cTn id="15" dur="500"/>
                                        <p:tgtEl>
                                          <p:spTgt spid="6148"/>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149"/>
                                        </p:tgtEl>
                                        <p:attrNameLst>
                                          <p:attrName>style.visibility</p:attrName>
                                        </p:attrNameLst>
                                      </p:cBhvr>
                                      <p:to>
                                        <p:strVal val="visible"/>
                                      </p:to>
                                    </p:set>
                                    <p:animEffect transition="in" filter="blinds(horizontal)">
                                      <p:cBhvr>
                                        <p:cTn id="19" dur="500"/>
                                        <p:tgtEl>
                                          <p:spTgt spid="6149"/>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150"/>
                                        </p:tgtEl>
                                        <p:attrNameLst>
                                          <p:attrName>style.visibility</p:attrName>
                                        </p:attrNameLst>
                                      </p:cBhvr>
                                      <p:to>
                                        <p:strVal val="visible"/>
                                      </p:to>
                                    </p:set>
                                    <p:animEffect transition="in" filter="blinds(horizontal)">
                                      <p:cBhvr>
                                        <p:cTn id="23" dur="500"/>
                                        <p:tgtEl>
                                          <p:spTgt spid="6150"/>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6151"/>
                                        </p:tgtEl>
                                        <p:attrNameLst>
                                          <p:attrName>style.visibility</p:attrName>
                                        </p:attrNameLst>
                                      </p:cBhvr>
                                      <p:to>
                                        <p:strVal val="visible"/>
                                      </p:to>
                                    </p:set>
                                    <p:animEffect transition="in" filter="blinds(horizontal)">
                                      <p:cBhvr>
                                        <p:cTn id="27"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7" grpId="0"/>
      <p:bldP spid="6148" grpId="0"/>
      <p:bldP spid="6149" grpId="0"/>
      <p:bldP spid="6150" grpId="0"/>
      <p:bldP spid="61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5D6A1E6-0E05-4382-84F6-B0AF1935850B}"/>
              </a:ext>
            </a:extLst>
          </p:cNvPr>
          <p:cNvSpPr txBox="1">
            <a:spLocks noChangeArrowheads="1"/>
          </p:cNvSpPr>
          <p:nvPr/>
        </p:nvSpPr>
        <p:spPr bwMode="auto">
          <a:xfrm>
            <a:off x="2010216" y="906369"/>
            <a:ext cx="1800225" cy="461665"/>
          </a:xfrm>
          <a:prstGeom prst="rect">
            <a:avLst/>
          </a:prstGeom>
          <a:noFill/>
          <a:ln w="38100" cap="sq">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buClr>
                <a:srgbClr val="FFFF00"/>
              </a:buClr>
              <a:buFont typeface="Wingdings" panose="05000000000000000000" pitchFamily="2" charset="2"/>
              <a:buChar char="l"/>
            </a:pPr>
            <a:r>
              <a:rPr kumimoji="1" lang="zh-CN" altLang="en-US" sz="2400" b="1">
                <a:latin typeface="Times New Roman" panose="02020603050405020304" pitchFamily="18" charset="0"/>
                <a:ea typeface="仿宋_GB2312" pitchFamily="49" charset="-122"/>
              </a:rPr>
              <a:t>参考方向</a:t>
            </a:r>
            <a:endParaRPr kumimoji="1" lang="zh-CN" altLang="en-US" sz="3200" b="1">
              <a:latin typeface="Times New Roman" panose="02020603050405020304" pitchFamily="18" charset="0"/>
              <a:ea typeface="宋体" panose="02010600030101010101" pitchFamily="2" charset="-122"/>
            </a:endParaRPr>
          </a:p>
        </p:txBody>
      </p:sp>
      <p:sp>
        <p:nvSpPr>
          <p:cNvPr id="3" name="Text Box 3">
            <a:extLst>
              <a:ext uri="{FF2B5EF4-FFF2-40B4-BE49-F238E27FC236}">
                <a16:creationId xmlns:a16="http://schemas.microsoft.com/office/drawing/2014/main" id="{1638DC9F-EAA1-495D-880A-9370229E5805}"/>
              </a:ext>
            </a:extLst>
          </p:cNvPr>
          <p:cNvSpPr txBox="1">
            <a:spLocks noChangeArrowheads="1"/>
          </p:cNvSpPr>
          <p:nvPr/>
        </p:nvSpPr>
        <p:spPr bwMode="auto">
          <a:xfrm>
            <a:off x="5539228" y="2061126"/>
            <a:ext cx="3382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宋体" panose="02010600030101010101" pitchFamily="2" charset="-122"/>
              </a:rPr>
              <a:t>i</a:t>
            </a:r>
            <a:r>
              <a:rPr kumimoji="1" lang="en-US" altLang="zh-CN" sz="2800" i="1">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宋体" panose="02010600030101010101" pitchFamily="2" charset="-122"/>
              </a:rPr>
              <a:t>参考方向</a:t>
            </a:r>
          </a:p>
        </p:txBody>
      </p:sp>
      <p:sp>
        <p:nvSpPr>
          <p:cNvPr id="4" name="AutoShape 4">
            <a:extLst>
              <a:ext uri="{FF2B5EF4-FFF2-40B4-BE49-F238E27FC236}">
                <a16:creationId xmlns:a16="http://schemas.microsoft.com/office/drawing/2014/main" id="{D2ABAFAC-773F-497B-B845-CA09C515AA68}"/>
              </a:ext>
            </a:extLst>
          </p:cNvPr>
          <p:cNvSpPr>
            <a:spLocks noChangeArrowheads="1"/>
          </p:cNvSpPr>
          <p:nvPr/>
        </p:nvSpPr>
        <p:spPr bwMode="auto">
          <a:xfrm>
            <a:off x="6218677" y="2198038"/>
            <a:ext cx="976313" cy="360362"/>
          </a:xfrm>
          <a:prstGeom prst="rightArrow">
            <a:avLst>
              <a:gd name="adj1" fmla="val 50000"/>
              <a:gd name="adj2" fmla="val 67731"/>
            </a:avLst>
          </a:prstGeom>
          <a:solidFill>
            <a:srgbClr val="FF0000"/>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nvGrpSpPr>
          <p:cNvPr id="5" name="Group 5">
            <a:extLst>
              <a:ext uri="{FF2B5EF4-FFF2-40B4-BE49-F238E27FC236}">
                <a16:creationId xmlns:a16="http://schemas.microsoft.com/office/drawing/2014/main" id="{B9EA9DD2-9079-4103-80E8-4A0154E40A39}"/>
              </a:ext>
            </a:extLst>
          </p:cNvPr>
          <p:cNvGrpSpPr>
            <a:grpSpLocks/>
          </p:cNvGrpSpPr>
          <p:nvPr/>
        </p:nvGrpSpPr>
        <p:grpSpPr bwMode="auto">
          <a:xfrm>
            <a:off x="1905702" y="1657148"/>
            <a:ext cx="3265488" cy="1592263"/>
            <a:chOff x="233" y="713"/>
            <a:chExt cx="2057" cy="1003"/>
          </a:xfrm>
        </p:grpSpPr>
        <p:sp>
          <p:nvSpPr>
            <p:cNvPr id="6" name="Text Box 6">
              <a:extLst>
                <a:ext uri="{FF2B5EF4-FFF2-40B4-BE49-F238E27FC236}">
                  <a16:creationId xmlns:a16="http://schemas.microsoft.com/office/drawing/2014/main" id="{76FE7858-08F1-405E-81C5-D12F240750E0}"/>
                </a:ext>
              </a:extLst>
            </p:cNvPr>
            <p:cNvSpPr txBox="1">
              <a:spLocks noChangeArrowheads="1"/>
            </p:cNvSpPr>
            <p:nvPr/>
          </p:nvSpPr>
          <p:spPr bwMode="auto">
            <a:xfrm>
              <a:off x="509" y="1070"/>
              <a:ext cx="8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dirty="0">
                  <a:latin typeface="Times New Roman" panose="02020603050405020304" pitchFamily="18" charset="0"/>
                  <a:ea typeface="宋体" panose="02010600030101010101" pitchFamily="2" charset="-122"/>
                </a:rPr>
                <a:t>大小</a:t>
              </a:r>
            </a:p>
          </p:txBody>
        </p:sp>
        <p:sp>
          <p:nvSpPr>
            <p:cNvPr id="7" name="Text Box 7">
              <a:extLst>
                <a:ext uri="{FF2B5EF4-FFF2-40B4-BE49-F238E27FC236}">
                  <a16:creationId xmlns:a16="http://schemas.microsoft.com/office/drawing/2014/main" id="{E4C141F7-750F-4A5D-95B4-088966D28BBD}"/>
                </a:ext>
              </a:extLst>
            </p:cNvPr>
            <p:cNvSpPr txBox="1">
              <a:spLocks noChangeArrowheads="1"/>
            </p:cNvSpPr>
            <p:nvPr/>
          </p:nvSpPr>
          <p:spPr bwMode="auto">
            <a:xfrm>
              <a:off x="696" y="1425"/>
              <a:ext cx="159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dirty="0">
                  <a:latin typeface="Times New Roman" panose="02020603050405020304" pitchFamily="18" charset="0"/>
                  <a:ea typeface="宋体" panose="02010600030101010101" pitchFamily="2" charset="-122"/>
                </a:rPr>
                <a:t>正负</a:t>
              </a:r>
              <a:r>
                <a:rPr kumimoji="1" lang="en-US" altLang="zh-CN" sz="2400" b="1" dirty="0">
                  <a:latin typeface="Times New Roman" panose="02020603050405020304" pitchFamily="18" charset="0"/>
                  <a:ea typeface="宋体" panose="02010600030101010101" pitchFamily="2" charset="-122"/>
                </a:rPr>
                <a:t>(</a:t>
              </a:r>
              <a:r>
                <a:rPr kumimoji="1" lang="zh-CN" altLang="en-US" sz="2400" b="1" dirty="0">
                  <a:latin typeface="Times New Roman" panose="02020603050405020304" pitchFamily="18" charset="0"/>
                  <a:ea typeface="宋体" panose="02010600030101010101" pitchFamily="2" charset="-122"/>
                </a:rPr>
                <a:t>假设吻合度</a:t>
              </a:r>
              <a:r>
                <a:rPr kumimoji="1" lang="en-US" altLang="zh-CN" sz="2400" b="1" dirty="0">
                  <a:latin typeface="Times New Roman" panose="02020603050405020304" pitchFamily="18" charset="0"/>
                  <a:ea typeface="宋体" panose="02010600030101010101" pitchFamily="2" charset="-122"/>
                </a:rPr>
                <a:t>)</a:t>
              </a:r>
              <a:endParaRPr kumimoji="1" lang="zh-CN" altLang="en-US" sz="2400" b="1" dirty="0">
                <a:latin typeface="Times New Roman" panose="02020603050405020304" pitchFamily="18" charset="0"/>
                <a:ea typeface="宋体" panose="02010600030101010101" pitchFamily="2" charset="-122"/>
              </a:endParaRPr>
            </a:p>
          </p:txBody>
        </p:sp>
        <p:sp>
          <p:nvSpPr>
            <p:cNvPr id="8" name="Text Box 8">
              <a:extLst>
                <a:ext uri="{FF2B5EF4-FFF2-40B4-BE49-F238E27FC236}">
                  <a16:creationId xmlns:a16="http://schemas.microsoft.com/office/drawing/2014/main" id="{0BA88CEE-6895-4FB3-BC72-676A59F16D01}"/>
                </a:ext>
              </a:extLst>
            </p:cNvPr>
            <p:cNvSpPr txBox="1">
              <a:spLocks noChangeArrowheads="1"/>
            </p:cNvSpPr>
            <p:nvPr/>
          </p:nvSpPr>
          <p:spPr bwMode="auto">
            <a:xfrm>
              <a:off x="233" y="713"/>
              <a:ext cx="1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dirty="0">
                  <a:latin typeface="Times New Roman" panose="02020603050405020304" pitchFamily="18" charset="0"/>
                  <a:ea typeface="仿宋_GB2312" pitchFamily="49" charset="-122"/>
                </a:rPr>
                <a:t>电流</a:t>
              </a:r>
              <a:r>
                <a:rPr kumimoji="1" lang="en-US" altLang="zh-CN" sz="2400" b="1" dirty="0">
                  <a:latin typeface="Times New Roman" panose="02020603050405020304" pitchFamily="18" charset="0"/>
                  <a:ea typeface="仿宋_GB2312" pitchFamily="49" charset="-122"/>
                </a:rPr>
                <a:t>(</a:t>
              </a:r>
              <a:r>
                <a:rPr kumimoji="1" lang="zh-CN" altLang="en-US" sz="2400" b="1" dirty="0">
                  <a:latin typeface="Times New Roman" panose="02020603050405020304" pitchFamily="18" charset="0"/>
                  <a:ea typeface="仿宋_GB2312" pitchFamily="49" charset="-122"/>
                </a:rPr>
                <a:t>代数量</a:t>
              </a:r>
              <a:r>
                <a:rPr kumimoji="1" lang="en-US" altLang="zh-CN" sz="2400" b="1" dirty="0">
                  <a:latin typeface="Times New Roman" panose="02020603050405020304" pitchFamily="18" charset="0"/>
                  <a:ea typeface="仿宋_GB2312" pitchFamily="49" charset="-122"/>
                </a:rPr>
                <a:t>)</a:t>
              </a:r>
            </a:p>
          </p:txBody>
        </p:sp>
        <p:sp>
          <p:nvSpPr>
            <p:cNvPr id="9" name="AutoShape 9">
              <a:extLst>
                <a:ext uri="{FF2B5EF4-FFF2-40B4-BE49-F238E27FC236}">
                  <a16:creationId xmlns:a16="http://schemas.microsoft.com/office/drawing/2014/main" id="{66105E9E-713A-49D0-A080-C989E5D45FF8}"/>
                </a:ext>
              </a:extLst>
            </p:cNvPr>
            <p:cNvSpPr>
              <a:spLocks/>
            </p:cNvSpPr>
            <p:nvPr/>
          </p:nvSpPr>
          <p:spPr bwMode="auto">
            <a:xfrm>
              <a:off x="574" y="1120"/>
              <a:ext cx="96" cy="576"/>
            </a:xfrm>
            <a:prstGeom prst="leftBrace">
              <a:avLst>
                <a:gd name="adj1" fmla="val 50000"/>
                <a:gd name="adj2" fmla="val 50000"/>
              </a:avLst>
            </a:prstGeom>
            <a:noFill/>
            <a:ln w="381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grpSp>
      <p:sp>
        <p:nvSpPr>
          <p:cNvPr id="16" name="Text Box 16">
            <a:extLst>
              <a:ext uri="{FF2B5EF4-FFF2-40B4-BE49-F238E27FC236}">
                <a16:creationId xmlns:a16="http://schemas.microsoft.com/office/drawing/2014/main" id="{8FC9F798-ECDF-4481-94AB-2A1C2CCEAFB7}"/>
              </a:ext>
            </a:extLst>
          </p:cNvPr>
          <p:cNvSpPr txBox="1">
            <a:spLocks noChangeArrowheads="1"/>
          </p:cNvSpPr>
          <p:nvPr/>
        </p:nvSpPr>
        <p:spPr bwMode="auto">
          <a:xfrm>
            <a:off x="4818504" y="734914"/>
            <a:ext cx="59370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zh-CN" altLang="en-US" sz="2400" b="1" dirty="0">
                <a:latin typeface="Times New Roman" panose="02020603050405020304" pitchFamily="18" charset="0"/>
                <a:ea typeface="仿宋_GB2312" pitchFamily="49" charset="-122"/>
              </a:rPr>
              <a:t>任意假定一个正电荷运动的方向即为电流的参考方向。</a:t>
            </a:r>
          </a:p>
        </p:txBody>
      </p:sp>
      <p:sp>
        <p:nvSpPr>
          <p:cNvPr id="17" name="AutoShape 17">
            <a:extLst>
              <a:ext uri="{FF2B5EF4-FFF2-40B4-BE49-F238E27FC236}">
                <a16:creationId xmlns:a16="http://schemas.microsoft.com/office/drawing/2014/main" id="{70263100-DB6F-428A-B238-3E10FB5374C9}"/>
              </a:ext>
            </a:extLst>
          </p:cNvPr>
          <p:cNvSpPr>
            <a:spLocks noChangeArrowheads="1"/>
          </p:cNvSpPr>
          <p:nvPr/>
        </p:nvSpPr>
        <p:spPr bwMode="auto">
          <a:xfrm>
            <a:off x="4027929" y="1069085"/>
            <a:ext cx="719137" cy="144462"/>
          </a:xfrm>
          <a:prstGeom prst="rightArrow">
            <a:avLst>
              <a:gd name="adj1" fmla="val 50000"/>
              <a:gd name="adj2" fmla="val 124451"/>
            </a:avLst>
          </a:prstGeom>
          <a:solidFill>
            <a:schemeClr val="tx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8" name="Text Box 18">
            <a:extLst>
              <a:ext uri="{FF2B5EF4-FFF2-40B4-BE49-F238E27FC236}">
                <a16:creationId xmlns:a16="http://schemas.microsoft.com/office/drawing/2014/main" id="{2031BEED-ABEB-493D-A96C-5C82C3B698F4}"/>
              </a:ext>
            </a:extLst>
          </p:cNvPr>
          <p:cNvSpPr txBox="1">
            <a:spLocks noChangeArrowheads="1"/>
          </p:cNvSpPr>
          <p:nvPr/>
        </p:nvSpPr>
        <p:spPr bwMode="auto">
          <a:xfrm>
            <a:off x="5035990" y="2492926"/>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latin typeface="Times New Roman" panose="02020603050405020304" pitchFamily="18" charset="0"/>
                <a:ea typeface="仿宋_GB2312" pitchFamily="49" charset="-122"/>
                <a:sym typeface="Symbol" panose="05050102010706020507" pitchFamily="18" charset="2"/>
              </a:rPr>
              <a:t>A</a:t>
            </a:r>
          </a:p>
        </p:txBody>
      </p:sp>
      <p:sp>
        <p:nvSpPr>
          <p:cNvPr id="19" name="Text Box 19">
            <a:extLst>
              <a:ext uri="{FF2B5EF4-FFF2-40B4-BE49-F238E27FC236}">
                <a16:creationId xmlns:a16="http://schemas.microsoft.com/office/drawing/2014/main" id="{4F9054E7-A56E-42BD-B6FA-A886B028F8B9}"/>
              </a:ext>
            </a:extLst>
          </p:cNvPr>
          <p:cNvSpPr txBox="1">
            <a:spLocks noChangeArrowheads="1"/>
          </p:cNvSpPr>
          <p:nvPr/>
        </p:nvSpPr>
        <p:spPr bwMode="auto">
          <a:xfrm>
            <a:off x="9715940" y="2565951"/>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latin typeface="Times New Roman" panose="02020603050405020304" pitchFamily="18" charset="0"/>
                <a:ea typeface="仿宋_GB2312" pitchFamily="49" charset="-122"/>
                <a:sym typeface="Symbol" panose="05050102010706020507" pitchFamily="18" charset="2"/>
              </a:rPr>
              <a:t>B</a:t>
            </a:r>
          </a:p>
        </p:txBody>
      </p:sp>
      <p:sp>
        <p:nvSpPr>
          <p:cNvPr id="20" name="Text Box 20">
            <a:extLst>
              <a:ext uri="{FF2B5EF4-FFF2-40B4-BE49-F238E27FC236}">
                <a16:creationId xmlns:a16="http://schemas.microsoft.com/office/drawing/2014/main" id="{50514BAC-B008-448C-886F-58C1E5FA5678}"/>
              </a:ext>
            </a:extLst>
          </p:cNvPr>
          <p:cNvSpPr txBox="1">
            <a:spLocks noChangeArrowheads="1"/>
          </p:cNvSpPr>
          <p:nvPr/>
        </p:nvSpPr>
        <p:spPr bwMode="auto">
          <a:xfrm>
            <a:off x="2802378" y="3912151"/>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dirty="0" err="1">
                <a:latin typeface="Times New Roman" panose="02020603050405020304" pitchFamily="18" charset="0"/>
                <a:ea typeface="宋体" panose="02010600030101010101" pitchFamily="2" charset="-122"/>
              </a:rPr>
              <a:t>i</a:t>
            </a:r>
            <a:r>
              <a:rPr kumimoji="1" lang="en-US" altLang="zh-CN" sz="2800" b="1" i="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 </a:t>
            </a:r>
            <a:r>
              <a:rPr kumimoji="1" lang="en-US" altLang="zh-CN" sz="2400" b="1" dirty="0">
                <a:latin typeface="Times New Roman" panose="02020603050405020304" pitchFamily="18" charset="0"/>
                <a:ea typeface="宋体" panose="02010600030101010101" pitchFamily="2" charset="-122"/>
              </a:rPr>
              <a:t>       </a:t>
            </a:r>
            <a:r>
              <a:rPr kumimoji="1" lang="zh-CN" altLang="en-US" sz="2400" b="1" dirty="0">
                <a:latin typeface="Times New Roman" panose="02020603050405020304" pitchFamily="18" charset="0"/>
                <a:ea typeface="宋体" panose="02010600030101010101" pitchFamily="2" charset="-122"/>
              </a:rPr>
              <a:t>参考方向</a:t>
            </a:r>
          </a:p>
        </p:txBody>
      </p:sp>
      <p:sp>
        <p:nvSpPr>
          <p:cNvPr id="21" name="Text Box 21">
            <a:extLst>
              <a:ext uri="{FF2B5EF4-FFF2-40B4-BE49-F238E27FC236}">
                <a16:creationId xmlns:a16="http://schemas.microsoft.com/office/drawing/2014/main" id="{96724724-EC08-4251-A85D-3675C30E26B5}"/>
              </a:ext>
            </a:extLst>
          </p:cNvPr>
          <p:cNvSpPr txBox="1">
            <a:spLocks noChangeArrowheads="1"/>
          </p:cNvSpPr>
          <p:nvPr/>
        </p:nvSpPr>
        <p:spPr bwMode="auto">
          <a:xfrm>
            <a:off x="7360090" y="3920088"/>
            <a:ext cx="2179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i="1">
                <a:latin typeface="Times New Roman" panose="02020603050405020304" pitchFamily="18" charset="0"/>
                <a:ea typeface="宋体" panose="02010600030101010101" pitchFamily="2" charset="-122"/>
              </a:rPr>
              <a:t>i</a:t>
            </a:r>
            <a:r>
              <a:rPr kumimoji="1" lang="en-US" altLang="zh-CN" sz="2400" b="1">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宋体" panose="02010600030101010101" pitchFamily="2" charset="-122"/>
              </a:rPr>
              <a:t>参考方向</a:t>
            </a:r>
          </a:p>
        </p:txBody>
      </p:sp>
      <p:sp>
        <p:nvSpPr>
          <p:cNvPr id="22" name="Text Box 22">
            <a:extLst>
              <a:ext uri="{FF2B5EF4-FFF2-40B4-BE49-F238E27FC236}">
                <a16:creationId xmlns:a16="http://schemas.microsoft.com/office/drawing/2014/main" id="{696986F0-1578-4441-BBCA-30AFBA8CC868}"/>
              </a:ext>
            </a:extLst>
          </p:cNvPr>
          <p:cNvSpPr txBox="1">
            <a:spLocks noChangeArrowheads="1"/>
          </p:cNvSpPr>
          <p:nvPr/>
        </p:nvSpPr>
        <p:spPr bwMode="auto">
          <a:xfrm>
            <a:off x="3711484" y="5705854"/>
            <a:ext cx="9350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dirty="0" err="1">
                <a:latin typeface="Times New Roman" panose="02020603050405020304" pitchFamily="18" charset="0"/>
                <a:ea typeface="宋体" panose="02010600030101010101" pitchFamily="2" charset="-122"/>
              </a:rPr>
              <a:t>i</a:t>
            </a:r>
            <a:r>
              <a:rPr kumimoji="1" lang="en-US" altLang="zh-CN" sz="3200" b="1" dirty="0">
                <a:latin typeface="Times New Roman" panose="02020603050405020304" pitchFamily="18" charset="0"/>
                <a:ea typeface="宋体" panose="02010600030101010101" pitchFamily="2" charset="-122"/>
              </a:rPr>
              <a:t> &gt; 0</a:t>
            </a:r>
          </a:p>
        </p:txBody>
      </p:sp>
      <p:sp>
        <p:nvSpPr>
          <p:cNvPr id="23" name="Text Box 23">
            <a:extLst>
              <a:ext uri="{FF2B5EF4-FFF2-40B4-BE49-F238E27FC236}">
                <a16:creationId xmlns:a16="http://schemas.microsoft.com/office/drawing/2014/main" id="{9BADB04B-75E9-4707-9706-7BE4345F59FD}"/>
              </a:ext>
            </a:extLst>
          </p:cNvPr>
          <p:cNvSpPr txBox="1">
            <a:spLocks noChangeArrowheads="1"/>
          </p:cNvSpPr>
          <p:nvPr/>
        </p:nvSpPr>
        <p:spPr bwMode="auto">
          <a:xfrm>
            <a:off x="8152933" y="5675016"/>
            <a:ext cx="935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dirty="0" err="1">
                <a:latin typeface="Times New Roman" panose="02020603050405020304" pitchFamily="18" charset="0"/>
                <a:ea typeface="宋体" panose="02010600030101010101" pitchFamily="2" charset="-122"/>
              </a:rPr>
              <a:t>i</a:t>
            </a:r>
            <a:r>
              <a:rPr kumimoji="1" lang="en-US" altLang="zh-CN" sz="3200" b="1" dirty="0">
                <a:latin typeface="Times New Roman" panose="02020603050405020304" pitchFamily="18" charset="0"/>
                <a:ea typeface="宋体" panose="02010600030101010101" pitchFamily="2" charset="-122"/>
              </a:rPr>
              <a:t> &lt; 0</a:t>
            </a:r>
          </a:p>
        </p:txBody>
      </p:sp>
      <p:sp>
        <p:nvSpPr>
          <p:cNvPr id="24" name="Text Box 24">
            <a:extLst>
              <a:ext uri="{FF2B5EF4-FFF2-40B4-BE49-F238E27FC236}">
                <a16:creationId xmlns:a16="http://schemas.microsoft.com/office/drawing/2014/main" id="{1CD44CA9-8D5B-4A06-8EF9-C0C33BAD46CD}"/>
              </a:ext>
            </a:extLst>
          </p:cNvPr>
          <p:cNvSpPr txBox="1">
            <a:spLocks noChangeArrowheads="1"/>
          </p:cNvSpPr>
          <p:nvPr/>
        </p:nvSpPr>
        <p:spPr bwMode="auto">
          <a:xfrm>
            <a:off x="2523240" y="5252254"/>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dirty="0">
                <a:latin typeface="Times New Roman" panose="02020603050405020304" pitchFamily="18" charset="0"/>
                <a:ea typeface="宋体" panose="02010600030101010101" pitchFamily="2" charset="-122"/>
              </a:rPr>
              <a:t>实际方向</a:t>
            </a:r>
          </a:p>
        </p:txBody>
      </p:sp>
      <p:sp>
        <p:nvSpPr>
          <p:cNvPr id="25" name="Text Box 25">
            <a:extLst>
              <a:ext uri="{FF2B5EF4-FFF2-40B4-BE49-F238E27FC236}">
                <a16:creationId xmlns:a16="http://schemas.microsoft.com/office/drawing/2014/main" id="{BAC6D05E-B41B-41FA-B736-4E1BDB60BC32}"/>
              </a:ext>
            </a:extLst>
          </p:cNvPr>
          <p:cNvSpPr txBox="1">
            <a:spLocks noChangeArrowheads="1"/>
          </p:cNvSpPr>
          <p:nvPr/>
        </p:nvSpPr>
        <p:spPr bwMode="auto">
          <a:xfrm>
            <a:off x="8296325" y="5274047"/>
            <a:ext cx="1655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dirty="0">
                <a:latin typeface="Times New Roman" panose="02020603050405020304" pitchFamily="18" charset="0"/>
                <a:ea typeface="宋体" panose="02010600030101010101" pitchFamily="2" charset="-122"/>
              </a:rPr>
              <a:t>实际方向</a:t>
            </a:r>
          </a:p>
        </p:txBody>
      </p:sp>
      <p:sp>
        <p:nvSpPr>
          <p:cNvPr id="26" name="Text Box 26">
            <a:extLst>
              <a:ext uri="{FF2B5EF4-FFF2-40B4-BE49-F238E27FC236}">
                <a16:creationId xmlns:a16="http://schemas.microsoft.com/office/drawing/2014/main" id="{1C26C9E7-4CD9-4182-8C8D-FD253B2ACD83}"/>
              </a:ext>
            </a:extLst>
          </p:cNvPr>
          <p:cNvSpPr txBox="1">
            <a:spLocks noChangeArrowheads="1"/>
          </p:cNvSpPr>
          <p:nvPr/>
        </p:nvSpPr>
        <p:spPr bwMode="auto">
          <a:xfrm>
            <a:off x="1938637" y="3492153"/>
            <a:ext cx="508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dirty="0">
                <a:latin typeface="Times New Roman" panose="02020603050405020304" pitchFamily="18" charset="0"/>
                <a:ea typeface="宋体" panose="02010600030101010101" pitchFamily="2" charset="-122"/>
              </a:rPr>
              <a:t>电流的参考方向与实际方向的关系：</a:t>
            </a:r>
          </a:p>
        </p:txBody>
      </p:sp>
      <p:grpSp>
        <p:nvGrpSpPr>
          <p:cNvPr id="27" name="Group 27">
            <a:extLst>
              <a:ext uri="{FF2B5EF4-FFF2-40B4-BE49-F238E27FC236}">
                <a16:creationId xmlns:a16="http://schemas.microsoft.com/office/drawing/2014/main" id="{2FB493D6-0A1A-4D3B-88DD-F556C5AD8CE6}"/>
              </a:ext>
            </a:extLst>
          </p:cNvPr>
          <p:cNvGrpSpPr>
            <a:grpSpLocks/>
          </p:cNvGrpSpPr>
          <p:nvPr/>
        </p:nvGrpSpPr>
        <p:grpSpPr bwMode="auto">
          <a:xfrm>
            <a:off x="2515041" y="4556305"/>
            <a:ext cx="3529013" cy="712355"/>
            <a:chOff x="828" y="1959"/>
            <a:chExt cx="3273" cy="602"/>
          </a:xfrm>
        </p:grpSpPr>
        <p:sp>
          <p:nvSpPr>
            <p:cNvPr id="29" name="Freeform 29">
              <a:extLst>
                <a:ext uri="{FF2B5EF4-FFF2-40B4-BE49-F238E27FC236}">
                  <a16:creationId xmlns:a16="http://schemas.microsoft.com/office/drawing/2014/main" id="{8292E52C-082A-4451-8CB9-18299D5797CE}"/>
                </a:ext>
              </a:extLst>
            </p:cNvPr>
            <p:cNvSpPr>
              <a:spLocks/>
            </p:cNvSpPr>
            <p:nvPr/>
          </p:nvSpPr>
          <p:spPr bwMode="auto">
            <a:xfrm>
              <a:off x="828" y="2088"/>
              <a:ext cx="1344" cy="1"/>
            </a:xfrm>
            <a:custGeom>
              <a:avLst/>
              <a:gdLst>
                <a:gd name="T0" fmla="*/ 1344 w 1344"/>
                <a:gd name="T1" fmla="*/ 0 h 1"/>
                <a:gd name="T2" fmla="*/ 0 w 1344"/>
                <a:gd name="T3" fmla="*/ 0 h 1"/>
                <a:gd name="T4" fmla="*/ 0 60000 65536"/>
                <a:gd name="T5" fmla="*/ 0 60000 65536"/>
                <a:gd name="T6" fmla="*/ 0 w 1344"/>
                <a:gd name="T7" fmla="*/ 0 h 1"/>
                <a:gd name="T8" fmla="*/ 1344 w 1344"/>
                <a:gd name="T9" fmla="*/ 1 h 1"/>
              </a:gdLst>
              <a:ahLst/>
              <a:cxnLst>
                <a:cxn ang="T4">
                  <a:pos x="T0" y="T1"/>
                </a:cxn>
                <a:cxn ang="T5">
                  <a:pos x="T2" y="T3"/>
                </a:cxn>
              </a:cxnLst>
              <a:rect l="T6" t="T7" r="T8" b="T9"/>
              <a:pathLst>
                <a:path w="1344" h="1">
                  <a:moveTo>
                    <a:pt x="1344" y="0"/>
                  </a:moveTo>
                  <a:lnTo>
                    <a:pt x="0" y="0"/>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 name="Freeform 30">
              <a:extLst>
                <a:ext uri="{FF2B5EF4-FFF2-40B4-BE49-F238E27FC236}">
                  <a16:creationId xmlns:a16="http://schemas.microsoft.com/office/drawing/2014/main" id="{CD5D60D3-715E-4E5B-A168-49BD93D45B4D}"/>
                </a:ext>
              </a:extLst>
            </p:cNvPr>
            <p:cNvSpPr>
              <a:spLocks/>
            </p:cNvSpPr>
            <p:nvPr/>
          </p:nvSpPr>
          <p:spPr bwMode="auto">
            <a:xfrm>
              <a:off x="2766" y="2076"/>
              <a:ext cx="1320" cy="6"/>
            </a:xfrm>
            <a:custGeom>
              <a:avLst/>
              <a:gdLst>
                <a:gd name="T0" fmla="*/ 0 w 1320"/>
                <a:gd name="T1" fmla="*/ 0 h 6"/>
                <a:gd name="T2" fmla="*/ 1320 w 1320"/>
                <a:gd name="T3" fmla="*/ 6 h 6"/>
                <a:gd name="T4" fmla="*/ 0 60000 65536"/>
                <a:gd name="T5" fmla="*/ 0 60000 65536"/>
                <a:gd name="T6" fmla="*/ 0 w 1320"/>
                <a:gd name="T7" fmla="*/ 0 h 6"/>
                <a:gd name="T8" fmla="*/ 1320 w 1320"/>
                <a:gd name="T9" fmla="*/ 6 h 6"/>
              </a:gdLst>
              <a:ahLst/>
              <a:cxnLst>
                <a:cxn ang="T4">
                  <a:pos x="T0" y="T1"/>
                </a:cxn>
                <a:cxn ang="T5">
                  <a:pos x="T2" y="T3"/>
                </a:cxn>
              </a:cxnLst>
              <a:rect l="T6" t="T7" r="T8" b="T9"/>
              <a:pathLst>
                <a:path w="1320" h="6">
                  <a:moveTo>
                    <a:pt x="0" y="0"/>
                  </a:moveTo>
                  <a:lnTo>
                    <a:pt x="1320" y="6"/>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 name="Text Box 31">
              <a:extLst>
                <a:ext uri="{FF2B5EF4-FFF2-40B4-BE49-F238E27FC236}">
                  <a16:creationId xmlns:a16="http://schemas.microsoft.com/office/drawing/2014/main" id="{1EEB1088-4B92-4F1B-8188-ACE878ABF0CD}"/>
                </a:ext>
              </a:extLst>
            </p:cNvPr>
            <p:cNvSpPr txBox="1">
              <a:spLocks noChangeArrowheads="1"/>
            </p:cNvSpPr>
            <p:nvPr/>
          </p:nvSpPr>
          <p:spPr bwMode="auto">
            <a:xfrm>
              <a:off x="837" y="2171"/>
              <a:ext cx="45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tx2"/>
                </a:solidFill>
                <a:latin typeface="Times New Roman" panose="02020603050405020304" pitchFamily="18" charset="0"/>
                <a:ea typeface="宋体" panose="02010600030101010101" pitchFamily="2" charset="-122"/>
              </a:endParaRPr>
            </a:p>
          </p:txBody>
        </p:sp>
        <p:sp>
          <p:nvSpPr>
            <p:cNvPr id="32" name="Text Box 32">
              <a:extLst>
                <a:ext uri="{FF2B5EF4-FFF2-40B4-BE49-F238E27FC236}">
                  <a16:creationId xmlns:a16="http://schemas.microsoft.com/office/drawing/2014/main" id="{CC59B7DE-2616-45DC-B8A1-B5F5362AAE22}"/>
                </a:ext>
              </a:extLst>
            </p:cNvPr>
            <p:cNvSpPr txBox="1">
              <a:spLocks noChangeArrowheads="1"/>
            </p:cNvSpPr>
            <p:nvPr/>
          </p:nvSpPr>
          <p:spPr bwMode="auto">
            <a:xfrm>
              <a:off x="3646" y="2172"/>
              <a:ext cx="455"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tx2"/>
                </a:solidFill>
                <a:latin typeface="Times New Roman" panose="02020603050405020304" pitchFamily="18" charset="0"/>
                <a:ea typeface="宋体" panose="02010600030101010101" pitchFamily="2" charset="-122"/>
              </a:endParaRPr>
            </a:p>
          </p:txBody>
        </p:sp>
        <p:sp>
          <p:nvSpPr>
            <p:cNvPr id="28" name="Rectangle 28">
              <a:extLst>
                <a:ext uri="{FF2B5EF4-FFF2-40B4-BE49-F238E27FC236}">
                  <a16:creationId xmlns:a16="http://schemas.microsoft.com/office/drawing/2014/main" id="{C530AC98-7B8A-4FDB-A3EC-D185DEFB1A17}"/>
                </a:ext>
              </a:extLst>
            </p:cNvPr>
            <p:cNvSpPr>
              <a:spLocks noChangeArrowheads="1"/>
            </p:cNvSpPr>
            <p:nvPr/>
          </p:nvSpPr>
          <p:spPr bwMode="auto">
            <a:xfrm>
              <a:off x="2016" y="1959"/>
              <a:ext cx="781" cy="268"/>
            </a:xfrm>
            <a:prstGeom prst="rect">
              <a:avLst/>
            </a:prstGeom>
            <a:solidFill>
              <a:srgbClr val="46ACAE"/>
            </a:solidFill>
            <a:ln w="38100" cap="sq">
              <a:solidFill>
                <a:srgbClr val="FFCC99"/>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accent2"/>
                </a:solidFill>
                <a:latin typeface="Times New Roman" panose="02020603050405020304" pitchFamily="18" charset="0"/>
                <a:ea typeface="宋体" panose="02010600030101010101" pitchFamily="2" charset="-122"/>
              </a:endParaRPr>
            </a:p>
          </p:txBody>
        </p:sp>
      </p:grpSp>
      <p:grpSp>
        <p:nvGrpSpPr>
          <p:cNvPr id="33" name="Group 33">
            <a:extLst>
              <a:ext uri="{FF2B5EF4-FFF2-40B4-BE49-F238E27FC236}">
                <a16:creationId xmlns:a16="http://schemas.microsoft.com/office/drawing/2014/main" id="{A8DDBF5F-C7AD-4F2B-9779-0E82C721B8DC}"/>
              </a:ext>
            </a:extLst>
          </p:cNvPr>
          <p:cNvGrpSpPr>
            <a:grpSpLocks/>
          </p:cNvGrpSpPr>
          <p:nvPr/>
        </p:nvGrpSpPr>
        <p:grpSpPr bwMode="auto">
          <a:xfrm>
            <a:off x="6836215" y="4532692"/>
            <a:ext cx="3455988" cy="727942"/>
            <a:chOff x="828" y="1962"/>
            <a:chExt cx="3273" cy="593"/>
          </a:xfrm>
        </p:grpSpPr>
        <p:sp>
          <p:nvSpPr>
            <p:cNvPr id="35" name="Freeform 35">
              <a:extLst>
                <a:ext uri="{FF2B5EF4-FFF2-40B4-BE49-F238E27FC236}">
                  <a16:creationId xmlns:a16="http://schemas.microsoft.com/office/drawing/2014/main" id="{2B378E99-2EDE-475E-B799-BAD6C0E10920}"/>
                </a:ext>
              </a:extLst>
            </p:cNvPr>
            <p:cNvSpPr>
              <a:spLocks/>
            </p:cNvSpPr>
            <p:nvPr/>
          </p:nvSpPr>
          <p:spPr bwMode="auto">
            <a:xfrm>
              <a:off x="828" y="2088"/>
              <a:ext cx="1344" cy="1"/>
            </a:xfrm>
            <a:custGeom>
              <a:avLst/>
              <a:gdLst>
                <a:gd name="T0" fmla="*/ 1344 w 1344"/>
                <a:gd name="T1" fmla="*/ 0 h 1"/>
                <a:gd name="T2" fmla="*/ 0 w 1344"/>
                <a:gd name="T3" fmla="*/ 0 h 1"/>
                <a:gd name="T4" fmla="*/ 0 60000 65536"/>
                <a:gd name="T5" fmla="*/ 0 60000 65536"/>
                <a:gd name="T6" fmla="*/ 0 w 1344"/>
                <a:gd name="T7" fmla="*/ 0 h 1"/>
                <a:gd name="T8" fmla="*/ 1344 w 1344"/>
                <a:gd name="T9" fmla="*/ 1 h 1"/>
              </a:gdLst>
              <a:ahLst/>
              <a:cxnLst>
                <a:cxn ang="T4">
                  <a:pos x="T0" y="T1"/>
                </a:cxn>
                <a:cxn ang="T5">
                  <a:pos x="T2" y="T3"/>
                </a:cxn>
              </a:cxnLst>
              <a:rect l="T6" t="T7" r="T8" b="T9"/>
              <a:pathLst>
                <a:path w="1344" h="1">
                  <a:moveTo>
                    <a:pt x="1344" y="0"/>
                  </a:moveTo>
                  <a:lnTo>
                    <a:pt x="0" y="0"/>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 name="Freeform 36">
              <a:extLst>
                <a:ext uri="{FF2B5EF4-FFF2-40B4-BE49-F238E27FC236}">
                  <a16:creationId xmlns:a16="http://schemas.microsoft.com/office/drawing/2014/main" id="{543B3172-D437-4991-9A82-778416916F1A}"/>
                </a:ext>
              </a:extLst>
            </p:cNvPr>
            <p:cNvSpPr>
              <a:spLocks/>
            </p:cNvSpPr>
            <p:nvPr/>
          </p:nvSpPr>
          <p:spPr bwMode="auto">
            <a:xfrm>
              <a:off x="2766" y="2076"/>
              <a:ext cx="1320" cy="6"/>
            </a:xfrm>
            <a:custGeom>
              <a:avLst/>
              <a:gdLst>
                <a:gd name="T0" fmla="*/ 0 w 1320"/>
                <a:gd name="T1" fmla="*/ 0 h 6"/>
                <a:gd name="T2" fmla="*/ 1320 w 1320"/>
                <a:gd name="T3" fmla="*/ 6 h 6"/>
                <a:gd name="T4" fmla="*/ 0 60000 65536"/>
                <a:gd name="T5" fmla="*/ 0 60000 65536"/>
                <a:gd name="T6" fmla="*/ 0 w 1320"/>
                <a:gd name="T7" fmla="*/ 0 h 6"/>
                <a:gd name="T8" fmla="*/ 1320 w 1320"/>
                <a:gd name="T9" fmla="*/ 6 h 6"/>
              </a:gdLst>
              <a:ahLst/>
              <a:cxnLst>
                <a:cxn ang="T4">
                  <a:pos x="T0" y="T1"/>
                </a:cxn>
                <a:cxn ang="T5">
                  <a:pos x="T2" y="T3"/>
                </a:cxn>
              </a:cxnLst>
              <a:rect l="T6" t="T7" r="T8" b="T9"/>
              <a:pathLst>
                <a:path w="1320" h="6">
                  <a:moveTo>
                    <a:pt x="0" y="0"/>
                  </a:moveTo>
                  <a:lnTo>
                    <a:pt x="1320" y="6"/>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Text Box 37">
              <a:extLst>
                <a:ext uri="{FF2B5EF4-FFF2-40B4-BE49-F238E27FC236}">
                  <a16:creationId xmlns:a16="http://schemas.microsoft.com/office/drawing/2014/main" id="{3D449DD7-E84A-402F-AEFF-1853A155CAD1}"/>
                </a:ext>
              </a:extLst>
            </p:cNvPr>
            <p:cNvSpPr txBox="1">
              <a:spLocks noChangeArrowheads="1"/>
            </p:cNvSpPr>
            <p:nvPr/>
          </p:nvSpPr>
          <p:spPr bwMode="auto">
            <a:xfrm>
              <a:off x="837" y="2179"/>
              <a:ext cx="4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tx2"/>
                </a:solidFill>
                <a:latin typeface="Times New Roman" panose="02020603050405020304" pitchFamily="18" charset="0"/>
                <a:ea typeface="宋体" panose="02010600030101010101" pitchFamily="2" charset="-122"/>
              </a:endParaRPr>
            </a:p>
          </p:txBody>
        </p:sp>
        <p:sp>
          <p:nvSpPr>
            <p:cNvPr id="38" name="Text Box 38">
              <a:extLst>
                <a:ext uri="{FF2B5EF4-FFF2-40B4-BE49-F238E27FC236}">
                  <a16:creationId xmlns:a16="http://schemas.microsoft.com/office/drawing/2014/main" id="{20F9F10F-EFCC-4795-8979-0B5B68174D04}"/>
                </a:ext>
              </a:extLst>
            </p:cNvPr>
            <p:cNvSpPr txBox="1">
              <a:spLocks noChangeArrowheads="1"/>
            </p:cNvSpPr>
            <p:nvPr/>
          </p:nvSpPr>
          <p:spPr bwMode="auto">
            <a:xfrm>
              <a:off x="3645" y="2179"/>
              <a:ext cx="4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tx2"/>
                </a:solidFill>
                <a:latin typeface="Times New Roman" panose="02020603050405020304" pitchFamily="18" charset="0"/>
                <a:ea typeface="宋体" panose="02010600030101010101" pitchFamily="2" charset="-122"/>
              </a:endParaRPr>
            </a:p>
          </p:txBody>
        </p:sp>
        <p:sp>
          <p:nvSpPr>
            <p:cNvPr id="34" name="Rectangle 34">
              <a:extLst>
                <a:ext uri="{FF2B5EF4-FFF2-40B4-BE49-F238E27FC236}">
                  <a16:creationId xmlns:a16="http://schemas.microsoft.com/office/drawing/2014/main" id="{7BDA68D7-E085-4815-9352-70846C08189E}"/>
                </a:ext>
              </a:extLst>
            </p:cNvPr>
            <p:cNvSpPr>
              <a:spLocks noChangeArrowheads="1"/>
            </p:cNvSpPr>
            <p:nvPr/>
          </p:nvSpPr>
          <p:spPr bwMode="auto">
            <a:xfrm>
              <a:off x="2075" y="1962"/>
              <a:ext cx="772" cy="240"/>
            </a:xfrm>
            <a:prstGeom prst="rect">
              <a:avLst/>
            </a:prstGeom>
            <a:solidFill>
              <a:srgbClr val="46ACAE"/>
            </a:solidFill>
            <a:ln w="38100" cap="sq">
              <a:solidFill>
                <a:srgbClr val="FFCC99"/>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accent2"/>
                </a:solidFill>
                <a:latin typeface="Times New Roman" panose="02020603050405020304" pitchFamily="18" charset="0"/>
                <a:ea typeface="宋体" panose="02010600030101010101" pitchFamily="2" charset="-122"/>
              </a:endParaRPr>
            </a:p>
          </p:txBody>
        </p:sp>
      </p:grpSp>
      <p:sp>
        <p:nvSpPr>
          <p:cNvPr id="39" name="AutoShape 39">
            <a:extLst>
              <a:ext uri="{FF2B5EF4-FFF2-40B4-BE49-F238E27FC236}">
                <a16:creationId xmlns:a16="http://schemas.microsoft.com/office/drawing/2014/main" id="{66BBCB3E-0F51-47FB-A02D-37B5C69AD4C2}"/>
              </a:ext>
            </a:extLst>
          </p:cNvPr>
          <p:cNvSpPr>
            <a:spLocks noChangeArrowheads="1"/>
          </p:cNvSpPr>
          <p:nvPr/>
        </p:nvSpPr>
        <p:spPr bwMode="auto">
          <a:xfrm>
            <a:off x="3739004" y="4128052"/>
            <a:ext cx="503237" cy="217487"/>
          </a:xfrm>
          <a:prstGeom prst="rightArrow">
            <a:avLst>
              <a:gd name="adj1" fmla="val 50000"/>
              <a:gd name="adj2" fmla="val 57847"/>
            </a:avLst>
          </a:prstGeom>
          <a:solidFill>
            <a:srgbClr val="FF0000"/>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0" name="AutoShape 40">
            <a:extLst>
              <a:ext uri="{FF2B5EF4-FFF2-40B4-BE49-F238E27FC236}">
                <a16:creationId xmlns:a16="http://schemas.microsoft.com/office/drawing/2014/main" id="{D4E33B53-B345-437B-B99D-2294F817B372}"/>
              </a:ext>
            </a:extLst>
          </p:cNvPr>
          <p:cNvSpPr>
            <a:spLocks noChangeArrowheads="1"/>
          </p:cNvSpPr>
          <p:nvPr/>
        </p:nvSpPr>
        <p:spPr bwMode="auto">
          <a:xfrm>
            <a:off x="7699815" y="4056613"/>
            <a:ext cx="503238" cy="215900"/>
          </a:xfrm>
          <a:prstGeom prst="rightArrow">
            <a:avLst>
              <a:gd name="adj1" fmla="val 50000"/>
              <a:gd name="adj2" fmla="val 58272"/>
            </a:avLst>
          </a:prstGeom>
          <a:solidFill>
            <a:srgbClr val="FF0000"/>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1" name="AutoShape 41">
            <a:extLst>
              <a:ext uri="{FF2B5EF4-FFF2-40B4-BE49-F238E27FC236}">
                <a16:creationId xmlns:a16="http://schemas.microsoft.com/office/drawing/2014/main" id="{8BCEE89F-DCF1-46EA-8133-C1870E45274A}"/>
              </a:ext>
            </a:extLst>
          </p:cNvPr>
          <p:cNvSpPr>
            <a:spLocks noChangeArrowheads="1"/>
          </p:cNvSpPr>
          <p:nvPr/>
        </p:nvSpPr>
        <p:spPr bwMode="auto">
          <a:xfrm>
            <a:off x="3684686" y="5031715"/>
            <a:ext cx="678547" cy="241396"/>
          </a:xfrm>
          <a:prstGeom prst="rightArrow">
            <a:avLst>
              <a:gd name="adj1" fmla="val 50000"/>
              <a:gd name="adj2" fmla="val 57847"/>
            </a:avLst>
          </a:prstGeom>
          <a:solidFill>
            <a:schemeClr val="hlink"/>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2" name="Text Box 42">
            <a:extLst>
              <a:ext uri="{FF2B5EF4-FFF2-40B4-BE49-F238E27FC236}">
                <a16:creationId xmlns:a16="http://schemas.microsoft.com/office/drawing/2014/main" id="{6BDD0B60-4AA8-4106-AB70-41DD4BF60DF0}"/>
              </a:ext>
            </a:extLst>
          </p:cNvPr>
          <p:cNvSpPr txBox="1">
            <a:spLocks noChangeArrowheads="1"/>
          </p:cNvSpPr>
          <p:nvPr/>
        </p:nvSpPr>
        <p:spPr bwMode="auto">
          <a:xfrm>
            <a:off x="6547290" y="4821617"/>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dirty="0">
                <a:latin typeface="Times New Roman" panose="02020603050405020304" pitchFamily="18" charset="0"/>
                <a:ea typeface="仿宋_GB2312" pitchFamily="49" charset="-122"/>
                <a:sym typeface="Symbol" panose="05050102010706020507" pitchFamily="18" charset="2"/>
              </a:rPr>
              <a:t>A</a:t>
            </a:r>
            <a:endParaRPr kumimoji="1" lang="en-US" altLang="zh-CN" sz="2400" b="1" dirty="0">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43" name="Text Box 43">
            <a:extLst>
              <a:ext uri="{FF2B5EF4-FFF2-40B4-BE49-F238E27FC236}">
                <a16:creationId xmlns:a16="http://schemas.microsoft.com/office/drawing/2014/main" id="{DC087B05-74C0-4A97-8FBA-6B6F009B0B0D}"/>
              </a:ext>
            </a:extLst>
          </p:cNvPr>
          <p:cNvSpPr txBox="1">
            <a:spLocks noChangeArrowheads="1"/>
          </p:cNvSpPr>
          <p:nvPr/>
        </p:nvSpPr>
        <p:spPr bwMode="auto">
          <a:xfrm>
            <a:off x="2083240" y="4848776"/>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a:latin typeface="Times New Roman" panose="02020603050405020304" pitchFamily="18" charset="0"/>
                <a:ea typeface="仿宋_GB2312" pitchFamily="49" charset="-122"/>
                <a:sym typeface="Symbol" panose="05050102010706020507" pitchFamily="18" charset="2"/>
              </a:rPr>
              <a:t>A</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44" name="Text Box 44">
            <a:extLst>
              <a:ext uri="{FF2B5EF4-FFF2-40B4-BE49-F238E27FC236}">
                <a16:creationId xmlns:a16="http://schemas.microsoft.com/office/drawing/2014/main" id="{0DE0EE8A-CDA2-4120-B03D-239EE671FF2F}"/>
              </a:ext>
            </a:extLst>
          </p:cNvPr>
          <p:cNvSpPr txBox="1">
            <a:spLocks noChangeArrowheads="1"/>
          </p:cNvSpPr>
          <p:nvPr/>
        </p:nvSpPr>
        <p:spPr bwMode="auto">
          <a:xfrm>
            <a:off x="9968353" y="482168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dirty="0">
                <a:latin typeface="Times New Roman" panose="02020603050405020304" pitchFamily="18" charset="0"/>
                <a:ea typeface="仿宋_GB2312" pitchFamily="49" charset="-122"/>
                <a:sym typeface="Symbol" panose="05050102010706020507" pitchFamily="18" charset="2"/>
              </a:rPr>
              <a:t>B</a:t>
            </a:r>
            <a:endParaRPr kumimoji="1" lang="en-US" altLang="zh-CN" sz="2400" b="1" dirty="0">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45" name="Text Box 45">
            <a:extLst>
              <a:ext uri="{FF2B5EF4-FFF2-40B4-BE49-F238E27FC236}">
                <a16:creationId xmlns:a16="http://schemas.microsoft.com/office/drawing/2014/main" id="{A5C82DF9-6635-4DC6-992F-C07D09817873}"/>
              </a:ext>
            </a:extLst>
          </p:cNvPr>
          <p:cNvSpPr txBox="1">
            <a:spLocks noChangeArrowheads="1"/>
          </p:cNvSpPr>
          <p:nvPr/>
        </p:nvSpPr>
        <p:spPr bwMode="auto">
          <a:xfrm>
            <a:off x="5703143" y="4839280"/>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dirty="0">
                <a:latin typeface="Times New Roman" panose="02020603050405020304" pitchFamily="18" charset="0"/>
                <a:ea typeface="仿宋_GB2312" pitchFamily="49" charset="-122"/>
                <a:sym typeface="Symbol" panose="05050102010706020507" pitchFamily="18" charset="2"/>
              </a:rPr>
              <a:t>B</a:t>
            </a:r>
            <a:endParaRPr kumimoji="1" lang="en-US" altLang="zh-CN" sz="2400" b="1" dirty="0">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46" name="AutoShape 46">
            <a:extLst>
              <a:ext uri="{FF2B5EF4-FFF2-40B4-BE49-F238E27FC236}">
                <a16:creationId xmlns:a16="http://schemas.microsoft.com/office/drawing/2014/main" id="{F48C81BA-709D-456E-9B86-69F79389553B}"/>
              </a:ext>
            </a:extLst>
          </p:cNvPr>
          <p:cNvSpPr>
            <a:spLocks noChangeArrowheads="1"/>
          </p:cNvSpPr>
          <p:nvPr/>
        </p:nvSpPr>
        <p:spPr bwMode="auto">
          <a:xfrm>
            <a:off x="8477491" y="4967249"/>
            <a:ext cx="647700" cy="241890"/>
          </a:xfrm>
          <a:prstGeom prst="leftArrow">
            <a:avLst>
              <a:gd name="adj1" fmla="val 50000"/>
              <a:gd name="adj2" fmla="val 66241"/>
            </a:avLst>
          </a:prstGeom>
          <a:solidFill>
            <a:schemeClr val="hlink"/>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nvGrpSpPr>
          <p:cNvPr id="10" name="Group 10">
            <a:extLst>
              <a:ext uri="{FF2B5EF4-FFF2-40B4-BE49-F238E27FC236}">
                <a16:creationId xmlns:a16="http://schemas.microsoft.com/office/drawing/2014/main" id="{95E3511F-68E8-48D2-9F54-E4390A8B4FD9}"/>
              </a:ext>
            </a:extLst>
          </p:cNvPr>
          <p:cNvGrpSpPr>
            <a:grpSpLocks/>
          </p:cNvGrpSpPr>
          <p:nvPr/>
        </p:nvGrpSpPr>
        <p:grpSpPr bwMode="auto">
          <a:xfrm>
            <a:off x="5756715" y="2681839"/>
            <a:ext cx="3816350" cy="823913"/>
            <a:chOff x="828" y="1990"/>
            <a:chExt cx="3273" cy="519"/>
          </a:xfrm>
        </p:grpSpPr>
        <p:sp>
          <p:nvSpPr>
            <p:cNvPr id="12" name="Freeform 12">
              <a:extLst>
                <a:ext uri="{FF2B5EF4-FFF2-40B4-BE49-F238E27FC236}">
                  <a16:creationId xmlns:a16="http://schemas.microsoft.com/office/drawing/2014/main" id="{EAA0D185-0741-4337-AAE6-9F4BB729E995}"/>
                </a:ext>
              </a:extLst>
            </p:cNvPr>
            <p:cNvSpPr>
              <a:spLocks/>
            </p:cNvSpPr>
            <p:nvPr/>
          </p:nvSpPr>
          <p:spPr bwMode="auto">
            <a:xfrm>
              <a:off x="828" y="2088"/>
              <a:ext cx="1344" cy="1"/>
            </a:xfrm>
            <a:custGeom>
              <a:avLst/>
              <a:gdLst>
                <a:gd name="T0" fmla="*/ 1344 w 1344"/>
                <a:gd name="T1" fmla="*/ 0 h 1"/>
                <a:gd name="T2" fmla="*/ 0 w 1344"/>
                <a:gd name="T3" fmla="*/ 0 h 1"/>
                <a:gd name="T4" fmla="*/ 0 60000 65536"/>
                <a:gd name="T5" fmla="*/ 0 60000 65536"/>
                <a:gd name="T6" fmla="*/ 0 w 1344"/>
                <a:gd name="T7" fmla="*/ 0 h 1"/>
                <a:gd name="T8" fmla="*/ 1344 w 1344"/>
                <a:gd name="T9" fmla="*/ 1 h 1"/>
              </a:gdLst>
              <a:ahLst/>
              <a:cxnLst>
                <a:cxn ang="T4">
                  <a:pos x="T0" y="T1"/>
                </a:cxn>
                <a:cxn ang="T5">
                  <a:pos x="T2" y="T3"/>
                </a:cxn>
              </a:cxnLst>
              <a:rect l="T6" t="T7" r="T8" b="T9"/>
              <a:pathLst>
                <a:path w="1344" h="1">
                  <a:moveTo>
                    <a:pt x="1344" y="0"/>
                  </a:moveTo>
                  <a:lnTo>
                    <a:pt x="0" y="0"/>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13">
              <a:extLst>
                <a:ext uri="{FF2B5EF4-FFF2-40B4-BE49-F238E27FC236}">
                  <a16:creationId xmlns:a16="http://schemas.microsoft.com/office/drawing/2014/main" id="{11275938-768D-4136-9C6C-E110F3728CAF}"/>
                </a:ext>
              </a:extLst>
            </p:cNvPr>
            <p:cNvSpPr>
              <a:spLocks/>
            </p:cNvSpPr>
            <p:nvPr/>
          </p:nvSpPr>
          <p:spPr bwMode="auto">
            <a:xfrm>
              <a:off x="2766" y="2076"/>
              <a:ext cx="1320" cy="6"/>
            </a:xfrm>
            <a:custGeom>
              <a:avLst/>
              <a:gdLst>
                <a:gd name="T0" fmla="*/ 0 w 1320"/>
                <a:gd name="T1" fmla="*/ 0 h 6"/>
                <a:gd name="T2" fmla="*/ 1320 w 1320"/>
                <a:gd name="T3" fmla="*/ 6 h 6"/>
                <a:gd name="T4" fmla="*/ 0 60000 65536"/>
                <a:gd name="T5" fmla="*/ 0 60000 65536"/>
                <a:gd name="T6" fmla="*/ 0 w 1320"/>
                <a:gd name="T7" fmla="*/ 0 h 6"/>
                <a:gd name="T8" fmla="*/ 1320 w 1320"/>
                <a:gd name="T9" fmla="*/ 6 h 6"/>
              </a:gdLst>
              <a:ahLst/>
              <a:cxnLst>
                <a:cxn ang="T4">
                  <a:pos x="T0" y="T1"/>
                </a:cxn>
                <a:cxn ang="T5">
                  <a:pos x="T2" y="T3"/>
                </a:cxn>
              </a:cxnLst>
              <a:rect l="T6" t="T7" r="T8" b="T9"/>
              <a:pathLst>
                <a:path w="1320" h="6">
                  <a:moveTo>
                    <a:pt x="0" y="0"/>
                  </a:moveTo>
                  <a:lnTo>
                    <a:pt x="1320" y="6"/>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14">
              <a:extLst>
                <a:ext uri="{FF2B5EF4-FFF2-40B4-BE49-F238E27FC236}">
                  <a16:creationId xmlns:a16="http://schemas.microsoft.com/office/drawing/2014/main" id="{884357BE-5781-48EA-A2EB-3424CBC1E50E}"/>
                </a:ext>
              </a:extLst>
            </p:cNvPr>
            <p:cNvSpPr txBox="1">
              <a:spLocks noChangeArrowheads="1"/>
            </p:cNvSpPr>
            <p:nvPr/>
          </p:nvSpPr>
          <p:spPr bwMode="auto">
            <a:xfrm>
              <a:off x="837"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tx2"/>
                </a:solidFill>
                <a:latin typeface="Times New Roman" panose="02020603050405020304" pitchFamily="18" charset="0"/>
                <a:ea typeface="宋体" panose="02010600030101010101" pitchFamily="2" charset="-122"/>
              </a:endParaRPr>
            </a:p>
          </p:txBody>
        </p:sp>
        <p:sp>
          <p:nvSpPr>
            <p:cNvPr id="15" name="Text Box 15">
              <a:extLst>
                <a:ext uri="{FF2B5EF4-FFF2-40B4-BE49-F238E27FC236}">
                  <a16:creationId xmlns:a16="http://schemas.microsoft.com/office/drawing/2014/main" id="{2AC65DB1-ADFA-49CE-A58A-E468F6B6824E}"/>
                </a:ext>
              </a:extLst>
            </p:cNvPr>
            <p:cNvSpPr txBox="1">
              <a:spLocks noChangeArrowheads="1"/>
            </p:cNvSpPr>
            <p:nvPr/>
          </p:nvSpPr>
          <p:spPr bwMode="auto">
            <a:xfrm>
              <a:off x="3646"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tx2"/>
                </a:solidFill>
                <a:latin typeface="Times New Roman" panose="02020603050405020304" pitchFamily="18" charset="0"/>
                <a:ea typeface="宋体" panose="02010600030101010101" pitchFamily="2" charset="-122"/>
              </a:endParaRPr>
            </a:p>
          </p:txBody>
        </p:sp>
        <p:sp>
          <p:nvSpPr>
            <p:cNvPr id="11" name="Rectangle 11">
              <a:extLst>
                <a:ext uri="{FF2B5EF4-FFF2-40B4-BE49-F238E27FC236}">
                  <a16:creationId xmlns:a16="http://schemas.microsoft.com/office/drawing/2014/main" id="{ED8C4250-40A9-417F-B506-B320EEECAFC1}"/>
                </a:ext>
              </a:extLst>
            </p:cNvPr>
            <p:cNvSpPr>
              <a:spLocks noChangeArrowheads="1"/>
            </p:cNvSpPr>
            <p:nvPr/>
          </p:nvSpPr>
          <p:spPr bwMode="auto">
            <a:xfrm>
              <a:off x="2062" y="1990"/>
              <a:ext cx="871" cy="206"/>
            </a:xfrm>
            <a:prstGeom prst="rect">
              <a:avLst/>
            </a:prstGeom>
            <a:solidFill>
              <a:srgbClr val="46ACAE"/>
            </a:solidFill>
            <a:ln w="38100" cap="sq">
              <a:solidFill>
                <a:srgbClr val="FFCC99"/>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accent2"/>
                </a:solidFill>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293193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P spid="22" grpId="0"/>
      <p:bldP spid="23" grpId="0"/>
      <p:bldP spid="24" grpId="0" autoUpdateAnimBg="0"/>
      <p:bldP spid="25" grpId="0" autoUpdateAnimBg="0"/>
      <p:bldP spid="26" grpId="0"/>
      <p:bldP spid="39" grpId="0" animBg="1"/>
      <p:bldP spid="40" grpId="0" animBg="1"/>
      <p:bldP spid="41" grpId="0" animBg="1"/>
      <p:bldP spid="42" grpId="0"/>
      <p:bldP spid="43" grpId="0"/>
      <p:bldP spid="44" grpId="0"/>
      <p:bldP spid="45" grpId="0"/>
      <p:bldP spid="4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4294967295"/>
          </p:nvPr>
        </p:nvSpPr>
        <p:spPr>
          <a:xfrm>
            <a:off x="2090738" y="1763713"/>
            <a:ext cx="4589462" cy="539750"/>
          </a:xfrm>
        </p:spPr>
        <p:txBody>
          <a:bodyPr/>
          <a:lstStyle/>
          <a:p>
            <a:pPr eaLnBrk="1" hangingPunct="1">
              <a:lnSpc>
                <a:spcPct val="90000"/>
              </a:lnSpc>
            </a:pPr>
            <a:r>
              <a:rPr lang="zh-CN" altLang="en-US" sz="3200" b="1"/>
              <a:t>二极管的理想特性</a:t>
            </a:r>
          </a:p>
        </p:txBody>
      </p:sp>
      <p:sp>
        <p:nvSpPr>
          <p:cNvPr id="60419" name="Rectangle 3"/>
          <p:cNvSpPr>
            <a:spLocks noChangeArrowheads="1"/>
          </p:cNvSpPr>
          <p:nvPr/>
        </p:nvSpPr>
        <p:spPr bwMode="auto">
          <a:xfrm>
            <a:off x="2720976" y="2612937"/>
            <a:ext cx="13954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latin typeface="幼圆" panose="02010509060101010101" pitchFamily="49" charset="-122"/>
              </a:rPr>
              <a:t>考虑正向导通压降 </a:t>
            </a:r>
          </a:p>
        </p:txBody>
      </p:sp>
      <p:sp>
        <p:nvSpPr>
          <p:cNvPr id="60420" name="Rectangle 4"/>
          <p:cNvSpPr>
            <a:spLocks noChangeArrowheads="1"/>
          </p:cNvSpPr>
          <p:nvPr/>
        </p:nvSpPr>
        <p:spPr bwMode="auto">
          <a:xfrm>
            <a:off x="6816726" y="2567077"/>
            <a:ext cx="1262063"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t>忽略正向导通压降</a:t>
            </a:r>
            <a:r>
              <a:rPr lang="zh-CN" altLang="en-US">
                <a:ea typeface="华文楷体" panose="02010600040101010101" pitchFamily="2" charset="-122"/>
              </a:rPr>
              <a:t> </a:t>
            </a:r>
          </a:p>
        </p:txBody>
      </p:sp>
      <p:sp>
        <p:nvSpPr>
          <p:cNvPr id="61445" name="Rectangle 5"/>
          <p:cNvSpPr>
            <a:spLocks noChangeArrowheads="1"/>
          </p:cNvSpPr>
          <p:nvPr/>
        </p:nvSpPr>
        <p:spPr bwMode="auto">
          <a:xfrm>
            <a:off x="6003635" y="21386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0422" name="Object 6"/>
          <p:cNvGraphicFramePr>
            <a:graphicFrameLocks noChangeAspect="1"/>
          </p:cNvGraphicFramePr>
          <p:nvPr/>
        </p:nvGraphicFramePr>
        <p:xfrm>
          <a:off x="3665538" y="2259013"/>
          <a:ext cx="2335212" cy="1981200"/>
        </p:xfrm>
        <a:graphic>
          <a:graphicData uri="http://schemas.openxmlformats.org/presentationml/2006/ole">
            <mc:AlternateContent xmlns:mc="http://schemas.openxmlformats.org/markup-compatibility/2006">
              <mc:Choice xmlns:v="urn:schemas-microsoft-com:vml" Requires="v">
                <p:oleObj r:id="rId2" imgW="1337945" imgH="1092200" progId="Visio.Drawing.11">
                  <p:embed/>
                </p:oleObj>
              </mc:Choice>
              <mc:Fallback>
                <p:oleObj r:id="rId2" imgW="1337945" imgH="1092200" progId="Visio.Drawing.11">
                  <p:embed/>
                  <p:pic>
                    <p:nvPicPr>
                      <p:cNvPr id="60422"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5538" y="2259013"/>
                        <a:ext cx="233521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47" name="Rectangle 7"/>
          <p:cNvSpPr>
            <a:spLocks noChangeArrowheads="1"/>
          </p:cNvSpPr>
          <p:nvPr/>
        </p:nvSpPr>
        <p:spPr bwMode="auto">
          <a:xfrm>
            <a:off x="6003635" y="20958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0424" name="Object 8"/>
          <p:cNvGraphicFramePr>
            <a:graphicFrameLocks noChangeAspect="1"/>
          </p:cNvGraphicFramePr>
          <p:nvPr/>
        </p:nvGraphicFramePr>
        <p:xfrm>
          <a:off x="7851775" y="2168525"/>
          <a:ext cx="2293938" cy="2116138"/>
        </p:xfrm>
        <a:graphic>
          <a:graphicData uri="http://schemas.openxmlformats.org/presentationml/2006/ole">
            <mc:AlternateContent xmlns:mc="http://schemas.openxmlformats.org/markup-compatibility/2006">
              <mc:Choice xmlns:v="urn:schemas-microsoft-com:vml" Requires="v">
                <p:oleObj r:id="rId4" imgW="1337945" imgH="1092200" progId="Visio.Drawing.11">
                  <p:embed/>
                </p:oleObj>
              </mc:Choice>
              <mc:Fallback>
                <p:oleObj r:id="rId4" imgW="1337945" imgH="1092200" progId="Visio.Drawing.11">
                  <p:embed/>
                  <p:pic>
                    <p:nvPicPr>
                      <p:cNvPr id="6042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1775" y="2168525"/>
                        <a:ext cx="229393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25" name="Rectangle 9"/>
          <p:cNvSpPr>
            <a:spLocks noChangeArrowheads="1"/>
          </p:cNvSpPr>
          <p:nvPr/>
        </p:nvSpPr>
        <p:spPr bwMode="auto">
          <a:xfrm>
            <a:off x="2181226" y="4284663"/>
            <a:ext cx="49958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Char char="o"/>
            </a:pPr>
            <a:r>
              <a:rPr lang="zh-CN" altLang="en-US" sz="3200">
                <a:ea typeface="宋体" panose="02010600030101010101" pitchFamily="2" charset="-122"/>
              </a:rPr>
              <a:t>二极管</a:t>
            </a:r>
            <a:r>
              <a:rPr lang="zh-CN" altLang="en-US" sz="3000">
                <a:ea typeface="宋体" panose="02010600030101010101" pitchFamily="2" charset="-122"/>
              </a:rPr>
              <a:t>电路的分析方法 </a:t>
            </a:r>
          </a:p>
        </p:txBody>
      </p:sp>
      <p:sp>
        <p:nvSpPr>
          <p:cNvPr id="60426" name="Rectangle 10"/>
          <p:cNvSpPr>
            <a:spLocks noChangeArrowheads="1"/>
          </p:cNvSpPr>
          <p:nvPr/>
        </p:nvSpPr>
        <p:spPr bwMode="auto">
          <a:xfrm>
            <a:off x="2225675" y="4914901"/>
            <a:ext cx="6967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分析关键：判断二极管是否导通</a:t>
            </a:r>
            <a:r>
              <a:rPr lang="en-US" altLang="zh-CN">
                <a:latin typeface="华文楷体" panose="02010600040101010101" pitchFamily="2" charset="-122"/>
              </a:rPr>
              <a:t>——</a:t>
            </a:r>
            <a:r>
              <a:rPr lang="zh-CN" altLang="en-US"/>
              <a:t>方法：</a:t>
            </a:r>
          </a:p>
        </p:txBody>
      </p:sp>
      <p:sp>
        <p:nvSpPr>
          <p:cNvPr id="60427" name="Rectangle 11"/>
          <p:cNvSpPr>
            <a:spLocks noChangeArrowheads="1"/>
          </p:cNvSpPr>
          <p:nvPr/>
        </p:nvSpPr>
        <p:spPr bwMode="auto">
          <a:xfrm>
            <a:off x="2181225" y="5499101"/>
            <a:ext cx="7685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ea typeface="黑体" panose="02010609060101010101" pitchFamily="49" charset="-122"/>
              </a:rPr>
              <a:t>单个二极管</a:t>
            </a:r>
            <a:r>
              <a:rPr lang="zh-CN" altLang="en-US"/>
              <a:t>：阳极电位高于阴极电位足够大小；</a:t>
            </a:r>
          </a:p>
        </p:txBody>
      </p:sp>
      <p:sp>
        <p:nvSpPr>
          <p:cNvPr id="61452" name="AutoShape 12">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1453" name="AutoShape 13">
            <a:hlinkClick r:id="rId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0430" name="AutoShape 14">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blinds(horizontal)">
                                      <p:cBhvr>
                                        <p:cTn id="7" dur="500"/>
                                        <p:tgtEl>
                                          <p:spTgt spid="604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422"/>
                                        </p:tgtEl>
                                        <p:attrNameLst>
                                          <p:attrName>style.visibility</p:attrName>
                                        </p:attrNameLst>
                                      </p:cBhvr>
                                      <p:to>
                                        <p:strVal val="visible"/>
                                      </p:to>
                                    </p:set>
                                    <p:animEffect transition="in" filter="blinds(horizontal)">
                                      <p:cBhvr>
                                        <p:cTn id="12" dur="500"/>
                                        <p:tgtEl>
                                          <p:spTgt spid="604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420"/>
                                        </p:tgtEl>
                                        <p:attrNameLst>
                                          <p:attrName>style.visibility</p:attrName>
                                        </p:attrNameLst>
                                      </p:cBhvr>
                                      <p:to>
                                        <p:strVal val="visible"/>
                                      </p:to>
                                    </p:set>
                                    <p:animEffect transition="in" filter="blinds(horizontal)">
                                      <p:cBhvr>
                                        <p:cTn id="17" dur="500"/>
                                        <p:tgtEl>
                                          <p:spTgt spid="604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424"/>
                                        </p:tgtEl>
                                        <p:attrNameLst>
                                          <p:attrName>style.visibility</p:attrName>
                                        </p:attrNameLst>
                                      </p:cBhvr>
                                      <p:to>
                                        <p:strVal val="visible"/>
                                      </p:to>
                                    </p:set>
                                    <p:animEffect transition="in" filter="blinds(horizontal)">
                                      <p:cBhvr>
                                        <p:cTn id="22" dur="500"/>
                                        <p:tgtEl>
                                          <p:spTgt spid="604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0425"/>
                                        </p:tgtEl>
                                        <p:attrNameLst>
                                          <p:attrName>style.visibility</p:attrName>
                                        </p:attrNameLst>
                                      </p:cBhvr>
                                      <p:to>
                                        <p:strVal val="visible"/>
                                      </p:to>
                                    </p:set>
                                    <p:animEffect transition="in" filter="blinds(horizontal)">
                                      <p:cBhvr>
                                        <p:cTn id="27" dur="500"/>
                                        <p:tgtEl>
                                          <p:spTgt spid="6042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0426"/>
                                        </p:tgtEl>
                                        <p:attrNameLst>
                                          <p:attrName>style.visibility</p:attrName>
                                        </p:attrNameLst>
                                      </p:cBhvr>
                                      <p:to>
                                        <p:strVal val="visible"/>
                                      </p:to>
                                    </p:set>
                                    <p:animEffect transition="in" filter="blinds(horizontal)">
                                      <p:cBhvr>
                                        <p:cTn id="32" dur="500"/>
                                        <p:tgtEl>
                                          <p:spTgt spid="604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0427"/>
                                        </p:tgtEl>
                                        <p:attrNameLst>
                                          <p:attrName>style.visibility</p:attrName>
                                        </p:attrNameLst>
                                      </p:cBhvr>
                                      <p:to>
                                        <p:strVal val="visible"/>
                                      </p:to>
                                    </p:set>
                                    <p:animEffect transition="in" filter="blinds(horizontal)">
                                      <p:cBhvr>
                                        <p:cTn id="37" dur="500"/>
                                        <p:tgtEl>
                                          <p:spTgt spid="60427"/>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60430"/>
                                        </p:tgtEl>
                                      </p:cBhvr>
                                    </p:animEffect>
                                    <p:animScale>
                                      <p:cBhvr>
                                        <p:cTn id="42" dur="250" autoRev="1" fill="hold"/>
                                        <p:tgtEl>
                                          <p:spTgt spid="604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0" grpId="0"/>
      <p:bldP spid="60425" grpId="0"/>
      <p:bldP spid="60426" grpId="0"/>
      <p:bldP spid="60427" grpId="0"/>
      <p:bldP spid="6043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4294967295"/>
          </p:nvPr>
        </p:nvSpPr>
        <p:spPr>
          <a:xfrm>
            <a:off x="2090739" y="1752600"/>
            <a:ext cx="5354637" cy="1676400"/>
          </a:xfrm>
        </p:spPr>
        <p:txBody>
          <a:bodyPr>
            <a:normAutofit lnSpcReduction="10000"/>
          </a:bodyPr>
          <a:lstStyle/>
          <a:p>
            <a:pPr eaLnBrk="1" hangingPunct="1">
              <a:lnSpc>
                <a:spcPct val="80000"/>
              </a:lnSpc>
              <a:buFont typeface="Wingdings" panose="05000000000000000000" pitchFamily="2" charset="2"/>
              <a:buNone/>
            </a:pPr>
            <a:r>
              <a:rPr lang="en-US" altLang="zh-CN" sz="2400"/>
              <a:t>◆</a:t>
            </a:r>
            <a:r>
              <a:rPr lang="en-US" altLang="zh-CN" sz="2800"/>
              <a:t> </a:t>
            </a:r>
            <a:r>
              <a:rPr lang="zh-CN" altLang="en-US" sz="2800" b="1">
                <a:latin typeface="幼圆" panose="02010509060101010101" pitchFamily="49" charset="-122"/>
                <a:ea typeface="幼圆" panose="02010509060101010101" pitchFamily="49" charset="-122"/>
              </a:rPr>
              <a:t>阳极接于同一点（同电位），</a:t>
            </a:r>
          </a:p>
          <a:p>
            <a:pPr eaLnBrk="1" hangingPunct="1">
              <a:lnSpc>
                <a:spcPct val="80000"/>
              </a:lnSpc>
              <a:buFont typeface="Wingdings" panose="05000000000000000000" pitchFamily="2" charset="2"/>
              <a:buNone/>
            </a:pPr>
            <a:r>
              <a:rPr lang="zh-CN" altLang="en-US" sz="2800" b="1">
                <a:latin typeface="幼圆" panose="02010509060101010101" pitchFamily="49" charset="-122"/>
                <a:ea typeface="幼圆" panose="02010509060101010101" pitchFamily="49" charset="-122"/>
              </a:rPr>
              <a:t>   阴极电位最低的优先导通；</a:t>
            </a:r>
          </a:p>
          <a:p>
            <a:pPr eaLnBrk="1" hangingPunct="1">
              <a:lnSpc>
                <a:spcPct val="80000"/>
              </a:lnSpc>
              <a:buFont typeface="Wingdings" panose="05000000000000000000" pitchFamily="2" charset="2"/>
              <a:buNone/>
            </a:pPr>
            <a:r>
              <a:rPr lang="en-US" altLang="zh-CN" b="1">
                <a:latin typeface="幼圆" panose="02010509060101010101" pitchFamily="49" charset="-122"/>
                <a:ea typeface="幼圆" panose="02010509060101010101" pitchFamily="49" charset="-122"/>
              </a:rPr>
              <a:t>◆</a:t>
            </a:r>
            <a:r>
              <a:rPr lang="en-US" altLang="zh-CN" sz="2800" b="1">
                <a:latin typeface="幼圆" panose="02010509060101010101" pitchFamily="49" charset="-122"/>
                <a:ea typeface="幼圆" panose="02010509060101010101" pitchFamily="49" charset="-122"/>
              </a:rPr>
              <a:t> </a:t>
            </a:r>
            <a:r>
              <a:rPr lang="zh-CN" altLang="en-US" sz="2800" b="1">
                <a:latin typeface="幼圆" panose="02010509060101010101" pitchFamily="49" charset="-122"/>
                <a:ea typeface="幼圆" panose="02010509060101010101" pitchFamily="49" charset="-122"/>
              </a:rPr>
              <a:t>阴极接于同一点（同电位），</a:t>
            </a:r>
          </a:p>
          <a:p>
            <a:pPr eaLnBrk="1" hangingPunct="1">
              <a:lnSpc>
                <a:spcPct val="80000"/>
              </a:lnSpc>
              <a:buFont typeface="Wingdings" panose="05000000000000000000" pitchFamily="2" charset="2"/>
              <a:buNone/>
            </a:pPr>
            <a:r>
              <a:rPr lang="zh-CN" altLang="en-US" sz="2800" b="1">
                <a:latin typeface="幼圆" panose="02010509060101010101" pitchFamily="49" charset="-122"/>
                <a:ea typeface="幼圆" panose="02010509060101010101" pitchFamily="49" charset="-122"/>
              </a:rPr>
              <a:t>   阳极电位最高的优先导通。</a:t>
            </a:r>
          </a:p>
        </p:txBody>
      </p:sp>
      <p:sp>
        <p:nvSpPr>
          <p:cNvPr id="62467" name="Rectangle 3"/>
          <p:cNvSpPr>
            <a:spLocks noChangeArrowheads="1"/>
          </p:cNvSpPr>
          <p:nvPr/>
        </p:nvSpPr>
        <p:spPr bwMode="auto">
          <a:xfrm>
            <a:off x="2135188" y="323850"/>
            <a:ext cx="49514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Char char="o"/>
            </a:pPr>
            <a:r>
              <a:rPr lang="zh-CN" altLang="en-US" sz="3200">
                <a:ea typeface="宋体" panose="02010600030101010101" pitchFamily="2" charset="-122"/>
              </a:rPr>
              <a:t>二极管</a:t>
            </a:r>
            <a:r>
              <a:rPr lang="zh-CN" altLang="en-US" sz="3000">
                <a:ea typeface="宋体" panose="02010600030101010101" pitchFamily="2" charset="-122"/>
              </a:rPr>
              <a:t>电路的分析方法 </a:t>
            </a:r>
          </a:p>
        </p:txBody>
      </p:sp>
      <p:sp>
        <p:nvSpPr>
          <p:cNvPr id="61444" name="Rectangle 4"/>
          <p:cNvSpPr>
            <a:spLocks noChangeArrowheads="1"/>
          </p:cNvSpPr>
          <p:nvPr/>
        </p:nvSpPr>
        <p:spPr bwMode="auto">
          <a:xfrm>
            <a:off x="1865313" y="3608389"/>
            <a:ext cx="71564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latin typeface="华文仿宋" panose="02010600040101010101" pitchFamily="2" charset="-122"/>
                <a:ea typeface="华文仿宋" panose="02010600040101010101" pitchFamily="2" charset="-122"/>
              </a:rPr>
              <a:t>       </a:t>
            </a:r>
            <a:r>
              <a:rPr lang="en-US" altLang="zh-CN" sz="2400">
                <a:latin typeface="华文仿宋" panose="02010600040101010101" pitchFamily="2" charset="-122"/>
                <a:ea typeface="华文仿宋" panose="02010600040101010101" pitchFamily="2" charset="-122"/>
              </a:rPr>
              <a:t>[</a:t>
            </a:r>
            <a:r>
              <a:rPr lang="zh-CN" altLang="en-US" sz="2400">
                <a:latin typeface="华文仿宋" panose="02010600040101010101" pitchFamily="2" charset="-122"/>
                <a:ea typeface="华文仿宋" panose="02010600040101010101" pitchFamily="2" charset="-122"/>
              </a:rPr>
              <a:t>例题</a:t>
            </a:r>
            <a:r>
              <a:rPr lang="en-US" altLang="zh-CN" sz="2400">
                <a:latin typeface="华文仿宋" panose="02010600040101010101" pitchFamily="2" charset="-122"/>
                <a:ea typeface="华文仿宋" panose="02010600040101010101" pitchFamily="2" charset="-122"/>
              </a:rPr>
              <a:t>1.4.1 ] </a:t>
            </a:r>
            <a:r>
              <a:rPr lang="zh-CN" altLang="en-US" sz="2400">
                <a:latin typeface="华文仿宋" panose="02010600040101010101" pitchFamily="2" charset="-122"/>
                <a:ea typeface="华文仿宋" panose="02010600040101010101" pitchFamily="2" charset="-122"/>
              </a:rPr>
              <a:t>设右图中二极管导通时的正</a:t>
            </a:r>
          </a:p>
          <a:p>
            <a:pPr eaLnBrk="1" hangingPunct="1"/>
            <a:r>
              <a:rPr lang="zh-CN" altLang="en-US" sz="2400">
                <a:latin typeface="华文仿宋" panose="02010600040101010101" pitchFamily="2" charset="-122"/>
                <a:ea typeface="华文仿宋" panose="02010600040101010101" pitchFamily="2" charset="-122"/>
              </a:rPr>
              <a:t>向压降为</a:t>
            </a:r>
            <a:r>
              <a:rPr lang="en-US" altLang="zh-CN" sz="2400">
                <a:latin typeface="华文仿宋" panose="02010600040101010101" pitchFamily="2" charset="-122"/>
                <a:ea typeface="华文仿宋" panose="02010600040101010101" pitchFamily="2" charset="-122"/>
              </a:rPr>
              <a:t>0.7V</a:t>
            </a:r>
            <a:r>
              <a:rPr lang="zh-CN" altLang="en-US" sz="2400">
                <a:latin typeface="华文仿宋" panose="02010600040101010101" pitchFamily="2" charset="-122"/>
                <a:ea typeface="华文仿宋" panose="02010600040101010101" pitchFamily="2" charset="-122"/>
              </a:rPr>
              <a:t>，试分析            的工作情况并求</a:t>
            </a:r>
            <a:r>
              <a:rPr lang="en-US" altLang="zh-CN" sz="2400">
                <a:latin typeface="华文仿宋" panose="02010600040101010101" pitchFamily="2" charset="-122"/>
                <a:ea typeface="华文仿宋" panose="02010600040101010101" pitchFamily="2" charset="-122"/>
              </a:rPr>
              <a:t>I</a:t>
            </a:r>
            <a:r>
              <a:rPr lang="zh-CN" altLang="en-US" sz="2400">
                <a:latin typeface="华文仿宋" panose="02010600040101010101" pitchFamily="2" charset="-122"/>
                <a:ea typeface="华文仿宋" panose="02010600040101010101" pitchFamily="2" charset="-122"/>
              </a:rPr>
              <a:t>值。</a:t>
            </a:r>
            <a:r>
              <a:rPr lang="zh-CN" altLang="en-US">
                <a:ea typeface="华文楷体" panose="02010600040101010101" pitchFamily="2" charset="-122"/>
              </a:rPr>
              <a:t> </a:t>
            </a:r>
          </a:p>
        </p:txBody>
      </p:sp>
      <p:sp>
        <p:nvSpPr>
          <p:cNvPr id="62469" name="Rectangle 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2470"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2471" name="Rectangle 7"/>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2472"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1449" name="对象 61448"/>
          <p:cNvGraphicFramePr>
            <a:graphicFrameLocks noChangeAspect="1"/>
          </p:cNvGraphicFramePr>
          <p:nvPr/>
        </p:nvGraphicFramePr>
        <p:xfrm>
          <a:off x="5016501" y="4059239"/>
          <a:ext cx="855663" cy="473075"/>
        </p:xfrm>
        <a:graphic>
          <a:graphicData uri="http://schemas.openxmlformats.org/presentationml/2006/ole">
            <mc:AlternateContent xmlns:mc="http://schemas.openxmlformats.org/markup-compatibility/2006">
              <mc:Choice xmlns:v="urn:schemas-microsoft-com:vml" Requires="v">
                <p:oleObj r:id="rId2" imgW="483870" imgH="229235" progId="">
                  <p:embed/>
                </p:oleObj>
              </mc:Choice>
              <mc:Fallback>
                <p:oleObj r:id="rId2" imgW="483870" imgH="229235" progId="">
                  <p:embed/>
                  <p:pic>
                    <p:nvPicPr>
                      <p:cNvPr id="61449" name="对象 614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1" y="4059239"/>
                        <a:ext cx="8556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50" name="Rectangle 10"/>
          <p:cNvSpPr>
            <a:spLocks noChangeArrowheads="1"/>
          </p:cNvSpPr>
          <p:nvPr/>
        </p:nvSpPr>
        <p:spPr bwMode="auto">
          <a:xfrm>
            <a:off x="1955801" y="4483100"/>
            <a:ext cx="8145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latin typeface="华文仿宋" panose="02010600040101010101" pitchFamily="2" charset="-122"/>
                <a:ea typeface="华文仿宋" panose="02010600040101010101" pitchFamily="2" charset="-122"/>
              </a:rPr>
              <a:t>     </a:t>
            </a:r>
            <a:r>
              <a:rPr lang="en-US" altLang="zh-CN" sz="2400">
                <a:latin typeface="华文仿宋" panose="02010600040101010101" pitchFamily="2" charset="-122"/>
                <a:ea typeface="华文仿宋" panose="02010600040101010101" pitchFamily="2" charset="-122"/>
              </a:rPr>
              <a:t>[</a:t>
            </a:r>
            <a:r>
              <a:rPr lang="zh-CN" altLang="en-US" sz="2400">
                <a:latin typeface="华文仿宋" panose="02010600040101010101" pitchFamily="2" charset="-122"/>
                <a:ea typeface="华文仿宋" panose="02010600040101010101" pitchFamily="2" charset="-122"/>
              </a:rPr>
              <a:t>解</a:t>
            </a:r>
            <a:r>
              <a:rPr lang="en-US" altLang="zh-CN" sz="2400">
                <a:latin typeface="华文仿宋" panose="02010600040101010101" pitchFamily="2" charset="-122"/>
                <a:ea typeface="华文仿宋" panose="02010600040101010101" pitchFamily="2" charset="-122"/>
              </a:rPr>
              <a:t>]              </a:t>
            </a:r>
            <a:r>
              <a:rPr lang="zh-CN" altLang="en-US" sz="2400">
                <a:latin typeface="华文仿宋" panose="02010600040101010101" pitchFamily="2" charset="-122"/>
                <a:ea typeface="华文仿宋" panose="02010600040101010101" pitchFamily="2" charset="-122"/>
              </a:rPr>
              <a:t>阳极同电位，阴极                                   导通， </a:t>
            </a:r>
          </a:p>
        </p:txBody>
      </p:sp>
      <p:sp>
        <p:nvSpPr>
          <p:cNvPr id="62475" name="Rectangle 11"/>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1452" name="对象 61451"/>
          <p:cNvGraphicFramePr>
            <a:graphicFrameLocks noChangeAspect="1"/>
          </p:cNvGraphicFramePr>
          <p:nvPr/>
        </p:nvGraphicFramePr>
        <p:xfrm>
          <a:off x="2900363" y="4465639"/>
          <a:ext cx="990600" cy="466725"/>
        </p:xfrm>
        <a:graphic>
          <a:graphicData uri="http://schemas.openxmlformats.org/presentationml/2006/ole">
            <mc:AlternateContent xmlns:mc="http://schemas.openxmlformats.org/markup-compatibility/2006">
              <mc:Choice xmlns:v="urn:schemas-microsoft-com:vml" Requires="v">
                <p:oleObj r:id="rId4" imgW="483870" imgH="229235" progId="">
                  <p:embed/>
                </p:oleObj>
              </mc:Choice>
              <mc:Fallback>
                <p:oleObj r:id="rId4" imgW="483870" imgH="229235" progId="">
                  <p:embed/>
                  <p:pic>
                    <p:nvPicPr>
                      <p:cNvPr id="61452" name="对象 614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4465639"/>
                        <a:ext cx="99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77" name="Rectangle 1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1454" name="对象 61453"/>
          <p:cNvGraphicFramePr>
            <a:graphicFrameLocks noChangeAspect="1"/>
          </p:cNvGraphicFramePr>
          <p:nvPr/>
        </p:nvGraphicFramePr>
        <p:xfrm>
          <a:off x="6416676" y="4508501"/>
          <a:ext cx="2239963" cy="481013"/>
        </p:xfrm>
        <a:graphic>
          <a:graphicData uri="http://schemas.openxmlformats.org/presentationml/2006/ole">
            <mc:AlternateContent xmlns:mc="http://schemas.openxmlformats.org/markup-compatibility/2006">
              <mc:Choice xmlns:v="urn:schemas-microsoft-com:vml" Requires="v">
                <p:oleObj r:id="rId5" imgW="1068070" imgH="228600" progId="">
                  <p:embed/>
                </p:oleObj>
              </mc:Choice>
              <mc:Fallback>
                <p:oleObj r:id="rId5" imgW="1068070" imgH="228600" progId="">
                  <p:embed/>
                  <p:pic>
                    <p:nvPicPr>
                      <p:cNvPr id="61454" name="对象 614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6676" y="4508501"/>
                        <a:ext cx="22399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79" name="Rectangle 1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1456" name="对象 61455"/>
          <p:cNvGraphicFramePr>
            <a:graphicFrameLocks noChangeAspect="1"/>
          </p:cNvGraphicFramePr>
          <p:nvPr/>
        </p:nvGraphicFramePr>
        <p:xfrm>
          <a:off x="8616950" y="4508500"/>
          <a:ext cx="446088" cy="450850"/>
        </p:xfrm>
        <a:graphic>
          <a:graphicData uri="http://schemas.openxmlformats.org/presentationml/2006/ole">
            <mc:AlternateContent xmlns:mc="http://schemas.openxmlformats.org/markup-compatibility/2006">
              <mc:Choice xmlns:v="urn:schemas-microsoft-com:vml" Requires="v">
                <p:oleObj r:id="rId7" imgW="191135" imgH="229235" progId="">
                  <p:embed/>
                </p:oleObj>
              </mc:Choice>
              <mc:Fallback>
                <p:oleObj r:id="rId7" imgW="191135" imgH="229235" progId="">
                  <p:embed/>
                  <p:pic>
                    <p:nvPicPr>
                      <p:cNvPr id="61456" name="对象 614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950" y="4508500"/>
                        <a:ext cx="4460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81" name="Rectangle 17"/>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1458" name="对象 61457"/>
          <p:cNvGraphicFramePr>
            <a:graphicFrameLocks noChangeAspect="1"/>
          </p:cNvGraphicFramePr>
          <p:nvPr/>
        </p:nvGraphicFramePr>
        <p:xfrm>
          <a:off x="2046289" y="4959351"/>
          <a:ext cx="1622425" cy="531813"/>
        </p:xfrm>
        <a:graphic>
          <a:graphicData uri="http://schemas.openxmlformats.org/presentationml/2006/ole">
            <mc:AlternateContent xmlns:mc="http://schemas.openxmlformats.org/markup-compatibility/2006">
              <mc:Choice xmlns:v="urn:schemas-microsoft-com:vml" Requires="v">
                <p:oleObj r:id="rId9" imgW="750570" imgH="228600" progId="">
                  <p:embed/>
                </p:oleObj>
              </mc:Choice>
              <mc:Fallback>
                <p:oleObj r:id="rId9" imgW="750570" imgH="228600" progId="">
                  <p:embed/>
                  <p:pic>
                    <p:nvPicPr>
                      <p:cNvPr id="61458" name="对象 614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6289" y="4959351"/>
                        <a:ext cx="162242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83" name="Rectangle 19"/>
          <p:cNvSpPr>
            <a:spLocks noChangeArrowheads="1"/>
          </p:cNvSpPr>
          <p:nvPr/>
        </p:nvSpPr>
        <p:spPr bwMode="auto">
          <a:xfrm>
            <a:off x="1909764" y="5049838"/>
            <a:ext cx="3736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ea typeface="华文楷体" panose="02010600040101010101" pitchFamily="2" charset="-122"/>
              </a:rPr>
              <a:t> </a:t>
            </a:r>
          </a:p>
        </p:txBody>
      </p:sp>
      <p:sp>
        <p:nvSpPr>
          <p:cNvPr id="62484" name="Rectangle 20"/>
          <p:cNvSpPr>
            <a:spLocks noChangeArrowheads="1"/>
          </p:cNvSpPr>
          <p:nvPr/>
        </p:nvSpPr>
        <p:spPr bwMode="auto">
          <a:xfrm>
            <a:off x="6003635" y="29308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1461" name="对象 61460"/>
          <p:cNvGraphicFramePr>
            <a:graphicFrameLocks noChangeAspect="1"/>
          </p:cNvGraphicFramePr>
          <p:nvPr/>
        </p:nvGraphicFramePr>
        <p:xfrm>
          <a:off x="3665539" y="4959351"/>
          <a:ext cx="585787" cy="473075"/>
        </p:xfrm>
        <a:graphic>
          <a:graphicData uri="http://schemas.openxmlformats.org/presentationml/2006/ole">
            <mc:AlternateContent xmlns:mc="http://schemas.openxmlformats.org/markup-compatibility/2006">
              <mc:Choice xmlns:v="urn:schemas-microsoft-com:vml" Requires="v">
                <p:oleObj r:id="rId11" imgW="203835" imgH="229235" progId="">
                  <p:embed/>
                </p:oleObj>
              </mc:Choice>
              <mc:Fallback>
                <p:oleObj r:id="rId11" imgW="203835" imgH="229235" progId="">
                  <p:embed/>
                  <p:pic>
                    <p:nvPicPr>
                      <p:cNvPr id="61461" name="对象 6146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5539" y="4959351"/>
                        <a:ext cx="5857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62" name="Rectangle 22"/>
          <p:cNvSpPr>
            <a:spLocks noChangeArrowheads="1"/>
          </p:cNvSpPr>
          <p:nvPr/>
        </p:nvSpPr>
        <p:spPr bwMode="auto">
          <a:xfrm>
            <a:off x="4070350" y="4914900"/>
            <a:ext cx="175418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None/>
            </a:pPr>
            <a:r>
              <a:rPr lang="zh-CN" altLang="en-US" sz="2400">
                <a:ea typeface="华文仿宋" panose="02010600040101010101" pitchFamily="2" charset="-122"/>
              </a:rPr>
              <a:t>截止，故</a:t>
            </a:r>
            <a:r>
              <a:rPr lang="zh-CN" altLang="en-US" sz="3000">
                <a:ea typeface="宋体" panose="02010600030101010101" pitchFamily="2" charset="-122"/>
              </a:rPr>
              <a:t>  </a:t>
            </a:r>
          </a:p>
        </p:txBody>
      </p:sp>
      <p:sp>
        <p:nvSpPr>
          <p:cNvPr id="62487" name="Rectangle 23"/>
          <p:cNvSpPr>
            <a:spLocks noChangeArrowheads="1"/>
          </p:cNvSpPr>
          <p:nvPr/>
        </p:nvSpPr>
        <p:spPr bwMode="auto">
          <a:xfrm>
            <a:off x="6003635" y="29721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1464" name="对象 61463"/>
          <p:cNvGraphicFramePr>
            <a:graphicFrameLocks noChangeAspect="1"/>
          </p:cNvGraphicFramePr>
          <p:nvPr/>
        </p:nvGraphicFramePr>
        <p:xfrm>
          <a:off x="3454401" y="5364163"/>
          <a:ext cx="5414963" cy="863600"/>
        </p:xfrm>
        <a:graphic>
          <a:graphicData uri="http://schemas.openxmlformats.org/presentationml/2006/ole">
            <mc:AlternateContent xmlns:mc="http://schemas.openxmlformats.org/markup-compatibility/2006">
              <mc:Choice xmlns:v="urn:schemas-microsoft-com:vml" Requires="v">
                <p:oleObj r:id="rId13" imgW="2348230" imgH="393700" progId="">
                  <p:embed/>
                </p:oleObj>
              </mc:Choice>
              <mc:Fallback>
                <p:oleObj r:id="rId13" imgW="2348230" imgH="393700" progId="">
                  <p:embed/>
                  <p:pic>
                    <p:nvPicPr>
                      <p:cNvPr id="61464" name="对象 6146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4401" y="5364163"/>
                        <a:ext cx="54149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65" name="Rectangle 25"/>
          <p:cNvSpPr>
            <a:spLocks noChangeArrowheads="1"/>
          </p:cNvSpPr>
          <p:nvPr/>
        </p:nvSpPr>
        <p:spPr bwMode="auto">
          <a:xfrm>
            <a:off x="2225676" y="954088"/>
            <a:ext cx="22955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None/>
            </a:pPr>
            <a:r>
              <a:rPr lang="zh-CN" altLang="en-US">
                <a:ea typeface="黑体" panose="02010609060101010101" pitchFamily="49" charset="-122"/>
              </a:rPr>
              <a:t>多个二极管：</a:t>
            </a:r>
          </a:p>
        </p:txBody>
      </p:sp>
      <p:sp>
        <p:nvSpPr>
          <p:cNvPr id="62490" name="Rectangle 26"/>
          <p:cNvSpPr>
            <a:spLocks noChangeArrowheads="1"/>
          </p:cNvSpPr>
          <p:nvPr/>
        </p:nvSpPr>
        <p:spPr bwMode="auto">
          <a:xfrm>
            <a:off x="6003635" y="17148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1467" name="Object 27"/>
          <p:cNvGraphicFramePr>
            <a:graphicFrameLocks noChangeAspect="1"/>
          </p:cNvGraphicFramePr>
          <p:nvPr/>
        </p:nvGraphicFramePr>
        <p:xfrm>
          <a:off x="7491414" y="1403351"/>
          <a:ext cx="3176587" cy="2519363"/>
        </p:xfrm>
        <a:graphic>
          <a:graphicData uri="http://schemas.openxmlformats.org/presentationml/2006/ole">
            <mc:AlternateContent xmlns:mc="http://schemas.openxmlformats.org/markup-compatibility/2006">
              <mc:Choice xmlns:v="urn:schemas-microsoft-com:vml" Requires="v">
                <p:oleObj r:id="rId15" imgW="2023745" imgH="1515745" progId="Visio.Drawing.11">
                  <p:embed/>
                </p:oleObj>
              </mc:Choice>
              <mc:Fallback>
                <p:oleObj r:id="rId15" imgW="2023745" imgH="1515745" progId="Visio.Drawing.11">
                  <p:embed/>
                  <p:pic>
                    <p:nvPicPr>
                      <p:cNvPr id="61467"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91414" y="1403351"/>
                        <a:ext cx="3176587"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92" name="AutoShape 28">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2493" name="AutoShape 29">
            <a:hlinkClick r:id="rId17"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1470" name="AutoShape 30">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65"/>
                                        </p:tgtEl>
                                        <p:attrNameLst>
                                          <p:attrName>style.visibility</p:attrName>
                                        </p:attrNameLst>
                                      </p:cBhvr>
                                      <p:to>
                                        <p:strVal val="visible"/>
                                      </p:to>
                                    </p:set>
                                    <p:animEffect transition="in" filter="blinds(horizontal)">
                                      <p:cBhvr>
                                        <p:cTn id="7" dur="500"/>
                                        <p:tgtEl>
                                          <p:spTgt spid="614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42">
                                            <p:txEl>
                                              <p:pRg st="0" end="0"/>
                                            </p:txEl>
                                          </p:spTgt>
                                        </p:tgtEl>
                                        <p:attrNameLst>
                                          <p:attrName>style.visibility</p:attrName>
                                        </p:attrNameLst>
                                      </p:cBhvr>
                                      <p:to>
                                        <p:strVal val="visible"/>
                                      </p:to>
                                    </p:set>
                                    <p:animEffect transition="in" filter="blinds(horizontal)">
                                      <p:cBhvr>
                                        <p:cTn id="12" dur="500"/>
                                        <p:tgtEl>
                                          <p:spTgt spid="614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442">
                                            <p:txEl>
                                              <p:pRg st="1" end="1"/>
                                            </p:txEl>
                                          </p:spTgt>
                                        </p:tgtEl>
                                        <p:attrNameLst>
                                          <p:attrName>style.visibility</p:attrName>
                                        </p:attrNameLst>
                                      </p:cBhvr>
                                      <p:to>
                                        <p:strVal val="visible"/>
                                      </p:to>
                                    </p:set>
                                    <p:animEffect transition="in" filter="blinds(horizontal)">
                                      <p:cBhvr>
                                        <p:cTn id="17" dur="500"/>
                                        <p:tgtEl>
                                          <p:spTgt spid="6144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42">
                                            <p:txEl>
                                              <p:pRg st="2" end="2"/>
                                            </p:txEl>
                                          </p:spTgt>
                                        </p:tgtEl>
                                        <p:attrNameLst>
                                          <p:attrName>style.visibility</p:attrName>
                                        </p:attrNameLst>
                                      </p:cBhvr>
                                      <p:to>
                                        <p:strVal val="visible"/>
                                      </p:to>
                                    </p:set>
                                    <p:animEffect transition="in" filter="blinds(horizontal)">
                                      <p:cBhvr>
                                        <p:cTn id="22" dur="500"/>
                                        <p:tgtEl>
                                          <p:spTgt spid="6144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442">
                                            <p:txEl>
                                              <p:pRg st="3" end="3"/>
                                            </p:txEl>
                                          </p:spTgt>
                                        </p:tgtEl>
                                        <p:attrNameLst>
                                          <p:attrName>style.visibility</p:attrName>
                                        </p:attrNameLst>
                                      </p:cBhvr>
                                      <p:to>
                                        <p:strVal val="visible"/>
                                      </p:to>
                                    </p:set>
                                    <p:animEffect transition="in" filter="blinds(horizontal)">
                                      <p:cBhvr>
                                        <p:cTn id="27" dur="500"/>
                                        <p:tgtEl>
                                          <p:spTgt spid="6144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1444"/>
                                        </p:tgtEl>
                                        <p:attrNameLst>
                                          <p:attrName>style.visibility</p:attrName>
                                        </p:attrNameLst>
                                      </p:cBhvr>
                                      <p:to>
                                        <p:strVal val="visible"/>
                                      </p:to>
                                    </p:set>
                                    <p:animEffect transition="in" filter="blinds(horizontal)">
                                      <p:cBhvr>
                                        <p:cTn id="32" dur="500"/>
                                        <p:tgtEl>
                                          <p:spTgt spid="61444"/>
                                        </p:tgtEl>
                                      </p:cBhvr>
                                    </p:animEffect>
                                  </p:childTnLst>
                                </p:cTn>
                              </p:par>
                              <p:par>
                                <p:cTn id="33" presetID="3" presetClass="entr" presetSubtype="10" fill="hold" nodeType="withEffect">
                                  <p:stCondLst>
                                    <p:cond delay="0"/>
                                  </p:stCondLst>
                                  <p:childTnLst>
                                    <p:set>
                                      <p:cBhvr>
                                        <p:cTn id="34" dur="1" fill="hold">
                                          <p:stCondLst>
                                            <p:cond delay="0"/>
                                          </p:stCondLst>
                                        </p:cTn>
                                        <p:tgtEl>
                                          <p:spTgt spid="61449"/>
                                        </p:tgtEl>
                                        <p:attrNameLst>
                                          <p:attrName>style.visibility</p:attrName>
                                        </p:attrNameLst>
                                      </p:cBhvr>
                                      <p:to>
                                        <p:strVal val="visible"/>
                                      </p:to>
                                    </p:set>
                                    <p:animEffect transition="in" filter="blinds(horizontal)">
                                      <p:cBhvr>
                                        <p:cTn id="35" dur="500"/>
                                        <p:tgtEl>
                                          <p:spTgt spid="61449"/>
                                        </p:tgtEl>
                                      </p:cBhvr>
                                    </p:animEffect>
                                  </p:childTnLst>
                                </p:cTn>
                              </p:par>
                              <p:par>
                                <p:cTn id="36" presetID="3" presetClass="entr" presetSubtype="10" fill="hold" nodeType="withEffect">
                                  <p:stCondLst>
                                    <p:cond delay="0"/>
                                  </p:stCondLst>
                                  <p:childTnLst>
                                    <p:set>
                                      <p:cBhvr>
                                        <p:cTn id="37" dur="1" fill="hold">
                                          <p:stCondLst>
                                            <p:cond delay="0"/>
                                          </p:stCondLst>
                                        </p:cTn>
                                        <p:tgtEl>
                                          <p:spTgt spid="61467"/>
                                        </p:tgtEl>
                                        <p:attrNameLst>
                                          <p:attrName>style.visibility</p:attrName>
                                        </p:attrNameLst>
                                      </p:cBhvr>
                                      <p:to>
                                        <p:strVal val="visible"/>
                                      </p:to>
                                    </p:set>
                                    <p:animEffect transition="in" filter="blinds(horizontal)">
                                      <p:cBhvr>
                                        <p:cTn id="38" dur="500"/>
                                        <p:tgtEl>
                                          <p:spTgt spid="6146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61450"/>
                                        </p:tgtEl>
                                        <p:attrNameLst>
                                          <p:attrName>style.visibility</p:attrName>
                                        </p:attrNameLst>
                                      </p:cBhvr>
                                      <p:to>
                                        <p:strVal val="visible"/>
                                      </p:to>
                                    </p:set>
                                    <p:animEffect transition="in" filter="blinds(horizontal)">
                                      <p:cBhvr>
                                        <p:cTn id="43" dur="500"/>
                                        <p:tgtEl>
                                          <p:spTgt spid="61450"/>
                                        </p:tgtEl>
                                      </p:cBhvr>
                                    </p:animEffect>
                                  </p:childTnLst>
                                </p:cTn>
                              </p:par>
                              <p:par>
                                <p:cTn id="44" presetID="3" presetClass="entr" presetSubtype="10" fill="hold" nodeType="withEffect">
                                  <p:stCondLst>
                                    <p:cond delay="0"/>
                                  </p:stCondLst>
                                  <p:childTnLst>
                                    <p:set>
                                      <p:cBhvr>
                                        <p:cTn id="45" dur="1" fill="hold">
                                          <p:stCondLst>
                                            <p:cond delay="0"/>
                                          </p:stCondLst>
                                        </p:cTn>
                                        <p:tgtEl>
                                          <p:spTgt spid="61452"/>
                                        </p:tgtEl>
                                        <p:attrNameLst>
                                          <p:attrName>style.visibility</p:attrName>
                                        </p:attrNameLst>
                                      </p:cBhvr>
                                      <p:to>
                                        <p:strVal val="visible"/>
                                      </p:to>
                                    </p:set>
                                    <p:animEffect transition="in" filter="blinds(horizontal)">
                                      <p:cBhvr>
                                        <p:cTn id="46" dur="500"/>
                                        <p:tgtEl>
                                          <p:spTgt spid="61452"/>
                                        </p:tgtEl>
                                      </p:cBhvr>
                                    </p:animEffect>
                                  </p:childTnLst>
                                </p:cTn>
                              </p:par>
                              <p:par>
                                <p:cTn id="47" presetID="3" presetClass="entr" presetSubtype="10" fill="hold" nodeType="withEffect">
                                  <p:stCondLst>
                                    <p:cond delay="0"/>
                                  </p:stCondLst>
                                  <p:childTnLst>
                                    <p:set>
                                      <p:cBhvr>
                                        <p:cTn id="48" dur="1" fill="hold">
                                          <p:stCondLst>
                                            <p:cond delay="0"/>
                                          </p:stCondLst>
                                        </p:cTn>
                                        <p:tgtEl>
                                          <p:spTgt spid="61454"/>
                                        </p:tgtEl>
                                        <p:attrNameLst>
                                          <p:attrName>style.visibility</p:attrName>
                                        </p:attrNameLst>
                                      </p:cBhvr>
                                      <p:to>
                                        <p:strVal val="visible"/>
                                      </p:to>
                                    </p:set>
                                    <p:animEffect transition="in" filter="blinds(horizontal)">
                                      <p:cBhvr>
                                        <p:cTn id="49" dur="500"/>
                                        <p:tgtEl>
                                          <p:spTgt spid="61454"/>
                                        </p:tgtEl>
                                      </p:cBhvr>
                                    </p:animEffect>
                                  </p:childTnLst>
                                </p:cTn>
                              </p:par>
                              <p:par>
                                <p:cTn id="50" presetID="3" presetClass="entr" presetSubtype="10" fill="hold" nodeType="withEffect">
                                  <p:stCondLst>
                                    <p:cond delay="0"/>
                                  </p:stCondLst>
                                  <p:childTnLst>
                                    <p:set>
                                      <p:cBhvr>
                                        <p:cTn id="51" dur="1" fill="hold">
                                          <p:stCondLst>
                                            <p:cond delay="0"/>
                                          </p:stCondLst>
                                        </p:cTn>
                                        <p:tgtEl>
                                          <p:spTgt spid="61456"/>
                                        </p:tgtEl>
                                        <p:attrNameLst>
                                          <p:attrName>style.visibility</p:attrName>
                                        </p:attrNameLst>
                                      </p:cBhvr>
                                      <p:to>
                                        <p:strVal val="visible"/>
                                      </p:to>
                                    </p:set>
                                    <p:animEffect transition="in" filter="blinds(horizontal)">
                                      <p:cBhvr>
                                        <p:cTn id="52" dur="500"/>
                                        <p:tgtEl>
                                          <p:spTgt spid="6145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1" nodeType="clickEffect">
                                  <p:stCondLst>
                                    <p:cond delay="0"/>
                                  </p:stCondLst>
                                  <p:childTnLst>
                                    <p:set>
                                      <p:cBhvr>
                                        <p:cTn id="56" dur="1" fill="hold">
                                          <p:stCondLst>
                                            <p:cond delay="0"/>
                                          </p:stCondLst>
                                        </p:cTn>
                                        <p:tgtEl>
                                          <p:spTgt spid="61450"/>
                                        </p:tgtEl>
                                        <p:attrNameLst>
                                          <p:attrName>style.visibility</p:attrName>
                                        </p:attrNameLst>
                                      </p:cBhvr>
                                      <p:to>
                                        <p:strVal val="visible"/>
                                      </p:to>
                                    </p:set>
                                    <p:animEffect transition="in" filter="blinds(horizontal)">
                                      <p:cBhvr>
                                        <p:cTn id="57" dur="500"/>
                                        <p:tgtEl>
                                          <p:spTgt spid="61450"/>
                                        </p:tgtEl>
                                      </p:cBhvr>
                                    </p:animEffect>
                                  </p:childTnLst>
                                </p:cTn>
                              </p:par>
                              <p:par>
                                <p:cTn id="58" presetID="3" presetClass="entr" presetSubtype="10" fill="hold" nodeType="withEffect">
                                  <p:stCondLst>
                                    <p:cond delay="0"/>
                                  </p:stCondLst>
                                  <p:childTnLst>
                                    <p:set>
                                      <p:cBhvr>
                                        <p:cTn id="59" dur="1" fill="hold">
                                          <p:stCondLst>
                                            <p:cond delay="0"/>
                                          </p:stCondLst>
                                        </p:cTn>
                                        <p:tgtEl>
                                          <p:spTgt spid="61452"/>
                                        </p:tgtEl>
                                        <p:attrNameLst>
                                          <p:attrName>style.visibility</p:attrName>
                                        </p:attrNameLst>
                                      </p:cBhvr>
                                      <p:to>
                                        <p:strVal val="visible"/>
                                      </p:to>
                                    </p:set>
                                    <p:animEffect transition="in" filter="blinds(horizontal)">
                                      <p:cBhvr>
                                        <p:cTn id="60" dur="500"/>
                                        <p:tgtEl>
                                          <p:spTgt spid="61452"/>
                                        </p:tgtEl>
                                      </p:cBhvr>
                                    </p:animEffect>
                                  </p:childTnLst>
                                </p:cTn>
                              </p:par>
                              <p:par>
                                <p:cTn id="61" presetID="3" presetClass="entr" presetSubtype="10" fill="hold" nodeType="withEffect">
                                  <p:stCondLst>
                                    <p:cond delay="0"/>
                                  </p:stCondLst>
                                  <p:childTnLst>
                                    <p:set>
                                      <p:cBhvr>
                                        <p:cTn id="62" dur="1" fill="hold">
                                          <p:stCondLst>
                                            <p:cond delay="0"/>
                                          </p:stCondLst>
                                        </p:cTn>
                                        <p:tgtEl>
                                          <p:spTgt spid="61454"/>
                                        </p:tgtEl>
                                        <p:attrNameLst>
                                          <p:attrName>style.visibility</p:attrName>
                                        </p:attrNameLst>
                                      </p:cBhvr>
                                      <p:to>
                                        <p:strVal val="visible"/>
                                      </p:to>
                                    </p:set>
                                    <p:animEffect transition="in" filter="blinds(horizontal)">
                                      <p:cBhvr>
                                        <p:cTn id="63" dur="500"/>
                                        <p:tgtEl>
                                          <p:spTgt spid="61454"/>
                                        </p:tgtEl>
                                      </p:cBhvr>
                                    </p:animEffect>
                                  </p:childTnLst>
                                </p:cTn>
                              </p:par>
                              <p:par>
                                <p:cTn id="64" presetID="3" presetClass="entr" presetSubtype="10" fill="hold" nodeType="withEffect">
                                  <p:stCondLst>
                                    <p:cond delay="0"/>
                                  </p:stCondLst>
                                  <p:childTnLst>
                                    <p:set>
                                      <p:cBhvr>
                                        <p:cTn id="65" dur="1" fill="hold">
                                          <p:stCondLst>
                                            <p:cond delay="0"/>
                                          </p:stCondLst>
                                        </p:cTn>
                                        <p:tgtEl>
                                          <p:spTgt spid="61456"/>
                                        </p:tgtEl>
                                        <p:attrNameLst>
                                          <p:attrName>style.visibility</p:attrName>
                                        </p:attrNameLst>
                                      </p:cBhvr>
                                      <p:to>
                                        <p:strVal val="visible"/>
                                      </p:to>
                                    </p:set>
                                    <p:animEffect transition="in" filter="blinds(horizontal)">
                                      <p:cBhvr>
                                        <p:cTn id="66" dur="500"/>
                                        <p:tgtEl>
                                          <p:spTgt spid="61456"/>
                                        </p:tgtEl>
                                      </p:cBhvr>
                                    </p:animEffect>
                                  </p:childTnLst>
                                </p:cTn>
                              </p:par>
                              <p:par>
                                <p:cTn id="67" presetID="3" presetClass="entr" presetSubtype="10" fill="hold" nodeType="withEffect">
                                  <p:stCondLst>
                                    <p:cond delay="0"/>
                                  </p:stCondLst>
                                  <p:childTnLst>
                                    <p:set>
                                      <p:cBhvr>
                                        <p:cTn id="68" dur="1" fill="hold">
                                          <p:stCondLst>
                                            <p:cond delay="0"/>
                                          </p:stCondLst>
                                        </p:cTn>
                                        <p:tgtEl>
                                          <p:spTgt spid="61458"/>
                                        </p:tgtEl>
                                        <p:attrNameLst>
                                          <p:attrName>style.visibility</p:attrName>
                                        </p:attrNameLst>
                                      </p:cBhvr>
                                      <p:to>
                                        <p:strVal val="visible"/>
                                      </p:to>
                                    </p:set>
                                    <p:animEffect transition="in" filter="blinds(horizontal)">
                                      <p:cBhvr>
                                        <p:cTn id="69" dur="500"/>
                                        <p:tgtEl>
                                          <p:spTgt spid="6145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61462"/>
                                        </p:tgtEl>
                                        <p:attrNameLst>
                                          <p:attrName>style.visibility</p:attrName>
                                        </p:attrNameLst>
                                      </p:cBhvr>
                                      <p:to>
                                        <p:strVal val="visible"/>
                                      </p:to>
                                    </p:set>
                                    <p:animEffect transition="in" filter="blinds(horizontal)">
                                      <p:cBhvr>
                                        <p:cTn id="72" dur="500"/>
                                        <p:tgtEl>
                                          <p:spTgt spid="61462"/>
                                        </p:tgtEl>
                                      </p:cBhvr>
                                    </p:animEffect>
                                  </p:childTnLst>
                                </p:cTn>
                              </p:par>
                              <p:par>
                                <p:cTn id="73" presetID="3" presetClass="entr" presetSubtype="10" fill="hold" nodeType="withEffect">
                                  <p:stCondLst>
                                    <p:cond delay="0"/>
                                  </p:stCondLst>
                                  <p:childTnLst>
                                    <p:set>
                                      <p:cBhvr>
                                        <p:cTn id="74" dur="1" fill="hold">
                                          <p:stCondLst>
                                            <p:cond delay="0"/>
                                          </p:stCondLst>
                                        </p:cTn>
                                        <p:tgtEl>
                                          <p:spTgt spid="61461"/>
                                        </p:tgtEl>
                                        <p:attrNameLst>
                                          <p:attrName>style.visibility</p:attrName>
                                        </p:attrNameLst>
                                      </p:cBhvr>
                                      <p:to>
                                        <p:strVal val="visible"/>
                                      </p:to>
                                    </p:set>
                                    <p:animEffect transition="in" filter="blinds(horizontal)">
                                      <p:cBhvr>
                                        <p:cTn id="75" dur="500"/>
                                        <p:tgtEl>
                                          <p:spTgt spid="6146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61464"/>
                                        </p:tgtEl>
                                        <p:attrNameLst>
                                          <p:attrName>style.visibility</p:attrName>
                                        </p:attrNameLst>
                                      </p:cBhvr>
                                      <p:to>
                                        <p:strVal val="visible"/>
                                      </p:to>
                                    </p:set>
                                    <p:animEffect transition="in" filter="blinds(horizontal)">
                                      <p:cBhvr>
                                        <p:cTn id="80" dur="500"/>
                                        <p:tgtEl>
                                          <p:spTgt spid="61464"/>
                                        </p:tgtEl>
                                      </p:cBhvr>
                                    </p:animEffect>
                                  </p:childTnLst>
                                </p:cTn>
                              </p:par>
                            </p:childTnLst>
                          </p:cTn>
                        </p:par>
                      </p:childTnLst>
                    </p:cTn>
                  </p:par>
                  <p:par>
                    <p:cTn id="81" fill="hold">
                      <p:stCondLst>
                        <p:cond delay="indefinite"/>
                      </p:stCondLst>
                      <p:childTnLst>
                        <p:par>
                          <p:cTn id="82" fill="hold">
                            <p:stCondLst>
                              <p:cond delay="0"/>
                            </p:stCondLst>
                            <p:childTnLst>
                              <p:par>
                                <p:cTn id="83" presetID="26" presetClass="emph" presetSubtype="0" fill="hold" grpId="0" nodeType="clickEffect">
                                  <p:stCondLst>
                                    <p:cond delay="0"/>
                                  </p:stCondLst>
                                  <p:childTnLst>
                                    <p:animEffect transition="out" filter="fade">
                                      <p:cBhvr>
                                        <p:cTn id="84" dur="500" tmFilter="0, 0; .2, .5; .8, .5; 1, 0"/>
                                        <p:tgtEl>
                                          <p:spTgt spid="61470"/>
                                        </p:tgtEl>
                                      </p:cBhvr>
                                    </p:animEffect>
                                    <p:animScale>
                                      <p:cBhvr>
                                        <p:cTn id="85" dur="250" autoRev="1" fill="hold"/>
                                        <p:tgtEl>
                                          <p:spTgt spid="614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P spid="61444" grpId="0"/>
      <p:bldP spid="61450" grpId="0"/>
      <p:bldP spid="61450" grpId="1"/>
      <p:bldP spid="61462" grpId="0"/>
      <p:bldP spid="61465" grpId="0"/>
      <p:bldP spid="6147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1847851" y="908050"/>
            <a:ext cx="85693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3200">
                <a:latin typeface="Times New Roman" panose="02020603050405020304" pitchFamily="18" charset="0"/>
                <a:ea typeface="宋体" panose="02010600030101010101" pitchFamily="2" charset="-122"/>
              </a:rPr>
              <a:t>【例题】 电路如图所示， D</a:t>
            </a:r>
            <a:r>
              <a:rPr lang="zh-CN" altLang="en-US" sz="3200" baseline="-25000">
                <a:latin typeface="Times New Roman" panose="02020603050405020304" pitchFamily="18" charset="0"/>
                <a:ea typeface="黑体" panose="02010609060101010101" pitchFamily="49" charset="-122"/>
              </a:rPr>
              <a:t>1</a:t>
            </a:r>
            <a:r>
              <a:rPr lang="zh-CN" altLang="en-US" sz="3200">
                <a:latin typeface="Times New Roman" panose="02020603050405020304" pitchFamily="18" charset="0"/>
                <a:ea typeface="宋体" panose="02010600030101010101" pitchFamily="2" charset="-122"/>
              </a:rPr>
              <a:t>，D</a:t>
            </a:r>
            <a:r>
              <a:rPr lang="zh-CN" altLang="en-US" sz="3200" baseline="-25000">
                <a:latin typeface="Times New Roman" panose="02020603050405020304" pitchFamily="18" charset="0"/>
                <a:ea typeface="黑体" panose="02010609060101010101" pitchFamily="49" charset="-122"/>
              </a:rPr>
              <a:t>2</a:t>
            </a:r>
            <a:r>
              <a:rPr lang="zh-CN" altLang="en-US" sz="3200">
                <a:latin typeface="Times New Roman" panose="02020603050405020304" pitchFamily="18" charset="0"/>
                <a:ea typeface="黑体" panose="02010609060101010101" pitchFamily="49" charset="-122"/>
              </a:rPr>
              <a:t> </a:t>
            </a:r>
            <a:r>
              <a:rPr lang="zh-CN" altLang="en-US" sz="3200">
                <a:latin typeface="Times New Roman" panose="02020603050405020304" pitchFamily="18" charset="0"/>
                <a:ea typeface="宋体" panose="02010600030101010101" pitchFamily="2" charset="-122"/>
              </a:rPr>
              <a:t>均为理想二极管， 当输入电压 </a:t>
            </a:r>
            <a:r>
              <a:rPr lang="zh-CN" altLang="en-US" sz="3200" i="1">
                <a:latin typeface="Times New Roman" panose="02020603050405020304" pitchFamily="18" charset="0"/>
                <a:ea typeface="宋体" panose="02010600030101010101" pitchFamily="2" charset="-122"/>
              </a:rPr>
              <a:t>u</a:t>
            </a:r>
            <a:r>
              <a:rPr lang="zh-CN" altLang="en-US" sz="3200" baseline="-30000">
                <a:latin typeface="Times New Roman" panose="02020603050405020304" pitchFamily="18" charset="0"/>
                <a:ea typeface="宋体" panose="02010600030101010101" pitchFamily="2" charset="-122"/>
              </a:rPr>
              <a:t>i</a:t>
            </a:r>
            <a:r>
              <a:rPr lang="zh-CN" altLang="en-US" sz="3200">
                <a:latin typeface="Times New Roman" panose="02020603050405020304" pitchFamily="18" charset="0"/>
                <a:ea typeface="宋体" panose="02010600030101010101" pitchFamily="2" charset="-122"/>
              </a:rPr>
              <a:t>&gt; 6V 时， 则</a:t>
            </a:r>
            <a:r>
              <a:rPr lang="pt-BR" altLang="en-US" sz="3200" i="1">
                <a:latin typeface="Times New Roman" panose="02020603050405020304" pitchFamily="18" charset="0"/>
                <a:ea typeface="宋体" panose="02010600030101010101" pitchFamily="2" charset="-122"/>
              </a:rPr>
              <a:t>u</a:t>
            </a:r>
            <a:r>
              <a:rPr lang="pt-BR" altLang="en-US" sz="3200" baseline="-30000">
                <a:latin typeface="Times New Roman" panose="02020603050405020304" pitchFamily="18" charset="0"/>
                <a:ea typeface="黑体" panose="02010609060101010101" pitchFamily="49" charset="-122"/>
              </a:rPr>
              <a:t>O</a:t>
            </a:r>
            <a:r>
              <a:rPr lang="pt-BR" altLang="en-US" sz="3200">
                <a:latin typeface="Times New Roman" panose="02020603050405020304" pitchFamily="18" charset="0"/>
                <a:ea typeface="黑体" panose="02010609060101010101" pitchFamily="49" charset="-122"/>
              </a:rPr>
              <a:t> </a:t>
            </a:r>
            <a:r>
              <a:rPr lang="pt-BR" altLang="en-US" sz="3200">
                <a:latin typeface="Times New Roman" panose="02020603050405020304" pitchFamily="18" charset="0"/>
                <a:ea typeface="宋体" panose="02010600030101010101" pitchFamily="2" charset="-122"/>
              </a:rPr>
              <a:t>=</a:t>
            </a:r>
            <a:r>
              <a:rPr lang="zh-CN" altLang="en-US" sz="3200">
                <a:latin typeface="Times New Roman" panose="02020603050405020304" pitchFamily="18" charset="0"/>
                <a:ea typeface="宋体" panose="02010600030101010101" pitchFamily="2" charset="-122"/>
              </a:rPr>
              <a:t>？</a:t>
            </a:r>
            <a:endParaRPr lang="zh-CN" altLang="en-US" sz="3200" u="sng">
              <a:latin typeface="Arial" panose="020B0604020202020204" pitchFamily="34" charset="0"/>
              <a:ea typeface="宋体" panose="02010600030101010101" pitchFamily="2" charset="-122"/>
            </a:endParaRPr>
          </a:p>
        </p:txBody>
      </p:sp>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339" y="2332039"/>
            <a:ext cx="3684587" cy="29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 Box 4"/>
          <p:cNvSpPr txBox="1">
            <a:spLocks noChangeArrowheads="1"/>
          </p:cNvSpPr>
          <p:nvPr/>
        </p:nvSpPr>
        <p:spPr bwMode="auto">
          <a:xfrm>
            <a:off x="2043113" y="2154239"/>
            <a:ext cx="14081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200">
                <a:latin typeface="Arial" panose="020B0604020202020204" pitchFamily="34" charset="0"/>
                <a:ea typeface="宋体" panose="02010600030101010101" pitchFamily="2" charset="-122"/>
              </a:rPr>
              <a:t>【</a:t>
            </a:r>
            <a:r>
              <a:rPr lang="zh-CN" altLang="en-US" sz="3200">
                <a:latin typeface="Arial" panose="020B0604020202020204" pitchFamily="34" charset="0"/>
                <a:ea typeface="宋体" panose="02010600030101010101" pitchFamily="2" charset="-122"/>
              </a:rPr>
              <a:t>解</a:t>
            </a:r>
            <a:r>
              <a:rPr lang="en-US" altLang="zh-CN" sz="3200">
                <a:latin typeface="Arial" panose="020B0604020202020204" pitchFamily="34" charset="0"/>
                <a:ea typeface="宋体" panose="02010600030101010101" pitchFamily="2" charset="-122"/>
              </a:rPr>
              <a:t>】</a:t>
            </a:r>
          </a:p>
        </p:txBody>
      </p:sp>
      <p:sp>
        <p:nvSpPr>
          <p:cNvPr id="62469" name="Text Box 5"/>
          <p:cNvSpPr txBox="1">
            <a:spLocks noChangeArrowheads="1"/>
          </p:cNvSpPr>
          <p:nvPr/>
        </p:nvSpPr>
        <p:spPr bwMode="auto">
          <a:xfrm>
            <a:off x="3648076" y="2259014"/>
            <a:ext cx="19272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3200">
                <a:latin typeface="宋体" panose="02010600030101010101" pitchFamily="2" charset="-122"/>
                <a:ea typeface="宋体" panose="02010600030101010101" pitchFamily="2" charset="-122"/>
              </a:rPr>
              <a:t>∵ </a:t>
            </a:r>
            <a:r>
              <a:rPr lang="en-US" altLang="zh-CN" sz="3200" i="1">
                <a:latin typeface="Times New Roman" panose="02020603050405020304" pitchFamily="18" charset="0"/>
                <a:ea typeface="宋体" panose="02010600030101010101" pitchFamily="2" charset="-122"/>
              </a:rPr>
              <a:t>u</a:t>
            </a:r>
            <a:r>
              <a:rPr lang="en-US" altLang="zh-CN" sz="3200" baseline="-30000">
                <a:latin typeface="Times New Roman" panose="02020603050405020304" pitchFamily="18" charset="0"/>
                <a:ea typeface="宋体" panose="02010600030101010101" pitchFamily="2" charset="-122"/>
              </a:rPr>
              <a:t>i</a:t>
            </a:r>
            <a:r>
              <a:rPr lang="en-US" altLang="zh-CN" sz="3200">
                <a:latin typeface="Times New Roman" panose="02020603050405020304" pitchFamily="18" charset="0"/>
                <a:ea typeface="宋体" panose="02010600030101010101" pitchFamily="2" charset="-122"/>
              </a:rPr>
              <a:t>&gt; 6V</a:t>
            </a:r>
          </a:p>
        </p:txBody>
      </p:sp>
      <p:sp>
        <p:nvSpPr>
          <p:cNvPr id="62470" name="Text Box 6"/>
          <p:cNvSpPr txBox="1">
            <a:spLocks noChangeArrowheads="1"/>
          </p:cNvSpPr>
          <p:nvPr/>
        </p:nvSpPr>
        <p:spPr bwMode="auto">
          <a:xfrm>
            <a:off x="3648076" y="3124201"/>
            <a:ext cx="20601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3200">
                <a:latin typeface="宋体" panose="02010600030101010101" pitchFamily="2" charset="-122"/>
                <a:ea typeface="宋体" panose="02010600030101010101" pitchFamily="2" charset="-122"/>
              </a:rPr>
              <a:t>∴ </a:t>
            </a:r>
            <a:r>
              <a:rPr lang="en-US" altLang="zh-CN" sz="3200">
                <a:latin typeface="Times New Roman" panose="02020603050405020304" pitchFamily="18" charset="0"/>
                <a:ea typeface="宋体" panose="02010600030101010101" pitchFamily="2" charset="-122"/>
              </a:rPr>
              <a:t>D</a:t>
            </a:r>
            <a:r>
              <a:rPr lang="en-US" altLang="zh-CN" sz="3200" baseline="-25000">
                <a:latin typeface="Times New Roman" panose="02020603050405020304" pitchFamily="18" charset="0"/>
                <a:ea typeface="黑体" panose="02010609060101010101" pitchFamily="49" charset="-122"/>
              </a:rPr>
              <a:t>1</a:t>
            </a:r>
            <a:r>
              <a:rPr lang="zh-CN" altLang="en-US" sz="3200">
                <a:latin typeface="Times New Roman" panose="02020603050405020304" pitchFamily="18" charset="0"/>
                <a:ea typeface="宋体" panose="02010600030101010101" pitchFamily="2" charset="-122"/>
              </a:rPr>
              <a:t>截止</a:t>
            </a:r>
          </a:p>
        </p:txBody>
      </p:sp>
      <p:sp>
        <p:nvSpPr>
          <p:cNvPr id="62471" name="Text Box 7"/>
          <p:cNvSpPr txBox="1">
            <a:spLocks noChangeArrowheads="1"/>
          </p:cNvSpPr>
          <p:nvPr/>
        </p:nvSpPr>
        <p:spPr bwMode="auto">
          <a:xfrm>
            <a:off x="2640014" y="3843339"/>
            <a:ext cx="2632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3200">
                <a:latin typeface="Arial" panose="020B0604020202020204" pitchFamily="34" charset="0"/>
                <a:ea typeface="宋体" panose="02010600030101010101" pitchFamily="2" charset="-122"/>
              </a:rPr>
              <a:t>电路可以看成</a:t>
            </a:r>
          </a:p>
        </p:txBody>
      </p:sp>
      <p:sp>
        <p:nvSpPr>
          <p:cNvPr id="62472" name="Rectangle 8"/>
          <p:cNvSpPr>
            <a:spLocks noChangeArrowheads="1"/>
          </p:cNvSpPr>
          <p:nvPr/>
        </p:nvSpPr>
        <p:spPr bwMode="auto">
          <a:xfrm>
            <a:off x="6456363" y="3556001"/>
            <a:ext cx="1439862" cy="165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2473" name="Text Box 9"/>
          <p:cNvSpPr txBox="1">
            <a:spLocks noChangeArrowheads="1"/>
          </p:cNvSpPr>
          <p:nvPr/>
        </p:nvSpPr>
        <p:spPr bwMode="auto">
          <a:xfrm>
            <a:off x="2640013" y="4708526"/>
            <a:ext cx="2779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3200">
                <a:latin typeface="Arial" panose="020B0604020202020204" pitchFamily="34" charset="0"/>
                <a:ea typeface="宋体" panose="02010600030101010101" pitchFamily="2" charset="-122"/>
              </a:rPr>
              <a:t>因此</a:t>
            </a:r>
            <a:r>
              <a:rPr lang="zh-CN" altLang="en-US" sz="3200">
                <a:latin typeface="Times New Roman" panose="02020603050405020304" pitchFamily="18" charset="0"/>
                <a:ea typeface="宋体" panose="02010600030101010101" pitchFamily="2" charset="-122"/>
              </a:rPr>
              <a:t>，</a:t>
            </a:r>
            <a:r>
              <a:rPr lang="en-US" altLang="zh-CN" sz="3200">
                <a:latin typeface="Times New Roman" panose="02020603050405020304" pitchFamily="18" charset="0"/>
                <a:ea typeface="宋体" panose="02010600030101010101" pitchFamily="2" charset="-122"/>
              </a:rPr>
              <a:t>D</a:t>
            </a:r>
            <a:r>
              <a:rPr lang="en-US" altLang="zh-CN" sz="3200" baseline="-25000">
                <a:latin typeface="Times New Roman" panose="02020603050405020304" pitchFamily="18" charset="0"/>
                <a:ea typeface="黑体" panose="02010609060101010101" pitchFamily="49" charset="-122"/>
              </a:rPr>
              <a:t>2</a:t>
            </a:r>
            <a:r>
              <a:rPr lang="en-US" altLang="zh-CN" sz="3200">
                <a:latin typeface="Times New Roman" panose="02020603050405020304" pitchFamily="18" charset="0"/>
                <a:ea typeface="黑体" panose="02010609060101010101" pitchFamily="49" charset="-122"/>
              </a:rPr>
              <a:t> </a:t>
            </a:r>
            <a:r>
              <a:rPr lang="zh-CN" altLang="en-US" sz="3200">
                <a:latin typeface="Times New Roman" panose="02020603050405020304" pitchFamily="18" charset="0"/>
                <a:ea typeface="宋体" panose="02010600030101010101" pitchFamily="2" charset="-122"/>
              </a:rPr>
              <a:t>截止</a:t>
            </a:r>
          </a:p>
        </p:txBody>
      </p:sp>
      <p:sp>
        <p:nvSpPr>
          <p:cNvPr id="62474" name="Text Box 10"/>
          <p:cNvSpPr txBox="1">
            <a:spLocks noChangeArrowheads="1"/>
          </p:cNvSpPr>
          <p:nvPr/>
        </p:nvSpPr>
        <p:spPr bwMode="auto">
          <a:xfrm>
            <a:off x="2690813" y="5492750"/>
            <a:ext cx="22526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3200">
                <a:latin typeface="Arial" panose="020B0604020202020204" pitchFamily="34" charset="0"/>
                <a:ea typeface="宋体" panose="02010600030101010101" pitchFamily="2" charset="-122"/>
              </a:rPr>
              <a:t>故 </a:t>
            </a:r>
            <a:r>
              <a:rPr lang="pt-BR" altLang="en-US" sz="3200" i="1">
                <a:latin typeface="Times New Roman" panose="02020603050405020304" pitchFamily="18" charset="0"/>
                <a:ea typeface="宋体" panose="02010600030101010101" pitchFamily="2" charset="-122"/>
              </a:rPr>
              <a:t>u</a:t>
            </a:r>
            <a:r>
              <a:rPr lang="pt-BR" altLang="en-US" sz="3200" baseline="-30000">
                <a:latin typeface="Times New Roman" panose="02020603050405020304" pitchFamily="18" charset="0"/>
                <a:ea typeface="黑体" panose="02010609060101010101" pitchFamily="49" charset="-122"/>
              </a:rPr>
              <a:t>O</a:t>
            </a:r>
            <a:r>
              <a:rPr lang="pt-BR" altLang="en-US" sz="3200">
                <a:latin typeface="Times New Roman" panose="02020603050405020304" pitchFamily="18" charset="0"/>
                <a:ea typeface="黑体" panose="02010609060101010101" pitchFamily="49" charset="-122"/>
              </a:rPr>
              <a:t> </a:t>
            </a:r>
            <a:r>
              <a:rPr lang="pt-BR" altLang="en-US" sz="3200">
                <a:latin typeface="Times New Roman" panose="02020603050405020304" pitchFamily="18" charset="0"/>
                <a:ea typeface="宋体" panose="02010600030101010101" pitchFamily="2" charset="-122"/>
              </a:rPr>
              <a:t>=3V</a:t>
            </a:r>
            <a:endParaRPr lang="zh-CN" altLang="en-US" sz="3200">
              <a:latin typeface="Times New Roman" panose="02020603050405020304" pitchFamily="18" charset="0"/>
              <a:ea typeface="宋体" panose="02010600030101010101" pitchFamily="2" charset="-122"/>
            </a:endParaRPr>
          </a:p>
        </p:txBody>
      </p:sp>
      <p:sp>
        <p:nvSpPr>
          <p:cNvPr id="62475" name="Rectangle 11"/>
          <p:cNvSpPr>
            <a:spLocks noChangeArrowheads="1"/>
          </p:cNvSpPr>
          <p:nvPr/>
        </p:nvSpPr>
        <p:spPr bwMode="auto">
          <a:xfrm>
            <a:off x="7680326" y="2349501"/>
            <a:ext cx="1223963" cy="2016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3500" name="AutoShape 12">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3501" name="AutoShape 13">
            <a:hlinkClick r:id="rId3"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2478" name="AutoShape 14">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wipe(up)">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dissolve">
                                      <p:cBhvr>
                                        <p:cTn id="12" dur="500"/>
                                        <p:tgtEl>
                                          <p:spTgt spid="624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468"/>
                                        </p:tgtEl>
                                        <p:attrNameLst>
                                          <p:attrName>style.visibility</p:attrName>
                                        </p:attrNameLst>
                                      </p:cBhvr>
                                      <p:to>
                                        <p:strVal val="visible"/>
                                      </p:to>
                                    </p:set>
                                    <p:animEffect transition="in" filter="wipe(left)">
                                      <p:cBhvr>
                                        <p:cTn id="17" dur="500"/>
                                        <p:tgtEl>
                                          <p:spTgt spid="624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469"/>
                                        </p:tgtEl>
                                        <p:attrNameLst>
                                          <p:attrName>style.visibility</p:attrName>
                                        </p:attrNameLst>
                                      </p:cBhvr>
                                      <p:to>
                                        <p:strVal val="visible"/>
                                      </p:to>
                                    </p:set>
                                    <p:animEffect transition="in" filter="wipe(left)">
                                      <p:cBhvr>
                                        <p:cTn id="22" dur="500"/>
                                        <p:tgtEl>
                                          <p:spTgt spid="624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470"/>
                                        </p:tgtEl>
                                        <p:attrNameLst>
                                          <p:attrName>style.visibility</p:attrName>
                                        </p:attrNameLst>
                                      </p:cBhvr>
                                      <p:to>
                                        <p:strVal val="visible"/>
                                      </p:to>
                                    </p:set>
                                    <p:animEffect transition="in" filter="wipe(left)">
                                      <p:cBhvr>
                                        <p:cTn id="27" dur="500"/>
                                        <p:tgtEl>
                                          <p:spTgt spid="6247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2471"/>
                                        </p:tgtEl>
                                        <p:attrNameLst>
                                          <p:attrName>style.visibility</p:attrName>
                                        </p:attrNameLst>
                                      </p:cBhvr>
                                      <p:to>
                                        <p:strVal val="visible"/>
                                      </p:to>
                                    </p:set>
                                    <p:animEffect transition="in" filter="wipe(left)">
                                      <p:cBhvr>
                                        <p:cTn id="32" dur="500"/>
                                        <p:tgtEl>
                                          <p:spTgt spid="62471"/>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62472"/>
                                        </p:tgtEl>
                                        <p:attrNameLst>
                                          <p:attrName>style.visibility</p:attrName>
                                        </p:attrNameLst>
                                      </p:cBhvr>
                                      <p:to>
                                        <p:strVal val="visible"/>
                                      </p:to>
                                    </p:set>
                                    <p:animEffect transition="in" filter="dissolve">
                                      <p:cBhvr>
                                        <p:cTn id="36" dur="500"/>
                                        <p:tgtEl>
                                          <p:spTgt spid="6247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2473"/>
                                        </p:tgtEl>
                                        <p:attrNameLst>
                                          <p:attrName>style.visibility</p:attrName>
                                        </p:attrNameLst>
                                      </p:cBhvr>
                                      <p:to>
                                        <p:strVal val="visible"/>
                                      </p:to>
                                    </p:set>
                                    <p:animEffect transition="in" filter="wipe(left)">
                                      <p:cBhvr>
                                        <p:cTn id="41" dur="500"/>
                                        <p:tgtEl>
                                          <p:spTgt spid="6247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2475"/>
                                        </p:tgtEl>
                                        <p:attrNameLst>
                                          <p:attrName>style.visibility</p:attrName>
                                        </p:attrNameLst>
                                      </p:cBhvr>
                                      <p:to>
                                        <p:strVal val="visible"/>
                                      </p:to>
                                    </p:set>
                                    <p:animEffect transition="in" filter="dissolve">
                                      <p:cBhvr>
                                        <p:cTn id="46" dur="500"/>
                                        <p:tgtEl>
                                          <p:spTgt spid="624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2474"/>
                                        </p:tgtEl>
                                        <p:attrNameLst>
                                          <p:attrName>style.visibility</p:attrName>
                                        </p:attrNameLst>
                                      </p:cBhvr>
                                      <p:to>
                                        <p:strVal val="visible"/>
                                      </p:to>
                                    </p:set>
                                    <p:animEffect transition="in" filter="wipe(left)">
                                      <p:cBhvr>
                                        <p:cTn id="51" dur="500"/>
                                        <p:tgtEl>
                                          <p:spTgt spid="62474"/>
                                        </p:tgtEl>
                                      </p:cBhvr>
                                    </p:animEffect>
                                  </p:childTnLst>
                                </p:cTn>
                              </p:par>
                            </p:childTnLst>
                          </p:cTn>
                        </p:par>
                      </p:childTnLst>
                    </p:cTn>
                  </p:par>
                  <p:par>
                    <p:cTn id="52" fill="hold">
                      <p:stCondLst>
                        <p:cond delay="indefinite"/>
                      </p:stCondLst>
                      <p:childTnLst>
                        <p:par>
                          <p:cTn id="53" fill="hold">
                            <p:stCondLst>
                              <p:cond delay="0"/>
                            </p:stCondLst>
                            <p:childTnLst>
                              <p:par>
                                <p:cTn id="54" presetID="26" presetClass="emph" presetSubtype="0" fill="hold" grpId="0" nodeType="clickEffect">
                                  <p:stCondLst>
                                    <p:cond delay="0"/>
                                  </p:stCondLst>
                                  <p:childTnLst>
                                    <p:animEffect transition="out" filter="fade">
                                      <p:cBhvr>
                                        <p:cTn id="55" dur="500" tmFilter="0, 0; .2, .5; .8, .5; 1, 0"/>
                                        <p:tgtEl>
                                          <p:spTgt spid="62478"/>
                                        </p:tgtEl>
                                      </p:cBhvr>
                                    </p:animEffect>
                                    <p:animScale>
                                      <p:cBhvr>
                                        <p:cTn id="56" dur="250" autoRev="1" fill="hold"/>
                                        <p:tgtEl>
                                          <p:spTgt spid="6247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62468" grpId="0"/>
      <p:bldP spid="62469" grpId="0"/>
      <p:bldP spid="62470" grpId="0"/>
      <p:bldP spid="62471" grpId="0"/>
      <p:bldP spid="62472" grpId="0" animBg="1"/>
      <p:bldP spid="62473" grpId="0"/>
      <p:bldP spid="62474" grpId="0"/>
      <p:bldP spid="62475" grpId="0" animBg="1"/>
      <p:bldP spid="6247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24000" y="495489"/>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tabLst>
                <a:tab pos="419100" algn="l"/>
              </a:tabLst>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tabLst>
                <a:tab pos="419100" algn="l"/>
              </a:tabLst>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tabLst>
                <a:tab pos="419100" algn="l"/>
              </a:tabLst>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tabLst>
                <a:tab pos="419100" algn="l"/>
              </a:tabLst>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tabLst>
                <a:tab pos="419100" algn="l"/>
              </a:tabLst>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tabLst>
                <a:tab pos="419100" algn="l"/>
              </a:tabLst>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tabLst>
                <a:tab pos="419100" algn="l"/>
              </a:tabLst>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tabLst>
                <a:tab pos="419100" algn="l"/>
              </a:tabLst>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tabLst>
                <a:tab pos="419100" algn="l"/>
              </a:tabLst>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200">
                <a:latin typeface="Times New Roman" panose="02020603050405020304" pitchFamily="18" charset="0"/>
                <a:ea typeface="宋体" panose="02010600030101010101" pitchFamily="2" charset="-122"/>
              </a:rPr>
              <a:t>【</a:t>
            </a:r>
            <a:r>
              <a:rPr lang="zh-CN" altLang="en-US" sz="3200">
                <a:latin typeface="Times New Roman" panose="02020603050405020304" pitchFamily="18" charset="0"/>
                <a:ea typeface="宋体" panose="02010600030101010101" pitchFamily="2" charset="-122"/>
              </a:rPr>
              <a:t>例题</a:t>
            </a:r>
            <a:r>
              <a:rPr lang="en-US" altLang="zh-CN" sz="3200">
                <a:latin typeface="Times New Roman" panose="02020603050405020304" pitchFamily="18" charset="0"/>
                <a:ea typeface="宋体" panose="02010600030101010101" pitchFamily="2" charset="-122"/>
              </a:rPr>
              <a:t>】 </a:t>
            </a:r>
            <a:r>
              <a:rPr lang="zh-CN" altLang="en-US" sz="3200">
                <a:latin typeface="Times New Roman" panose="02020603050405020304" pitchFamily="18" charset="0"/>
                <a:ea typeface="宋体" panose="02010600030101010101" pitchFamily="2" charset="-122"/>
              </a:rPr>
              <a:t>图示电路，设二极管正向压降为</a:t>
            </a:r>
            <a:r>
              <a:rPr lang="en-US" altLang="zh-CN" sz="3200">
                <a:latin typeface="Times New Roman" panose="02020603050405020304" pitchFamily="18" charset="0"/>
                <a:ea typeface="宋体" panose="02010600030101010101" pitchFamily="2" charset="-122"/>
              </a:rPr>
              <a:t>0.7</a:t>
            </a:r>
            <a:r>
              <a:rPr lang="zh-CN" altLang="en-US" sz="3200">
                <a:latin typeface="Times New Roman" panose="02020603050405020304" pitchFamily="18" charset="0"/>
                <a:ea typeface="宋体" panose="02010600030101010101" pitchFamily="2" charset="-122"/>
              </a:rPr>
              <a:t>伏，当开关</a:t>
            </a:r>
            <a:r>
              <a:rPr lang="en-US" altLang="zh-CN" sz="3200">
                <a:latin typeface="Times New Roman" panose="02020603050405020304" pitchFamily="18" charset="0"/>
                <a:ea typeface="宋体" panose="02010600030101010101" pitchFamily="2" charset="-122"/>
              </a:rPr>
              <a:t>S</a:t>
            </a:r>
            <a:r>
              <a:rPr lang="zh-CN" altLang="en-US" sz="3200">
                <a:latin typeface="Times New Roman" panose="02020603050405020304" pitchFamily="18" charset="0"/>
                <a:ea typeface="宋体" panose="02010600030101010101" pitchFamily="2" charset="-122"/>
              </a:rPr>
              <a:t>置“</a:t>
            </a:r>
            <a:r>
              <a:rPr lang="en-US" altLang="zh-CN" sz="3200">
                <a:latin typeface="Times New Roman" panose="02020603050405020304" pitchFamily="18" charset="0"/>
                <a:ea typeface="宋体" panose="02010600030101010101" pitchFamily="2" charset="-122"/>
              </a:rPr>
              <a:t>1”</a:t>
            </a:r>
            <a:r>
              <a:rPr lang="zh-CN" altLang="en-US" sz="3200">
                <a:latin typeface="Times New Roman" panose="02020603050405020304" pitchFamily="18" charset="0"/>
                <a:ea typeface="宋体" panose="02010600030101010101" pitchFamily="2" charset="-122"/>
              </a:rPr>
              <a:t>时，</a:t>
            </a:r>
            <a:r>
              <a:rPr lang="en-US" altLang="zh-CN" sz="3200">
                <a:latin typeface="Times New Roman" panose="02020603050405020304" pitchFamily="18" charset="0"/>
                <a:ea typeface="宋体" panose="02010600030101010101" pitchFamily="2" charset="-122"/>
              </a:rPr>
              <a:t>U</a:t>
            </a:r>
            <a:r>
              <a:rPr lang="en-US" altLang="zh-CN" sz="3200" baseline="-30000">
                <a:latin typeface="Times New Roman" panose="02020603050405020304" pitchFamily="18" charset="0"/>
                <a:ea typeface="宋体" panose="02010600030101010101" pitchFamily="2" charset="-122"/>
              </a:rPr>
              <a:t>a</a:t>
            </a:r>
            <a:r>
              <a:rPr lang="en-US" altLang="zh-CN" sz="3200">
                <a:latin typeface="Times New Roman" panose="02020603050405020304" pitchFamily="18" charset="0"/>
                <a:ea typeface="宋体" panose="02010600030101010101" pitchFamily="2" charset="-122"/>
              </a:rPr>
              <a:t>=</a:t>
            </a:r>
            <a:r>
              <a:rPr lang="en-US" altLang="zh-CN" sz="3200" u="sng">
                <a:latin typeface="Times New Roman" panose="02020603050405020304" pitchFamily="18" charset="0"/>
                <a:ea typeface="宋体" panose="02010600030101010101" pitchFamily="2" charset="-122"/>
              </a:rPr>
              <a:t>          </a:t>
            </a:r>
            <a:r>
              <a:rPr lang="zh-CN" altLang="en-US" sz="3200">
                <a:latin typeface="Times New Roman" panose="02020603050405020304" pitchFamily="18" charset="0"/>
                <a:ea typeface="宋体" panose="02010600030101010101" pitchFamily="2" charset="-122"/>
              </a:rPr>
              <a:t>伏；当开关</a:t>
            </a:r>
            <a:r>
              <a:rPr lang="en-US" altLang="zh-CN" sz="3200">
                <a:latin typeface="Times New Roman" panose="02020603050405020304" pitchFamily="18" charset="0"/>
                <a:ea typeface="宋体" panose="02010600030101010101" pitchFamily="2" charset="-122"/>
              </a:rPr>
              <a:t>S</a:t>
            </a:r>
            <a:r>
              <a:rPr lang="zh-CN" altLang="en-US" sz="3200">
                <a:latin typeface="Times New Roman" panose="02020603050405020304" pitchFamily="18" charset="0"/>
                <a:ea typeface="宋体" panose="02010600030101010101" pitchFamily="2" charset="-122"/>
              </a:rPr>
              <a:t>置“</a:t>
            </a:r>
            <a:r>
              <a:rPr lang="en-US" altLang="zh-CN" sz="3200">
                <a:latin typeface="Times New Roman" panose="02020603050405020304" pitchFamily="18" charset="0"/>
                <a:ea typeface="宋体" panose="02010600030101010101" pitchFamily="2" charset="-122"/>
              </a:rPr>
              <a:t>2”</a:t>
            </a:r>
            <a:r>
              <a:rPr lang="zh-CN" altLang="en-US" sz="3200">
                <a:latin typeface="Times New Roman" panose="02020603050405020304" pitchFamily="18" charset="0"/>
                <a:ea typeface="宋体" panose="02010600030101010101" pitchFamily="2" charset="-122"/>
              </a:rPr>
              <a:t>时，</a:t>
            </a:r>
            <a:r>
              <a:rPr lang="en-US" altLang="zh-CN" sz="3200">
                <a:latin typeface="Times New Roman" panose="02020603050405020304" pitchFamily="18" charset="0"/>
                <a:ea typeface="宋体" panose="02010600030101010101" pitchFamily="2" charset="-122"/>
              </a:rPr>
              <a:t>U</a:t>
            </a:r>
            <a:r>
              <a:rPr lang="en-US" altLang="zh-CN" sz="3200" baseline="-30000">
                <a:latin typeface="Times New Roman" panose="02020603050405020304" pitchFamily="18" charset="0"/>
                <a:ea typeface="宋体" panose="02010600030101010101" pitchFamily="2" charset="-122"/>
              </a:rPr>
              <a:t>a</a:t>
            </a:r>
            <a:r>
              <a:rPr lang="en-US" altLang="zh-CN" sz="3200">
                <a:latin typeface="Times New Roman" panose="02020603050405020304" pitchFamily="18" charset="0"/>
                <a:ea typeface="宋体" panose="02010600030101010101" pitchFamily="2" charset="-122"/>
              </a:rPr>
              <a:t>=</a:t>
            </a:r>
            <a:r>
              <a:rPr lang="en-US" altLang="zh-CN" sz="3200" u="sng">
                <a:latin typeface="Times New Roman" panose="02020603050405020304" pitchFamily="18" charset="0"/>
                <a:ea typeface="宋体" panose="02010600030101010101" pitchFamily="2" charset="-122"/>
              </a:rPr>
              <a:t>         </a:t>
            </a:r>
            <a:r>
              <a:rPr lang="zh-CN" altLang="en-US" sz="3200">
                <a:latin typeface="Times New Roman" panose="02020603050405020304" pitchFamily="18" charset="0"/>
                <a:ea typeface="宋体" panose="02010600030101010101" pitchFamily="2" charset="-122"/>
              </a:rPr>
              <a:t>伏；当开关</a:t>
            </a:r>
            <a:r>
              <a:rPr lang="en-US" altLang="zh-CN" sz="3200">
                <a:latin typeface="Times New Roman" panose="02020603050405020304" pitchFamily="18" charset="0"/>
                <a:ea typeface="宋体" panose="02010600030101010101" pitchFamily="2" charset="-122"/>
              </a:rPr>
              <a:t>S</a:t>
            </a:r>
            <a:r>
              <a:rPr lang="zh-CN" altLang="en-US" sz="3200">
                <a:latin typeface="Times New Roman" panose="02020603050405020304" pitchFamily="18" charset="0"/>
                <a:ea typeface="宋体" panose="02010600030101010101" pitchFamily="2" charset="-122"/>
              </a:rPr>
              <a:t>置“</a:t>
            </a:r>
            <a:r>
              <a:rPr lang="en-US" altLang="zh-CN" sz="3200">
                <a:latin typeface="Times New Roman" panose="02020603050405020304" pitchFamily="18" charset="0"/>
                <a:ea typeface="宋体" panose="02010600030101010101" pitchFamily="2" charset="-122"/>
              </a:rPr>
              <a:t>3”</a:t>
            </a:r>
            <a:r>
              <a:rPr lang="zh-CN" altLang="en-US" sz="3200">
                <a:latin typeface="Times New Roman" panose="02020603050405020304" pitchFamily="18" charset="0"/>
                <a:ea typeface="宋体" panose="02010600030101010101" pitchFamily="2" charset="-122"/>
              </a:rPr>
              <a:t>时，</a:t>
            </a:r>
            <a:r>
              <a:rPr lang="en-US" altLang="zh-CN" sz="3200">
                <a:latin typeface="Times New Roman" panose="02020603050405020304" pitchFamily="18" charset="0"/>
                <a:ea typeface="宋体" panose="02010600030101010101" pitchFamily="2" charset="-122"/>
              </a:rPr>
              <a:t>U</a:t>
            </a:r>
            <a:r>
              <a:rPr lang="en-US" altLang="zh-CN" sz="3200" baseline="-30000">
                <a:latin typeface="Times New Roman" panose="02020603050405020304" pitchFamily="18" charset="0"/>
                <a:ea typeface="宋体" panose="02010600030101010101" pitchFamily="2" charset="-122"/>
              </a:rPr>
              <a:t>a</a:t>
            </a:r>
            <a:r>
              <a:rPr lang="en-US" altLang="zh-CN" sz="3200">
                <a:latin typeface="Times New Roman" panose="02020603050405020304" pitchFamily="18" charset="0"/>
                <a:ea typeface="宋体" panose="02010600030101010101" pitchFamily="2" charset="-122"/>
              </a:rPr>
              <a:t>=</a:t>
            </a:r>
            <a:r>
              <a:rPr lang="en-US" altLang="zh-CN" sz="3200" u="sng">
                <a:latin typeface="Times New Roman" panose="02020603050405020304" pitchFamily="18" charset="0"/>
                <a:ea typeface="宋体" panose="02010600030101010101" pitchFamily="2" charset="-122"/>
              </a:rPr>
              <a:t>         </a:t>
            </a:r>
            <a:r>
              <a:rPr lang="zh-CN" altLang="en-US" sz="3200">
                <a:latin typeface="Times New Roman" panose="02020603050405020304" pitchFamily="18" charset="0"/>
                <a:ea typeface="宋体" panose="02010600030101010101" pitchFamily="2" charset="-122"/>
              </a:rPr>
              <a:t>伏；</a:t>
            </a:r>
          </a:p>
        </p:txBody>
      </p:sp>
      <p:sp>
        <p:nvSpPr>
          <p:cNvPr id="64515" name="Rectangle 3"/>
          <p:cNvSpPr>
            <a:spLocks noChangeArrowheads="1"/>
          </p:cNvSpPr>
          <p:nvPr/>
        </p:nvSpPr>
        <p:spPr bwMode="auto">
          <a:xfrm>
            <a:off x="1627188" y="3324225"/>
            <a:ext cx="2984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1200">
                <a:latin typeface="Times New Roman" panose="02020603050405020304" pitchFamily="18" charset="0"/>
                <a:ea typeface="宋体" panose="02010600030101010101" pitchFamily="2" charset="-122"/>
              </a:rPr>
              <a:t>   </a:t>
            </a:r>
            <a:endParaRPr lang="zh-CN" altLang="en-US" sz="2400">
              <a:latin typeface="Times New Roman" panose="02020603050405020304" pitchFamily="18" charset="0"/>
              <a:ea typeface="宋体" panose="02010600030101010101" pitchFamily="2" charset="-122"/>
            </a:endParaRPr>
          </a:p>
        </p:txBody>
      </p:sp>
      <p:sp>
        <p:nvSpPr>
          <p:cNvPr id="64516" name="Line 4"/>
          <p:cNvSpPr>
            <a:spLocks noChangeShapeType="1"/>
          </p:cNvSpPr>
          <p:nvPr/>
        </p:nvSpPr>
        <p:spPr bwMode="auto">
          <a:xfrm>
            <a:off x="8283575" y="3475038"/>
            <a:ext cx="0" cy="215900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4517" name="Group 5"/>
          <p:cNvGrpSpPr/>
          <p:nvPr/>
        </p:nvGrpSpPr>
        <p:grpSpPr bwMode="auto">
          <a:xfrm>
            <a:off x="8013700" y="3922713"/>
            <a:ext cx="539750" cy="360362"/>
            <a:chOff x="0" y="0"/>
            <a:chExt cx="340" cy="227"/>
          </a:xfrm>
        </p:grpSpPr>
        <p:sp>
          <p:nvSpPr>
            <p:cNvPr id="64570" name="AutoShape 6"/>
            <p:cNvSpPr>
              <a:spLocks noChangeArrowheads="1"/>
            </p:cNvSpPr>
            <p:nvPr/>
          </p:nvSpPr>
          <p:spPr bwMode="auto">
            <a:xfrm flipV="1">
              <a:off x="28" y="0"/>
              <a:ext cx="284" cy="227"/>
            </a:xfrm>
            <a:prstGeom prst="triangle">
              <a:avLst>
                <a:gd name="adj" fmla="val 50000"/>
              </a:avLst>
            </a:prstGeom>
            <a:noFill/>
            <a:ln w="444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4571" name="Line 7"/>
            <p:cNvSpPr>
              <a:spLocks noChangeShapeType="1"/>
            </p:cNvSpPr>
            <p:nvPr/>
          </p:nvSpPr>
          <p:spPr bwMode="auto">
            <a:xfrm>
              <a:off x="0" y="227"/>
              <a:ext cx="340" cy="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4518" name="Group 8"/>
          <p:cNvGrpSpPr/>
          <p:nvPr/>
        </p:nvGrpSpPr>
        <p:grpSpPr bwMode="auto">
          <a:xfrm>
            <a:off x="8013700" y="4598988"/>
            <a:ext cx="539750" cy="360362"/>
            <a:chOff x="0" y="0"/>
            <a:chExt cx="340" cy="227"/>
          </a:xfrm>
        </p:grpSpPr>
        <p:sp>
          <p:nvSpPr>
            <p:cNvPr id="64568" name="AutoShape 9"/>
            <p:cNvSpPr>
              <a:spLocks noChangeArrowheads="1"/>
            </p:cNvSpPr>
            <p:nvPr/>
          </p:nvSpPr>
          <p:spPr bwMode="auto">
            <a:xfrm flipV="1">
              <a:off x="28" y="0"/>
              <a:ext cx="284" cy="227"/>
            </a:xfrm>
            <a:prstGeom prst="triangle">
              <a:avLst>
                <a:gd name="adj" fmla="val 50000"/>
              </a:avLst>
            </a:prstGeom>
            <a:noFill/>
            <a:ln w="444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4569" name="Line 10"/>
            <p:cNvSpPr>
              <a:spLocks noChangeShapeType="1"/>
            </p:cNvSpPr>
            <p:nvPr/>
          </p:nvSpPr>
          <p:spPr bwMode="auto">
            <a:xfrm>
              <a:off x="0" y="227"/>
              <a:ext cx="340" cy="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4519" name="Group 11"/>
          <p:cNvGrpSpPr/>
          <p:nvPr/>
        </p:nvGrpSpPr>
        <p:grpSpPr bwMode="auto">
          <a:xfrm rot="5400000">
            <a:off x="7381082" y="3291682"/>
            <a:ext cx="539750" cy="360363"/>
            <a:chOff x="0" y="0"/>
            <a:chExt cx="340" cy="227"/>
          </a:xfrm>
        </p:grpSpPr>
        <p:sp>
          <p:nvSpPr>
            <p:cNvPr id="64566" name="AutoShape 12"/>
            <p:cNvSpPr>
              <a:spLocks noChangeArrowheads="1"/>
            </p:cNvSpPr>
            <p:nvPr/>
          </p:nvSpPr>
          <p:spPr bwMode="auto">
            <a:xfrm flipV="1">
              <a:off x="28" y="0"/>
              <a:ext cx="284" cy="227"/>
            </a:xfrm>
            <a:prstGeom prst="triangle">
              <a:avLst>
                <a:gd name="adj" fmla="val 50000"/>
              </a:avLst>
            </a:prstGeom>
            <a:noFill/>
            <a:ln w="444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4567" name="Line 13"/>
            <p:cNvSpPr>
              <a:spLocks noChangeShapeType="1"/>
            </p:cNvSpPr>
            <p:nvPr/>
          </p:nvSpPr>
          <p:spPr bwMode="auto">
            <a:xfrm>
              <a:off x="0" y="227"/>
              <a:ext cx="340" cy="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4520" name="Line 14"/>
          <p:cNvSpPr>
            <a:spLocks noChangeShapeType="1"/>
          </p:cNvSpPr>
          <p:nvPr/>
        </p:nvSpPr>
        <p:spPr bwMode="auto">
          <a:xfrm flipH="1">
            <a:off x="6392864" y="3473450"/>
            <a:ext cx="3284537" cy="1588"/>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26" name="Rectangle 15"/>
          <p:cNvSpPr>
            <a:spLocks noChangeArrowheads="1"/>
          </p:cNvSpPr>
          <p:nvPr/>
        </p:nvSpPr>
        <p:spPr bwMode="auto">
          <a:xfrm>
            <a:off x="8643939" y="3338513"/>
            <a:ext cx="765175" cy="271462"/>
          </a:xfrm>
          <a:prstGeom prst="rect">
            <a:avLst/>
          </a:prstGeom>
          <a:gradFill rotWithShape="1">
            <a:gsLst>
              <a:gs pos="0">
                <a:srgbClr val="767676"/>
              </a:gs>
              <a:gs pos="50000">
                <a:schemeClr val="bg1"/>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just" eaLnBrk="1" hangingPunct="1">
              <a:buFont typeface="Arial" panose="020B0604020202020204" pitchFamily="34" charset="0"/>
              <a:buNone/>
              <a:defRPr/>
            </a:pPr>
            <a:endParaRPr lang="zh-CN" altLang="en-US"/>
          </a:p>
        </p:txBody>
      </p:sp>
      <p:sp>
        <p:nvSpPr>
          <p:cNvPr id="64522" name="Line 16"/>
          <p:cNvSpPr>
            <a:spLocks noChangeShapeType="1"/>
          </p:cNvSpPr>
          <p:nvPr/>
        </p:nvSpPr>
        <p:spPr bwMode="auto">
          <a:xfrm>
            <a:off x="9672638" y="3475038"/>
            <a:ext cx="0" cy="1935162"/>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23" name="Oval 17"/>
          <p:cNvSpPr>
            <a:spLocks noChangeArrowheads="1"/>
          </p:cNvSpPr>
          <p:nvPr/>
        </p:nvSpPr>
        <p:spPr bwMode="auto">
          <a:xfrm>
            <a:off x="9402763" y="4194175"/>
            <a:ext cx="539750" cy="539750"/>
          </a:xfrm>
          <a:prstGeom prst="ellipse">
            <a:avLst/>
          </a:prstGeom>
          <a:noFill/>
          <a:ln w="444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4524" name="Line 18"/>
          <p:cNvSpPr>
            <a:spLocks noChangeShapeType="1"/>
          </p:cNvSpPr>
          <p:nvPr/>
        </p:nvSpPr>
        <p:spPr bwMode="auto">
          <a:xfrm>
            <a:off x="5897563" y="4284664"/>
            <a:ext cx="0" cy="1125537"/>
          </a:xfrm>
          <a:prstGeom prst="line">
            <a:avLst/>
          </a:prstGeom>
          <a:noFill/>
          <a:ln w="444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5" name="Oval 19"/>
          <p:cNvSpPr>
            <a:spLocks noChangeArrowheads="1"/>
          </p:cNvSpPr>
          <p:nvPr/>
        </p:nvSpPr>
        <p:spPr bwMode="auto">
          <a:xfrm>
            <a:off x="5627688" y="4554538"/>
            <a:ext cx="539750" cy="539750"/>
          </a:xfrm>
          <a:prstGeom prst="ellipse">
            <a:avLst/>
          </a:prstGeom>
          <a:noFill/>
          <a:ln w="444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2" name="Line 20"/>
          <p:cNvSpPr>
            <a:spLocks noChangeShapeType="1"/>
          </p:cNvSpPr>
          <p:nvPr/>
        </p:nvSpPr>
        <p:spPr bwMode="auto">
          <a:xfrm>
            <a:off x="6932613" y="4284664"/>
            <a:ext cx="0" cy="1125537"/>
          </a:xfrm>
          <a:prstGeom prst="line">
            <a:avLst/>
          </a:prstGeom>
          <a:noFill/>
          <a:ln w="444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7" name="Oval 21"/>
          <p:cNvSpPr>
            <a:spLocks noChangeArrowheads="1"/>
          </p:cNvSpPr>
          <p:nvPr/>
        </p:nvSpPr>
        <p:spPr bwMode="auto">
          <a:xfrm>
            <a:off x="6662738" y="4554538"/>
            <a:ext cx="539750" cy="539750"/>
          </a:xfrm>
          <a:prstGeom prst="ellipse">
            <a:avLst/>
          </a:prstGeom>
          <a:noFill/>
          <a:ln w="444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4528" name="Line 22"/>
          <p:cNvSpPr>
            <a:spLocks noChangeShapeType="1"/>
          </p:cNvSpPr>
          <p:nvPr/>
        </p:nvSpPr>
        <p:spPr bwMode="auto">
          <a:xfrm flipH="1">
            <a:off x="5897564" y="5408614"/>
            <a:ext cx="3779837" cy="1587"/>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29" name="Line 23"/>
          <p:cNvSpPr>
            <a:spLocks noChangeShapeType="1"/>
          </p:cNvSpPr>
          <p:nvPr/>
        </p:nvSpPr>
        <p:spPr bwMode="auto">
          <a:xfrm>
            <a:off x="6392863" y="4464050"/>
            <a:ext cx="0" cy="946150"/>
          </a:xfrm>
          <a:prstGeom prst="line">
            <a:avLst/>
          </a:prstGeom>
          <a:noFill/>
          <a:ln w="444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30" name="Line 24"/>
          <p:cNvSpPr>
            <a:spLocks noChangeShapeType="1"/>
          </p:cNvSpPr>
          <p:nvPr/>
        </p:nvSpPr>
        <p:spPr bwMode="auto">
          <a:xfrm>
            <a:off x="6392863" y="3475038"/>
            <a:ext cx="0" cy="493712"/>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13" name="Line 25"/>
          <p:cNvSpPr>
            <a:spLocks noChangeShapeType="1"/>
          </p:cNvSpPr>
          <p:nvPr/>
        </p:nvSpPr>
        <p:spPr bwMode="auto">
          <a:xfrm flipH="1">
            <a:off x="5942013" y="3924301"/>
            <a:ext cx="450850" cy="314325"/>
          </a:xfrm>
          <a:prstGeom prst="line">
            <a:avLst/>
          </a:prstGeom>
          <a:noFill/>
          <a:ln w="44450">
            <a:solidFill>
              <a:schemeClr val="tx1"/>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4532" name="Text Box 26"/>
          <p:cNvSpPr txBox="1">
            <a:spLocks noChangeArrowheads="1"/>
          </p:cNvSpPr>
          <p:nvPr/>
        </p:nvSpPr>
        <p:spPr bwMode="auto">
          <a:xfrm>
            <a:off x="7427914" y="2619376"/>
            <a:ext cx="6174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D</a:t>
            </a:r>
            <a:r>
              <a:rPr lang="en-US" altLang="zh-CN" sz="3200" baseline="-25000">
                <a:latin typeface="Times New Roman" panose="02020603050405020304" pitchFamily="18" charset="0"/>
              </a:rPr>
              <a:t>1</a:t>
            </a:r>
          </a:p>
        </p:txBody>
      </p:sp>
      <p:sp>
        <p:nvSpPr>
          <p:cNvPr id="64533" name="Text Box 27"/>
          <p:cNvSpPr txBox="1">
            <a:spLocks noChangeArrowheads="1"/>
          </p:cNvSpPr>
          <p:nvPr/>
        </p:nvSpPr>
        <p:spPr bwMode="auto">
          <a:xfrm>
            <a:off x="8553451" y="3789364"/>
            <a:ext cx="6174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D</a:t>
            </a:r>
            <a:r>
              <a:rPr lang="en-US" altLang="zh-CN" sz="3200" baseline="-25000">
                <a:latin typeface="Times New Roman" panose="02020603050405020304" pitchFamily="18" charset="0"/>
              </a:rPr>
              <a:t>2</a:t>
            </a:r>
          </a:p>
        </p:txBody>
      </p:sp>
      <p:sp>
        <p:nvSpPr>
          <p:cNvPr id="64534" name="Text Box 28"/>
          <p:cNvSpPr txBox="1">
            <a:spLocks noChangeArrowheads="1"/>
          </p:cNvSpPr>
          <p:nvPr/>
        </p:nvSpPr>
        <p:spPr bwMode="auto">
          <a:xfrm>
            <a:off x="8572501" y="4510089"/>
            <a:ext cx="6174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D</a:t>
            </a:r>
            <a:r>
              <a:rPr lang="en-US" altLang="zh-CN" sz="3200" baseline="-25000">
                <a:latin typeface="Times New Roman" panose="02020603050405020304" pitchFamily="18" charset="0"/>
              </a:rPr>
              <a:t>3</a:t>
            </a:r>
          </a:p>
        </p:txBody>
      </p:sp>
      <p:sp>
        <p:nvSpPr>
          <p:cNvPr id="64535" name="Text Box 29"/>
          <p:cNvSpPr txBox="1">
            <a:spLocks noChangeArrowheads="1"/>
          </p:cNvSpPr>
          <p:nvPr/>
        </p:nvSpPr>
        <p:spPr bwMode="auto">
          <a:xfrm>
            <a:off x="8507414" y="2798764"/>
            <a:ext cx="9460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zh-CN" altLang="en-US" sz="3200">
                <a:latin typeface="Times New Roman" panose="02020603050405020304" pitchFamily="18" charset="0"/>
              </a:rPr>
              <a:t>1k</a:t>
            </a:r>
            <a:r>
              <a:rPr lang="el-GR" altLang="en-US" sz="3200">
                <a:latin typeface="Times New Roman" panose="02020603050405020304" pitchFamily="18" charset="0"/>
              </a:rPr>
              <a:t>Ω</a:t>
            </a:r>
          </a:p>
        </p:txBody>
      </p:sp>
      <p:sp>
        <p:nvSpPr>
          <p:cNvPr id="64536" name="Text Box 30"/>
          <p:cNvSpPr txBox="1">
            <a:spLocks noChangeArrowheads="1"/>
          </p:cNvSpPr>
          <p:nvPr/>
        </p:nvSpPr>
        <p:spPr bwMode="auto">
          <a:xfrm>
            <a:off x="9807576" y="3563939"/>
            <a:ext cx="415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a:t>
            </a:r>
          </a:p>
        </p:txBody>
      </p:sp>
      <p:sp>
        <p:nvSpPr>
          <p:cNvPr id="64537" name="Text Box 31"/>
          <p:cNvSpPr txBox="1">
            <a:spLocks noChangeArrowheads="1"/>
          </p:cNvSpPr>
          <p:nvPr/>
        </p:nvSpPr>
        <p:spPr bwMode="auto">
          <a:xfrm>
            <a:off x="9807575" y="4733925"/>
            <a:ext cx="319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Arial" panose="020B0604020202020204" pitchFamily="34" charset="0"/>
              </a:rPr>
              <a:t>-</a:t>
            </a:r>
          </a:p>
        </p:txBody>
      </p:sp>
      <p:sp>
        <p:nvSpPr>
          <p:cNvPr id="64538" name="Text Box 32"/>
          <p:cNvSpPr txBox="1">
            <a:spLocks noChangeArrowheads="1"/>
          </p:cNvSpPr>
          <p:nvPr/>
        </p:nvSpPr>
        <p:spPr bwMode="auto">
          <a:xfrm>
            <a:off x="9986964" y="4149725"/>
            <a:ext cx="681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6V</a:t>
            </a:r>
          </a:p>
        </p:txBody>
      </p:sp>
      <p:sp>
        <p:nvSpPr>
          <p:cNvPr id="64539" name="Text Box 33"/>
          <p:cNvSpPr txBox="1">
            <a:spLocks noChangeArrowheads="1"/>
          </p:cNvSpPr>
          <p:nvPr/>
        </p:nvSpPr>
        <p:spPr bwMode="auto">
          <a:xfrm>
            <a:off x="5357814" y="4149725"/>
            <a:ext cx="415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a:t>
            </a:r>
          </a:p>
        </p:txBody>
      </p:sp>
      <p:sp>
        <p:nvSpPr>
          <p:cNvPr id="64540" name="Text Box 34"/>
          <p:cNvSpPr txBox="1">
            <a:spLocks noChangeArrowheads="1"/>
          </p:cNvSpPr>
          <p:nvPr/>
        </p:nvSpPr>
        <p:spPr bwMode="auto">
          <a:xfrm>
            <a:off x="5402264" y="4914900"/>
            <a:ext cx="3190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Arial" panose="020B0604020202020204" pitchFamily="34" charset="0"/>
              </a:rPr>
              <a:t>-</a:t>
            </a:r>
          </a:p>
        </p:txBody>
      </p:sp>
      <p:sp>
        <p:nvSpPr>
          <p:cNvPr id="64541" name="Text Box 35"/>
          <p:cNvSpPr txBox="1">
            <a:spLocks noChangeArrowheads="1"/>
          </p:cNvSpPr>
          <p:nvPr/>
        </p:nvSpPr>
        <p:spPr bwMode="auto">
          <a:xfrm>
            <a:off x="4997450" y="4554539"/>
            <a:ext cx="6810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3V</a:t>
            </a:r>
          </a:p>
        </p:txBody>
      </p:sp>
      <p:sp>
        <p:nvSpPr>
          <p:cNvPr id="64542" name="Text Box 36"/>
          <p:cNvSpPr txBox="1">
            <a:spLocks noChangeArrowheads="1"/>
          </p:cNvSpPr>
          <p:nvPr/>
        </p:nvSpPr>
        <p:spPr bwMode="auto">
          <a:xfrm>
            <a:off x="7112001" y="4914900"/>
            <a:ext cx="415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a:t>
            </a:r>
          </a:p>
        </p:txBody>
      </p:sp>
      <p:sp>
        <p:nvSpPr>
          <p:cNvPr id="64543" name="Text Box 37"/>
          <p:cNvSpPr txBox="1">
            <a:spLocks noChangeArrowheads="1"/>
          </p:cNvSpPr>
          <p:nvPr/>
        </p:nvSpPr>
        <p:spPr bwMode="auto">
          <a:xfrm>
            <a:off x="7112000" y="4149725"/>
            <a:ext cx="319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Arial" panose="020B0604020202020204" pitchFamily="34" charset="0"/>
              </a:rPr>
              <a:t>-</a:t>
            </a:r>
          </a:p>
        </p:txBody>
      </p:sp>
      <p:sp>
        <p:nvSpPr>
          <p:cNvPr id="64544" name="Text Box 38"/>
          <p:cNvSpPr txBox="1">
            <a:spLocks noChangeArrowheads="1"/>
          </p:cNvSpPr>
          <p:nvPr/>
        </p:nvSpPr>
        <p:spPr bwMode="auto">
          <a:xfrm>
            <a:off x="7248525" y="4554539"/>
            <a:ext cx="6810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3V</a:t>
            </a:r>
          </a:p>
        </p:txBody>
      </p:sp>
      <p:sp>
        <p:nvSpPr>
          <p:cNvPr id="64545" name="Text Box 39"/>
          <p:cNvSpPr txBox="1">
            <a:spLocks noChangeArrowheads="1"/>
          </p:cNvSpPr>
          <p:nvPr/>
        </p:nvSpPr>
        <p:spPr bwMode="auto">
          <a:xfrm>
            <a:off x="5897564" y="3384550"/>
            <a:ext cx="409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S</a:t>
            </a:r>
          </a:p>
        </p:txBody>
      </p:sp>
      <p:sp>
        <p:nvSpPr>
          <p:cNvPr id="64546" name="Text Box 40"/>
          <p:cNvSpPr txBox="1">
            <a:spLocks noChangeArrowheads="1"/>
          </p:cNvSpPr>
          <p:nvPr/>
        </p:nvSpPr>
        <p:spPr bwMode="auto">
          <a:xfrm>
            <a:off x="5537200" y="3789364"/>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1</a:t>
            </a:r>
          </a:p>
        </p:txBody>
      </p:sp>
      <p:sp>
        <p:nvSpPr>
          <p:cNvPr id="64547" name="Text Box 41"/>
          <p:cNvSpPr txBox="1">
            <a:spLocks noChangeArrowheads="1"/>
          </p:cNvSpPr>
          <p:nvPr/>
        </p:nvSpPr>
        <p:spPr bwMode="auto">
          <a:xfrm>
            <a:off x="6392863" y="396875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2</a:t>
            </a:r>
          </a:p>
        </p:txBody>
      </p:sp>
      <p:sp>
        <p:nvSpPr>
          <p:cNvPr id="64548" name="Text Box 42"/>
          <p:cNvSpPr txBox="1">
            <a:spLocks noChangeArrowheads="1"/>
          </p:cNvSpPr>
          <p:nvPr/>
        </p:nvSpPr>
        <p:spPr bwMode="auto">
          <a:xfrm>
            <a:off x="6932613" y="3789364"/>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3</a:t>
            </a:r>
          </a:p>
        </p:txBody>
      </p:sp>
      <p:sp>
        <p:nvSpPr>
          <p:cNvPr id="64549" name="Line 43"/>
          <p:cNvSpPr>
            <a:spLocks noChangeShapeType="1"/>
          </p:cNvSpPr>
          <p:nvPr/>
        </p:nvSpPr>
        <p:spPr bwMode="auto">
          <a:xfrm>
            <a:off x="8148639" y="5634038"/>
            <a:ext cx="269875" cy="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50" name="Text Box 44"/>
          <p:cNvSpPr txBox="1">
            <a:spLocks noChangeArrowheads="1"/>
          </p:cNvSpPr>
          <p:nvPr/>
        </p:nvSpPr>
        <p:spPr bwMode="auto">
          <a:xfrm>
            <a:off x="8012113" y="2855914"/>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i="1">
                <a:latin typeface="Times New Roman" panose="02020603050405020304" pitchFamily="18" charset="0"/>
              </a:rPr>
              <a:t>a</a:t>
            </a:r>
          </a:p>
        </p:txBody>
      </p:sp>
      <p:sp>
        <p:nvSpPr>
          <p:cNvPr id="64551" name="Oval 45"/>
          <p:cNvSpPr>
            <a:spLocks noChangeArrowheads="1"/>
          </p:cNvSpPr>
          <p:nvPr/>
        </p:nvSpPr>
        <p:spPr bwMode="auto">
          <a:xfrm>
            <a:off x="8239125" y="5364164"/>
            <a:ext cx="90488" cy="90487"/>
          </a:xfrm>
          <a:prstGeom prst="ellipse">
            <a:avLst/>
          </a:prstGeom>
          <a:solidFill>
            <a:schemeClr val="tx1"/>
          </a:solidFill>
          <a:ln w="44450">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3534" name="Text Box 46"/>
          <p:cNvSpPr txBox="1">
            <a:spLocks noChangeArrowheads="1"/>
          </p:cNvSpPr>
          <p:nvPr/>
        </p:nvSpPr>
        <p:spPr bwMode="auto">
          <a:xfrm>
            <a:off x="1524001" y="2128839"/>
            <a:ext cx="14081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ea typeface="宋体" panose="02010600030101010101" pitchFamily="2" charset="-122"/>
              </a:rPr>
              <a:t>【</a:t>
            </a:r>
            <a:r>
              <a:rPr lang="zh-CN" altLang="en-US" sz="3200">
                <a:latin typeface="Times New Roman" panose="02020603050405020304" pitchFamily="18" charset="0"/>
                <a:ea typeface="宋体" panose="02010600030101010101" pitchFamily="2" charset="-122"/>
              </a:rPr>
              <a:t>解</a:t>
            </a:r>
            <a:r>
              <a:rPr lang="en-US" altLang="zh-CN" sz="3200">
                <a:latin typeface="Times New Roman" panose="02020603050405020304" pitchFamily="18" charset="0"/>
                <a:ea typeface="宋体" panose="02010600030101010101" pitchFamily="2" charset="-122"/>
              </a:rPr>
              <a:t>】</a:t>
            </a:r>
          </a:p>
        </p:txBody>
      </p:sp>
      <p:sp>
        <p:nvSpPr>
          <p:cNvPr id="63535" name="Text Box 47"/>
          <p:cNvSpPr txBox="1">
            <a:spLocks noChangeArrowheads="1"/>
          </p:cNvSpPr>
          <p:nvPr/>
        </p:nvSpPr>
        <p:spPr bwMode="auto">
          <a:xfrm>
            <a:off x="2946400" y="2173289"/>
            <a:ext cx="37273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ea typeface="宋体" panose="02010600030101010101" pitchFamily="2" charset="-122"/>
              </a:rPr>
              <a:t>S</a:t>
            </a:r>
            <a:r>
              <a:rPr lang="zh-CN" altLang="en-US" sz="3200">
                <a:latin typeface="Times New Roman" panose="02020603050405020304" pitchFamily="18" charset="0"/>
                <a:ea typeface="宋体" panose="02010600030101010101" pitchFamily="2" charset="-122"/>
              </a:rPr>
              <a:t>置“</a:t>
            </a:r>
            <a:r>
              <a:rPr lang="en-US" altLang="zh-CN" sz="3200">
                <a:latin typeface="Times New Roman" panose="02020603050405020304" pitchFamily="18" charset="0"/>
                <a:ea typeface="宋体" panose="02010600030101010101" pitchFamily="2" charset="-122"/>
              </a:rPr>
              <a:t>1”</a:t>
            </a:r>
            <a:r>
              <a:rPr lang="zh-CN" altLang="en-US" sz="3200">
                <a:latin typeface="Times New Roman" panose="02020603050405020304" pitchFamily="18" charset="0"/>
                <a:ea typeface="宋体" panose="02010600030101010101" pitchFamily="2" charset="-122"/>
              </a:rPr>
              <a:t>时，</a:t>
            </a:r>
            <a:r>
              <a:rPr lang="en-US" altLang="zh-CN" sz="3200">
                <a:latin typeface="Times New Roman" panose="02020603050405020304" pitchFamily="18" charset="0"/>
                <a:ea typeface="宋体" panose="02010600030101010101" pitchFamily="2" charset="-122"/>
              </a:rPr>
              <a:t>D</a:t>
            </a:r>
            <a:r>
              <a:rPr lang="en-US" altLang="zh-CN" sz="3200" baseline="-25000">
                <a:latin typeface="Times New Roman" panose="02020603050405020304" pitchFamily="18" charset="0"/>
                <a:ea typeface="宋体" panose="02010600030101010101" pitchFamily="2" charset="-122"/>
              </a:rPr>
              <a:t>1</a:t>
            </a:r>
            <a:r>
              <a:rPr lang="zh-CN" altLang="en-US" sz="3200">
                <a:latin typeface="Times New Roman" panose="02020603050405020304" pitchFamily="18" charset="0"/>
                <a:ea typeface="宋体" panose="02010600030101010101" pitchFamily="2" charset="-122"/>
              </a:rPr>
              <a:t>截止</a:t>
            </a:r>
          </a:p>
        </p:txBody>
      </p:sp>
      <p:sp>
        <p:nvSpPr>
          <p:cNvPr id="63536" name="Text Box 48"/>
          <p:cNvSpPr txBox="1">
            <a:spLocks noChangeArrowheads="1"/>
          </p:cNvSpPr>
          <p:nvPr/>
        </p:nvSpPr>
        <p:spPr bwMode="auto">
          <a:xfrm>
            <a:off x="2201863" y="2854326"/>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rPr>
              <a:t>U</a:t>
            </a:r>
            <a:r>
              <a:rPr lang="en-US" altLang="zh-CN" sz="3200" baseline="-25000">
                <a:latin typeface="Times New Roman" panose="02020603050405020304" pitchFamily="18" charset="0"/>
              </a:rPr>
              <a:t>a</a:t>
            </a:r>
            <a:r>
              <a:rPr lang="en-US" altLang="zh-CN" sz="3200">
                <a:latin typeface="Times New Roman" panose="02020603050405020304" pitchFamily="18" charset="0"/>
              </a:rPr>
              <a:t>=1.4</a:t>
            </a:r>
            <a:r>
              <a:rPr lang="en-US" altLang="zh-CN" sz="3200">
                <a:latin typeface="Times New Roman" panose="02020603050405020304" pitchFamily="18" charset="0"/>
                <a:ea typeface="宋体" panose="02010600030101010101" pitchFamily="2" charset="-122"/>
              </a:rPr>
              <a:t>V</a:t>
            </a:r>
          </a:p>
        </p:txBody>
      </p:sp>
      <p:sp>
        <p:nvSpPr>
          <p:cNvPr id="63537" name="Text Box 49"/>
          <p:cNvSpPr txBox="1">
            <a:spLocks noChangeArrowheads="1"/>
          </p:cNvSpPr>
          <p:nvPr/>
        </p:nvSpPr>
        <p:spPr bwMode="auto">
          <a:xfrm>
            <a:off x="1524000" y="3536951"/>
            <a:ext cx="37273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ea typeface="宋体" panose="02010600030101010101" pitchFamily="2" charset="-122"/>
              </a:rPr>
              <a:t>S</a:t>
            </a:r>
            <a:r>
              <a:rPr lang="zh-CN" altLang="en-US" sz="3200">
                <a:latin typeface="Times New Roman" panose="02020603050405020304" pitchFamily="18" charset="0"/>
                <a:ea typeface="宋体" panose="02010600030101010101" pitchFamily="2" charset="-122"/>
              </a:rPr>
              <a:t>置“</a:t>
            </a:r>
            <a:r>
              <a:rPr lang="en-US" altLang="zh-CN" sz="3200">
                <a:latin typeface="Times New Roman" panose="02020603050405020304" pitchFamily="18" charset="0"/>
                <a:ea typeface="宋体" panose="02010600030101010101" pitchFamily="2" charset="-122"/>
              </a:rPr>
              <a:t>2”</a:t>
            </a:r>
            <a:r>
              <a:rPr lang="zh-CN" altLang="en-US" sz="3200">
                <a:latin typeface="Times New Roman" panose="02020603050405020304" pitchFamily="18" charset="0"/>
                <a:ea typeface="宋体" panose="02010600030101010101" pitchFamily="2" charset="-122"/>
              </a:rPr>
              <a:t>时，</a:t>
            </a:r>
            <a:r>
              <a:rPr lang="en-US" altLang="zh-CN" sz="3200">
                <a:latin typeface="Times New Roman" panose="02020603050405020304" pitchFamily="18" charset="0"/>
                <a:ea typeface="宋体" panose="02010600030101010101" pitchFamily="2" charset="-122"/>
              </a:rPr>
              <a:t>D</a:t>
            </a:r>
            <a:r>
              <a:rPr lang="en-US" altLang="zh-CN" sz="3200" baseline="-25000">
                <a:latin typeface="Times New Roman" panose="02020603050405020304" pitchFamily="18" charset="0"/>
                <a:ea typeface="宋体" panose="02010600030101010101" pitchFamily="2" charset="-122"/>
              </a:rPr>
              <a:t>1</a:t>
            </a:r>
            <a:r>
              <a:rPr lang="zh-CN" altLang="en-US" sz="3200">
                <a:latin typeface="Times New Roman" panose="02020603050405020304" pitchFamily="18" charset="0"/>
                <a:ea typeface="宋体" panose="02010600030101010101" pitchFamily="2" charset="-122"/>
              </a:rPr>
              <a:t>导通</a:t>
            </a:r>
          </a:p>
        </p:txBody>
      </p:sp>
      <p:sp>
        <p:nvSpPr>
          <p:cNvPr id="63538" name="Text Box 50"/>
          <p:cNvSpPr txBox="1">
            <a:spLocks noChangeArrowheads="1"/>
          </p:cNvSpPr>
          <p:nvPr/>
        </p:nvSpPr>
        <p:spPr bwMode="auto">
          <a:xfrm>
            <a:off x="2201863" y="4219576"/>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ea typeface="宋体" panose="02010600030101010101" pitchFamily="2" charset="-122"/>
              </a:rPr>
              <a:t>U</a:t>
            </a:r>
            <a:r>
              <a:rPr lang="en-US" altLang="zh-CN" sz="3200" baseline="-30000">
                <a:latin typeface="Times New Roman" panose="02020603050405020304" pitchFamily="18" charset="0"/>
                <a:ea typeface="宋体" panose="02010600030101010101" pitchFamily="2" charset="-122"/>
              </a:rPr>
              <a:t>a</a:t>
            </a:r>
            <a:r>
              <a:rPr lang="en-US" altLang="zh-CN" sz="3200">
                <a:latin typeface="Times New Roman" panose="02020603050405020304" pitchFamily="18" charset="0"/>
                <a:ea typeface="宋体" panose="02010600030101010101" pitchFamily="2" charset="-122"/>
              </a:rPr>
              <a:t>=0.7V</a:t>
            </a:r>
          </a:p>
        </p:txBody>
      </p:sp>
      <p:sp>
        <p:nvSpPr>
          <p:cNvPr id="63539" name="Text Box 51"/>
          <p:cNvSpPr txBox="1">
            <a:spLocks noChangeArrowheads="1"/>
          </p:cNvSpPr>
          <p:nvPr/>
        </p:nvSpPr>
        <p:spPr bwMode="auto">
          <a:xfrm>
            <a:off x="1524000" y="4902201"/>
            <a:ext cx="37273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ea typeface="宋体" panose="02010600030101010101" pitchFamily="2" charset="-122"/>
              </a:rPr>
              <a:t>S</a:t>
            </a:r>
            <a:r>
              <a:rPr lang="zh-CN" altLang="en-US" sz="3200">
                <a:latin typeface="Times New Roman" panose="02020603050405020304" pitchFamily="18" charset="0"/>
                <a:ea typeface="宋体" panose="02010600030101010101" pitchFamily="2" charset="-122"/>
              </a:rPr>
              <a:t>置“</a:t>
            </a:r>
            <a:r>
              <a:rPr lang="en-US" altLang="zh-CN" sz="3200">
                <a:latin typeface="Times New Roman" panose="02020603050405020304" pitchFamily="18" charset="0"/>
                <a:ea typeface="宋体" panose="02010600030101010101" pitchFamily="2" charset="-122"/>
              </a:rPr>
              <a:t>3”</a:t>
            </a:r>
            <a:r>
              <a:rPr lang="zh-CN" altLang="en-US" sz="3200">
                <a:latin typeface="Times New Roman" panose="02020603050405020304" pitchFamily="18" charset="0"/>
                <a:ea typeface="宋体" panose="02010600030101010101" pitchFamily="2" charset="-122"/>
              </a:rPr>
              <a:t>时，</a:t>
            </a:r>
            <a:r>
              <a:rPr lang="en-US" altLang="zh-CN" sz="3200">
                <a:latin typeface="Times New Roman" panose="02020603050405020304" pitchFamily="18" charset="0"/>
                <a:ea typeface="宋体" panose="02010600030101010101" pitchFamily="2" charset="-122"/>
              </a:rPr>
              <a:t>D</a:t>
            </a:r>
            <a:r>
              <a:rPr lang="en-US" altLang="zh-CN" sz="3200" baseline="-25000">
                <a:latin typeface="Times New Roman" panose="02020603050405020304" pitchFamily="18" charset="0"/>
                <a:ea typeface="宋体" panose="02010600030101010101" pitchFamily="2" charset="-122"/>
              </a:rPr>
              <a:t>1</a:t>
            </a:r>
            <a:r>
              <a:rPr lang="zh-CN" altLang="en-US" sz="3200">
                <a:latin typeface="Times New Roman" panose="02020603050405020304" pitchFamily="18" charset="0"/>
                <a:ea typeface="宋体" panose="02010600030101010101" pitchFamily="2" charset="-122"/>
              </a:rPr>
              <a:t>导通</a:t>
            </a:r>
          </a:p>
        </p:txBody>
      </p:sp>
      <p:sp>
        <p:nvSpPr>
          <p:cNvPr id="63540" name="Text Box 52"/>
          <p:cNvSpPr txBox="1">
            <a:spLocks noChangeArrowheads="1"/>
          </p:cNvSpPr>
          <p:nvPr/>
        </p:nvSpPr>
        <p:spPr bwMode="auto">
          <a:xfrm>
            <a:off x="2201864" y="5584826"/>
            <a:ext cx="17972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en-US" altLang="zh-CN" sz="3200">
                <a:latin typeface="Times New Roman" panose="02020603050405020304" pitchFamily="18" charset="0"/>
                <a:ea typeface="宋体" panose="02010600030101010101" pitchFamily="2" charset="-122"/>
              </a:rPr>
              <a:t>U</a:t>
            </a:r>
            <a:r>
              <a:rPr lang="en-US" altLang="zh-CN" sz="3200" baseline="-30000">
                <a:latin typeface="Times New Roman" panose="02020603050405020304" pitchFamily="18" charset="0"/>
                <a:ea typeface="宋体" panose="02010600030101010101" pitchFamily="2" charset="-122"/>
              </a:rPr>
              <a:t>a</a:t>
            </a:r>
            <a:r>
              <a:rPr lang="en-US" altLang="zh-CN" sz="3200">
                <a:latin typeface="Times New Roman" panose="02020603050405020304" pitchFamily="18" charset="0"/>
                <a:ea typeface="宋体" panose="02010600030101010101" pitchFamily="2" charset="-122"/>
              </a:rPr>
              <a:t>=-2.3V</a:t>
            </a:r>
          </a:p>
        </p:txBody>
      </p:sp>
      <p:sp>
        <p:nvSpPr>
          <p:cNvPr id="63541" name="Rectangle 53"/>
          <p:cNvSpPr>
            <a:spLocks noChangeArrowheads="1"/>
          </p:cNvSpPr>
          <p:nvPr/>
        </p:nvSpPr>
        <p:spPr bwMode="auto">
          <a:xfrm>
            <a:off x="7942263" y="3698875"/>
            <a:ext cx="1123950" cy="16208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4560" name="AutoShape 5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4561" name="AutoShape 55">
            <a:hlinkClick r:id="rId2"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3544" name="Line 56"/>
          <p:cNvSpPr>
            <a:spLocks noChangeShapeType="1"/>
          </p:cNvSpPr>
          <p:nvPr/>
        </p:nvSpPr>
        <p:spPr bwMode="auto">
          <a:xfrm>
            <a:off x="6396038" y="3878264"/>
            <a:ext cx="0" cy="585787"/>
          </a:xfrm>
          <a:prstGeom prst="line">
            <a:avLst/>
          </a:prstGeom>
          <a:noFill/>
          <a:ln w="444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45" name="Line 57"/>
          <p:cNvSpPr>
            <a:spLocks noChangeShapeType="1"/>
          </p:cNvSpPr>
          <p:nvPr/>
        </p:nvSpPr>
        <p:spPr bwMode="auto">
          <a:xfrm>
            <a:off x="6372225" y="3884613"/>
            <a:ext cx="522288" cy="381000"/>
          </a:xfrm>
          <a:prstGeom prst="line">
            <a:avLst/>
          </a:prstGeom>
          <a:noFill/>
          <a:ln w="444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46" name="Rectangle 58"/>
          <p:cNvSpPr>
            <a:spLocks noChangeArrowheads="1"/>
          </p:cNvSpPr>
          <p:nvPr/>
        </p:nvSpPr>
        <p:spPr bwMode="auto">
          <a:xfrm>
            <a:off x="5041901" y="2722564"/>
            <a:ext cx="2879725" cy="2746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3547" name="AutoShape 59">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534"/>
                                        </p:tgtEl>
                                        <p:attrNameLst>
                                          <p:attrName>style.visibility</p:attrName>
                                        </p:attrNameLst>
                                      </p:cBhvr>
                                      <p:to>
                                        <p:strVal val="visible"/>
                                      </p:to>
                                    </p:set>
                                    <p:animEffect transition="in" filter="wipe(left)">
                                      <p:cBhvr>
                                        <p:cTn id="7" dur="500"/>
                                        <p:tgtEl>
                                          <p:spTgt spid="635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535"/>
                                        </p:tgtEl>
                                        <p:attrNameLst>
                                          <p:attrName>style.visibility</p:attrName>
                                        </p:attrNameLst>
                                      </p:cBhvr>
                                      <p:to>
                                        <p:strVal val="visible"/>
                                      </p:to>
                                    </p:set>
                                    <p:animEffect transition="in" filter="wipe(left)">
                                      <p:cBhvr>
                                        <p:cTn id="12" dur="500"/>
                                        <p:tgtEl>
                                          <p:spTgt spid="635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3546"/>
                                        </p:tgtEl>
                                        <p:attrNameLst>
                                          <p:attrName>style.visibility</p:attrName>
                                        </p:attrNameLst>
                                      </p:cBhvr>
                                      <p:to>
                                        <p:strVal val="visible"/>
                                      </p:to>
                                    </p:set>
                                    <p:animEffect transition="in" filter="dissolve">
                                      <p:cBhvr>
                                        <p:cTn id="17" dur="500"/>
                                        <p:tgtEl>
                                          <p:spTgt spid="63546"/>
                                        </p:tgtEl>
                                      </p:cBhvr>
                                    </p:animEffect>
                                  </p:childTnLst>
                                  <p:subTnLst>
                                    <p:set>
                                      <p:cBhvr override="childStyle">
                                        <p:cTn dur="1" fill="hold" display="0" masterRel="nextClick" afterEffect="1"/>
                                        <p:tgtEl>
                                          <p:spTgt spid="6354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536"/>
                                        </p:tgtEl>
                                        <p:attrNameLst>
                                          <p:attrName>style.visibility</p:attrName>
                                        </p:attrNameLst>
                                      </p:cBhvr>
                                      <p:to>
                                        <p:strVal val="visible"/>
                                      </p:to>
                                    </p:set>
                                    <p:animEffect transition="in" filter="wipe(left)">
                                      <p:cBhvr>
                                        <p:cTn id="22" dur="500"/>
                                        <p:tgtEl>
                                          <p:spTgt spid="635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537"/>
                                        </p:tgtEl>
                                        <p:attrNameLst>
                                          <p:attrName>style.visibility</p:attrName>
                                        </p:attrNameLst>
                                      </p:cBhvr>
                                      <p:to>
                                        <p:strVal val="visible"/>
                                      </p:to>
                                    </p:set>
                                    <p:animEffect transition="in" filter="wipe(left)">
                                      <p:cBhvr>
                                        <p:cTn id="27" dur="500"/>
                                        <p:tgtEl>
                                          <p:spTgt spid="63537"/>
                                        </p:tgtEl>
                                      </p:cBhvr>
                                    </p:animEffect>
                                  </p:childTnLst>
                                </p:cTn>
                              </p:par>
                              <p:par>
                                <p:cTn id="28" presetID="1" presetClass="exit" presetSubtype="0" fill="hold" nodeType="withEffect">
                                  <p:stCondLst>
                                    <p:cond delay="0"/>
                                  </p:stCondLst>
                                  <p:childTnLst>
                                    <p:set>
                                      <p:cBhvr>
                                        <p:cTn id="29" dur="1" fill="hold">
                                          <p:stCondLst>
                                            <p:cond delay="0"/>
                                          </p:stCondLst>
                                        </p:cTn>
                                        <p:tgtEl>
                                          <p:spTgt spid="63513"/>
                                        </p:tgtEl>
                                        <p:attrNameLst>
                                          <p:attrName>style.visibility</p:attrName>
                                        </p:attrNameLst>
                                      </p:cBhvr>
                                      <p:to>
                                        <p:strVal val="hidden"/>
                                      </p:to>
                                    </p:se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635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3541"/>
                                        </p:tgtEl>
                                        <p:attrNameLst>
                                          <p:attrName>style.visibility</p:attrName>
                                        </p:attrNameLst>
                                      </p:cBhvr>
                                      <p:to>
                                        <p:strVal val="visible"/>
                                      </p:to>
                                    </p:set>
                                    <p:animEffect transition="in" filter="dissolve">
                                      <p:cBhvr>
                                        <p:cTn id="37" dur="500"/>
                                        <p:tgtEl>
                                          <p:spTgt spid="63541"/>
                                        </p:tgtEl>
                                      </p:cBhvr>
                                    </p:animEffect>
                                  </p:childTnLst>
                                  <p:subTnLst>
                                    <p:set>
                                      <p:cBhvr override="childStyle">
                                        <p:cTn dur="1" fill="hold" display="0" masterRel="nextClick" afterEffect="1"/>
                                        <p:tgtEl>
                                          <p:spTgt spid="6354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3538"/>
                                        </p:tgtEl>
                                        <p:attrNameLst>
                                          <p:attrName>style.visibility</p:attrName>
                                        </p:attrNameLst>
                                      </p:cBhvr>
                                      <p:to>
                                        <p:strVal val="visible"/>
                                      </p:to>
                                    </p:set>
                                    <p:animEffect transition="in" filter="wipe(left)">
                                      <p:cBhvr>
                                        <p:cTn id="42" dur="500"/>
                                        <p:tgtEl>
                                          <p:spTgt spid="635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3539"/>
                                        </p:tgtEl>
                                        <p:attrNameLst>
                                          <p:attrName>style.visibility</p:attrName>
                                        </p:attrNameLst>
                                      </p:cBhvr>
                                      <p:to>
                                        <p:strVal val="visible"/>
                                      </p:to>
                                    </p:set>
                                    <p:animEffect transition="in" filter="wipe(left)">
                                      <p:cBhvr>
                                        <p:cTn id="47" dur="500"/>
                                        <p:tgtEl>
                                          <p:spTgt spid="63539"/>
                                        </p:tgtEl>
                                      </p:cBhvr>
                                    </p:animEffect>
                                  </p:childTnLst>
                                </p:cTn>
                              </p:par>
                              <p:par>
                                <p:cTn id="48" presetID="1" presetClass="exit" presetSubtype="0" fill="hold" nodeType="withEffect">
                                  <p:stCondLst>
                                    <p:cond delay="0"/>
                                  </p:stCondLst>
                                  <p:childTnLst>
                                    <p:set>
                                      <p:cBhvr>
                                        <p:cTn id="49" dur="1" fill="hold">
                                          <p:stCondLst>
                                            <p:cond delay="0"/>
                                          </p:stCondLst>
                                        </p:cTn>
                                        <p:tgtEl>
                                          <p:spTgt spid="63544"/>
                                        </p:tgtEl>
                                        <p:attrNameLst>
                                          <p:attrName>style.visibility</p:attrName>
                                        </p:attrNameLst>
                                      </p:cBhvr>
                                      <p:to>
                                        <p:strVal val="hidden"/>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635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1" nodeType="clickEffect">
                                  <p:stCondLst>
                                    <p:cond delay="0"/>
                                  </p:stCondLst>
                                  <p:childTnLst>
                                    <p:set>
                                      <p:cBhvr>
                                        <p:cTn id="56" dur="1" fill="hold">
                                          <p:stCondLst>
                                            <p:cond delay="0"/>
                                          </p:stCondLst>
                                        </p:cTn>
                                        <p:tgtEl>
                                          <p:spTgt spid="63541"/>
                                        </p:tgtEl>
                                        <p:attrNameLst>
                                          <p:attrName>style.visibility</p:attrName>
                                        </p:attrNameLst>
                                      </p:cBhvr>
                                      <p:to>
                                        <p:strVal val="visible"/>
                                      </p:to>
                                    </p:set>
                                    <p:animEffect transition="in" filter="dissolve">
                                      <p:cBhvr>
                                        <p:cTn id="57" dur="500"/>
                                        <p:tgtEl>
                                          <p:spTgt spid="635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3540"/>
                                        </p:tgtEl>
                                        <p:attrNameLst>
                                          <p:attrName>style.visibility</p:attrName>
                                        </p:attrNameLst>
                                      </p:cBhvr>
                                      <p:to>
                                        <p:strVal val="visible"/>
                                      </p:to>
                                    </p:set>
                                    <p:animEffect transition="in" filter="wipe(left)">
                                      <p:cBhvr>
                                        <p:cTn id="62" dur="500"/>
                                        <p:tgtEl>
                                          <p:spTgt spid="63540"/>
                                        </p:tgtEl>
                                      </p:cBhvr>
                                    </p:animEffect>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grpId="0" nodeType="clickEffect">
                                  <p:stCondLst>
                                    <p:cond delay="0"/>
                                  </p:stCondLst>
                                  <p:childTnLst>
                                    <p:animEffect transition="out" filter="fade">
                                      <p:cBhvr>
                                        <p:cTn id="66" dur="500" tmFilter="0, 0; .2, .5; .8, .5; 1, 0"/>
                                        <p:tgtEl>
                                          <p:spTgt spid="63547"/>
                                        </p:tgtEl>
                                      </p:cBhvr>
                                    </p:animEffect>
                                    <p:animScale>
                                      <p:cBhvr>
                                        <p:cTn id="67" dur="250" autoRev="1" fill="hold"/>
                                        <p:tgtEl>
                                          <p:spTgt spid="635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34" grpId="0"/>
      <p:bldP spid="63535" grpId="0"/>
      <p:bldP spid="63536" grpId="0"/>
      <p:bldP spid="63537" grpId="0"/>
      <p:bldP spid="63538" grpId="0"/>
      <p:bldP spid="63539" grpId="0"/>
      <p:bldP spid="63540" grpId="0"/>
      <p:bldP spid="63541" grpId="0" animBg="1"/>
      <p:bldP spid="63541" grpId="1" animBg="1"/>
      <p:bldP spid="63546" grpId="0" animBg="1"/>
      <p:bldP spid="6354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2270125" y="233364"/>
            <a:ext cx="4275138" cy="720725"/>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1.4.4 </a:t>
            </a:r>
            <a:r>
              <a:rPr lang="zh-CN" altLang="en-US" sz="3200" b="1">
                <a:solidFill>
                  <a:schemeClr val="folHlink"/>
                </a:solidFill>
                <a:latin typeface="黑体" panose="02010609060101010101" pitchFamily="49" charset="-122"/>
                <a:ea typeface="黑体" panose="02010609060101010101" pitchFamily="49" charset="-122"/>
              </a:rPr>
              <a:t>稳压二极管</a:t>
            </a:r>
          </a:p>
        </p:txBody>
      </p:sp>
      <p:sp>
        <p:nvSpPr>
          <p:cNvPr id="64515" name="Rectangle 3"/>
          <p:cNvSpPr>
            <a:spLocks noGrp="1" noChangeArrowheads="1"/>
          </p:cNvSpPr>
          <p:nvPr>
            <p:ph type="body" idx="4294967295"/>
          </p:nvPr>
        </p:nvSpPr>
        <p:spPr>
          <a:xfrm>
            <a:off x="2346325" y="998538"/>
            <a:ext cx="5805488" cy="596900"/>
          </a:xfrm>
        </p:spPr>
        <p:txBody>
          <a:bodyPr/>
          <a:lstStyle/>
          <a:p>
            <a:pPr eaLnBrk="1" hangingPunct="1">
              <a:buFont typeface="Wingdings" panose="05000000000000000000" pitchFamily="2" charset="2"/>
              <a:buNone/>
            </a:pPr>
            <a:r>
              <a:rPr lang="zh-CN" altLang="en-US" sz="2800" b="1">
                <a:ea typeface="幼圆" panose="02010509060101010101" pitchFamily="49" charset="-122"/>
              </a:rPr>
              <a:t>稳压二极管是一种特殊的二极管。</a:t>
            </a:r>
          </a:p>
        </p:txBody>
      </p:sp>
      <p:sp>
        <p:nvSpPr>
          <p:cNvPr id="65540" name="Rectangle 4"/>
          <p:cNvSpPr>
            <a:spLocks noChangeArrowheads="1"/>
          </p:cNvSpPr>
          <p:nvPr/>
        </p:nvSpPr>
        <p:spPr bwMode="auto">
          <a:xfrm>
            <a:off x="6003635" y="25911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4517" name="Object 5"/>
          <p:cNvGraphicFramePr>
            <a:graphicFrameLocks noChangeAspect="1"/>
          </p:cNvGraphicFramePr>
          <p:nvPr/>
        </p:nvGraphicFramePr>
        <p:xfrm>
          <a:off x="9382125" y="1584326"/>
          <a:ext cx="1104900" cy="1395413"/>
        </p:xfrm>
        <a:graphic>
          <a:graphicData uri="http://schemas.openxmlformats.org/presentationml/2006/ole">
            <mc:AlternateContent xmlns:mc="http://schemas.openxmlformats.org/markup-compatibility/2006">
              <mc:Choice xmlns:v="urn:schemas-microsoft-com:vml" Requires="v">
                <p:oleObj r:id="rId2" imgW="414655" imgH="431800" progId="Visio.Drawing.11">
                  <p:embed/>
                </p:oleObj>
              </mc:Choice>
              <mc:Fallback>
                <p:oleObj r:id="rId2" imgW="414655" imgH="431800" progId="Visio.Drawing.11">
                  <p:embed/>
                  <p:pic>
                    <p:nvPicPr>
                      <p:cNvPr id="6451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25" y="1584326"/>
                        <a:ext cx="1104900"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18" name="Rectangle 6"/>
          <p:cNvSpPr>
            <a:spLocks noChangeArrowheads="1"/>
          </p:cNvSpPr>
          <p:nvPr/>
        </p:nvSpPr>
        <p:spPr bwMode="auto">
          <a:xfrm>
            <a:off x="2000250" y="1719263"/>
            <a:ext cx="42751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稳压二极管的伏安特性</a:t>
            </a:r>
            <a:r>
              <a:rPr lang="zh-CN" altLang="en-US">
                <a:ea typeface="华文楷体" panose="02010600040101010101" pitchFamily="2" charset="-122"/>
              </a:rPr>
              <a:t> </a:t>
            </a:r>
          </a:p>
        </p:txBody>
      </p:sp>
      <p:sp>
        <p:nvSpPr>
          <p:cNvPr id="65543" name="Rectangle 7"/>
          <p:cNvSpPr>
            <a:spLocks noChangeArrowheads="1"/>
          </p:cNvSpPr>
          <p:nvPr/>
        </p:nvSpPr>
        <p:spPr bwMode="auto">
          <a:xfrm>
            <a:off x="6003635" y="14767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4521" name="Rectangle 9"/>
          <p:cNvSpPr>
            <a:spLocks noChangeArrowheads="1"/>
          </p:cNvSpPr>
          <p:nvPr/>
        </p:nvSpPr>
        <p:spPr bwMode="auto">
          <a:xfrm>
            <a:off x="8435975" y="568166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400">
                <a:ea typeface="华文楷体" panose="02010600040101010101" pitchFamily="2" charset="-122"/>
              </a:rPr>
              <a:t>伏安特性</a:t>
            </a:r>
          </a:p>
        </p:txBody>
      </p:sp>
      <p:sp>
        <p:nvSpPr>
          <p:cNvPr id="64522" name="Rectangle 10"/>
          <p:cNvSpPr>
            <a:spLocks noChangeArrowheads="1"/>
          </p:cNvSpPr>
          <p:nvPr/>
        </p:nvSpPr>
        <p:spPr bwMode="auto">
          <a:xfrm>
            <a:off x="8928042" y="1989139"/>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400">
                <a:ea typeface="华文楷体" panose="02010600040101010101" pitchFamily="2" charset="-122"/>
              </a:rPr>
              <a:t>图形</a:t>
            </a:r>
          </a:p>
          <a:p>
            <a:pPr algn="just" eaLnBrk="1" hangingPunct="1"/>
            <a:r>
              <a:rPr lang="zh-CN" altLang="en-US" sz="2400">
                <a:ea typeface="华文楷体" panose="02010600040101010101" pitchFamily="2" charset="-122"/>
              </a:rPr>
              <a:t>符号</a:t>
            </a:r>
          </a:p>
        </p:txBody>
      </p:sp>
      <p:sp>
        <p:nvSpPr>
          <p:cNvPr id="64523" name="Rectangle 11"/>
          <p:cNvSpPr>
            <a:spLocks noChangeArrowheads="1"/>
          </p:cNvSpPr>
          <p:nvPr/>
        </p:nvSpPr>
        <p:spPr bwMode="auto">
          <a:xfrm>
            <a:off x="2225676" y="2179638"/>
            <a:ext cx="6323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反向击穿区特性曲线陡直</a:t>
            </a:r>
            <a:r>
              <a:rPr lang="en-US" altLang="zh-CN">
                <a:latin typeface="宋体" panose="02010600030101010101" pitchFamily="2" charset="-122"/>
              </a:rPr>
              <a:t>——</a:t>
            </a:r>
            <a:r>
              <a:rPr lang="zh-CN" altLang="en-US">
                <a:latin typeface="幼圆" panose="02010509060101010101" pitchFamily="49" charset="-122"/>
              </a:rPr>
              <a:t>稳压特性</a:t>
            </a:r>
          </a:p>
        </p:txBody>
      </p:sp>
      <p:sp>
        <p:nvSpPr>
          <p:cNvPr id="64524" name="Rectangle 12"/>
          <p:cNvSpPr>
            <a:spLocks noChangeArrowheads="1"/>
          </p:cNvSpPr>
          <p:nvPr/>
        </p:nvSpPr>
        <p:spPr bwMode="auto">
          <a:xfrm>
            <a:off x="2181225" y="2708276"/>
            <a:ext cx="3906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稳压区</a:t>
            </a:r>
            <a:r>
              <a:rPr lang="en-US" altLang="zh-CN">
                <a:latin typeface="华文楷体" panose="02010600040101010101" pitchFamily="2" charset="-122"/>
              </a:rPr>
              <a:t>——</a:t>
            </a:r>
            <a:r>
              <a:rPr lang="zh-CN" altLang="en-US"/>
              <a:t>反向击穿区</a:t>
            </a:r>
          </a:p>
        </p:txBody>
      </p:sp>
      <p:sp>
        <p:nvSpPr>
          <p:cNvPr id="64525" name="Rectangle 13"/>
          <p:cNvSpPr>
            <a:spLocks noChangeArrowheads="1"/>
          </p:cNvSpPr>
          <p:nvPr/>
        </p:nvSpPr>
        <p:spPr bwMode="auto">
          <a:xfrm>
            <a:off x="2000251" y="3159126"/>
            <a:ext cx="4321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稳压二极管的主要参数</a:t>
            </a:r>
          </a:p>
        </p:txBody>
      </p:sp>
      <p:sp>
        <p:nvSpPr>
          <p:cNvPr id="64526" name="Rectangle 14"/>
          <p:cNvSpPr>
            <a:spLocks noChangeArrowheads="1"/>
          </p:cNvSpPr>
          <p:nvPr/>
        </p:nvSpPr>
        <p:spPr bwMode="auto">
          <a:xfrm>
            <a:off x="2405063" y="3698876"/>
            <a:ext cx="2070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  稳定电压</a:t>
            </a:r>
            <a:r>
              <a:rPr lang="zh-CN" altLang="en-US">
                <a:ea typeface="华文楷体" panose="02010600040101010101" pitchFamily="2" charset="-122"/>
              </a:rPr>
              <a:t> </a:t>
            </a:r>
          </a:p>
        </p:txBody>
      </p:sp>
      <p:sp>
        <p:nvSpPr>
          <p:cNvPr id="65550" name="Rectangle 1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4528" name="对象 64527"/>
          <p:cNvGraphicFramePr>
            <a:graphicFrameLocks noChangeAspect="1"/>
          </p:cNvGraphicFramePr>
          <p:nvPr/>
        </p:nvGraphicFramePr>
        <p:xfrm>
          <a:off x="4205288" y="3789363"/>
          <a:ext cx="404812" cy="450850"/>
        </p:xfrm>
        <a:graphic>
          <a:graphicData uri="http://schemas.openxmlformats.org/presentationml/2006/ole">
            <mc:AlternateContent xmlns:mc="http://schemas.openxmlformats.org/markup-compatibility/2006">
              <mc:Choice xmlns:v="urn:schemas-microsoft-com:vml" Requires="v">
                <p:oleObj r:id="rId4" imgW="216535" imgH="229235" progId="">
                  <p:embed/>
                </p:oleObj>
              </mc:Choice>
              <mc:Fallback>
                <p:oleObj r:id="rId4" imgW="216535" imgH="229235" progId="">
                  <p:embed/>
                  <p:pic>
                    <p:nvPicPr>
                      <p:cNvPr id="64528" name="对象 645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5288" y="3789363"/>
                        <a:ext cx="40481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29" name="Rectangle 17"/>
          <p:cNvSpPr>
            <a:spLocks noChangeArrowheads="1"/>
          </p:cNvSpPr>
          <p:nvPr/>
        </p:nvSpPr>
        <p:spPr bwMode="auto">
          <a:xfrm>
            <a:off x="4521201" y="3698876"/>
            <a:ext cx="2790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ea typeface="华文楷体" panose="02010600040101010101" pitchFamily="2" charset="-122"/>
              </a:rPr>
              <a:t>、</a:t>
            </a:r>
            <a:r>
              <a:rPr lang="zh-CN" altLang="en-US"/>
              <a:t>稳定电流</a:t>
            </a:r>
            <a:r>
              <a:rPr lang="zh-CN" altLang="en-US">
                <a:ea typeface="华文楷体" panose="02010600040101010101" pitchFamily="2" charset="-122"/>
              </a:rPr>
              <a:t> </a:t>
            </a:r>
          </a:p>
        </p:txBody>
      </p:sp>
      <p:sp>
        <p:nvSpPr>
          <p:cNvPr id="65553" name="Rectangle 1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4531" name="对象 64530"/>
          <p:cNvGraphicFramePr>
            <a:graphicFrameLocks noChangeAspect="1"/>
          </p:cNvGraphicFramePr>
          <p:nvPr/>
        </p:nvGraphicFramePr>
        <p:xfrm>
          <a:off x="6410325" y="3743326"/>
          <a:ext cx="476250" cy="449263"/>
        </p:xfrm>
        <a:graphic>
          <a:graphicData uri="http://schemas.openxmlformats.org/presentationml/2006/ole">
            <mc:AlternateContent xmlns:mc="http://schemas.openxmlformats.org/markup-compatibility/2006">
              <mc:Choice xmlns:v="urn:schemas-microsoft-com:vml" Requires="v">
                <p:oleObj r:id="rId6" imgW="178435" imgH="229235" progId="">
                  <p:embed/>
                </p:oleObj>
              </mc:Choice>
              <mc:Fallback>
                <p:oleObj r:id="rId6" imgW="178435" imgH="229235" progId="">
                  <p:embed/>
                  <p:pic>
                    <p:nvPicPr>
                      <p:cNvPr id="64531" name="对象 645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0325" y="3743326"/>
                        <a:ext cx="4762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32" name="Rectangle 20"/>
          <p:cNvSpPr>
            <a:spLocks noChangeArrowheads="1"/>
          </p:cNvSpPr>
          <p:nvPr/>
        </p:nvSpPr>
        <p:spPr bwMode="auto">
          <a:xfrm>
            <a:off x="2451100" y="4192589"/>
            <a:ext cx="38242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 最大最小稳定电流</a:t>
            </a:r>
            <a:r>
              <a:rPr lang="zh-CN" altLang="en-US">
                <a:ea typeface="华文楷体" panose="02010600040101010101" pitchFamily="2" charset="-122"/>
              </a:rPr>
              <a:t>  </a:t>
            </a:r>
          </a:p>
        </p:txBody>
      </p:sp>
      <p:sp>
        <p:nvSpPr>
          <p:cNvPr id="64533" name="Rectangle 21"/>
          <p:cNvSpPr>
            <a:spLocks noChangeArrowheads="1"/>
          </p:cNvSpPr>
          <p:nvPr/>
        </p:nvSpPr>
        <p:spPr bwMode="auto">
          <a:xfrm>
            <a:off x="2495551" y="4689476"/>
            <a:ext cx="2574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 最大耗散功率</a:t>
            </a:r>
            <a:r>
              <a:rPr lang="zh-CN" altLang="en-US">
                <a:ea typeface="华文楷体" panose="02010600040101010101" pitchFamily="2" charset="-122"/>
              </a:rPr>
              <a:t> </a:t>
            </a:r>
          </a:p>
        </p:txBody>
      </p:sp>
      <p:sp>
        <p:nvSpPr>
          <p:cNvPr id="64534" name="Rectangle 22"/>
          <p:cNvSpPr>
            <a:spLocks noChangeArrowheads="1"/>
          </p:cNvSpPr>
          <p:nvPr/>
        </p:nvSpPr>
        <p:spPr bwMode="auto">
          <a:xfrm>
            <a:off x="2495550" y="5138738"/>
            <a:ext cx="1860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 动态电阻</a:t>
            </a:r>
            <a:r>
              <a:rPr lang="zh-CN" altLang="en-US">
                <a:ea typeface="华文楷体" panose="02010600040101010101" pitchFamily="2" charset="-122"/>
              </a:rPr>
              <a:t> </a:t>
            </a:r>
          </a:p>
        </p:txBody>
      </p:sp>
      <p:sp>
        <p:nvSpPr>
          <p:cNvPr id="64535" name="Rectangle 23"/>
          <p:cNvSpPr>
            <a:spLocks noChangeArrowheads="1"/>
          </p:cNvSpPr>
          <p:nvPr/>
        </p:nvSpPr>
        <p:spPr bwMode="auto">
          <a:xfrm>
            <a:off x="2495550" y="5634038"/>
            <a:ext cx="22177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 电压温系数</a:t>
            </a:r>
            <a:r>
              <a:rPr lang="zh-CN" altLang="en-US">
                <a:ea typeface="华文楷体" panose="02010600040101010101" pitchFamily="2" charset="-122"/>
              </a:rPr>
              <a:t> </a:t>
            </a:r>
          </a:p>
        </p:txBody>
      </p:sp>
      <p:sp>
        <p:nvSpPr>
          <p:cNvPr id="65559" name="Rectangle 24"/>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4537" name="对象 64536"/>
          <p:cNvGraphicFramePr>
            <a:graphicFrameLocks noChangeAspect="1"/>
          </p:cNvGraphicFramePr>
          <p:nvPr/>
        </p:nvGraphicFramePr>
        <p:xfrm>
          <a:off x="5645150" y="4278314"/>
          <a:ext cx="641350" cy="441325"/>
        </p:xfrm>
        <a:graphic>
          <a:graphicData uri="http://schemas.openxmlformats.org/presentationml/2006/ole">
            <mc:AlternateContent xmlns:mc="http://schemas.openxmlformats.org/markup-compatibility/2006">
              <mc:Choice xmlns:v="urn:schemas-microsoft-com:vml" Requires="v">
                <p:oleObj r:id="rId8" imgW="254635" imgH="229235" progId="">
                  <p:embed/>
                </p:oleObj>
              </mc:Choice>
              <mc:Fallback>
                <p:oleObj r:id="rId8" imgW="254635" imgH="229235" progId="">
                  <p:embed/>
                  <p:pic>
                    <p:nvPicPr>
                      <p:cNvPr id="64537" name="对象 645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5150" y="4278314"/>
                        <a:ext cx="6413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61" name="Rectangle 2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4539" name="对象 64538"/>
          <p:cNvGraphicFramePr>
            <a:graphicFrameLocks noChangeAspect="1"/>
          </p:cNvGraphicFramePr>
          <p:nvPr/>
        </p:nvGraphicFramePr>
        <p:xfrm>
          <a:off x="4881563" y="4733926"/>
          <a:ext cx="538162" cy="434975"/>
        </p:xfrm>
        <a:graphic>
          <a:graphicData uri="http://schemas.openxmlformats.org/presentationml/2006/ole">
            <mc:AlternateContent xmlns:mc="http://schemas.openxmlformats.org/markup-compatibility/2006">
              <mc:Choice xmlns:v="urn:schemas-microsoft-com:vml" Requires="v">
                <p:oleObj r:id="rId10" imgW="267335" imgH="229235" progId="">
                  <p:embed/>
                </p:oleObj>
              </mc:Choice>
              <mc:Fallback>
                <p:oleObj r:id="rId10" imgW="267335" imgH="229235" progId="">
                  <p:embed/>
                  <p:pic>
                    <p:nvPicPr>
                      <p:cNvPr id="64539" name="对象 645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81563" y="4733926"/>
                        <a:ext cx="538162"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63" name="Rectangle 2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4541" name="对象 64540"/>
          <p:cNvGraphicFramePr>
            <a:graphicFrameLocks noChangeAspect="1"/>
          </p:cNvGraphicFramePr>
          <p:nvPr/>
        </p:nvGraphicFramePr>
        <p:xfrm>
          <a:off x="4160839" y="5138738"/>
          <a:ext cx="585787" cy="450850"/>
        </p:xfrm>
        <a:graphic>
          <a:graphicData uri="http://schemas.openxmlformats.org/presentationml/2006/ole">
            <mc:AlternateContent xmlns:mc="http://schemas.openxmlformats.org/markup-compatibility/2006">
              <mc:Choice xmlns:v="urn:schemas-microsoft-com:vml" Requires="v">
                <p:oleObj r:id="rId12" imgW="153035" imgH="229235" progId="">
                  <p:embed/>
                </p:oleObj>
              </mc:Choice>
              <mc:Fallback>
                <p:oleObj r:id="rId12" imgW="153035" imgH="229235" progId="">
                  <p:embed/>
                  <p:pic>
                    <p:nvPicPr>
                      <p:cNvPr id="64541" name="对象 645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0839" y="5138738"/>
                        <a:ext cx="58578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65" name="Rectangle 30"/>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4543" name="对象 64542"/>
          <p:cNvGraphicFramePr>
            <a:graphicFrameLocks noChangeAspect="1"/>
          </p:cNvGraphicFramePr>
          <p:nvPr/>
        </p:nvGraphicFramePr>
        <p:xfrm>
          <a:off x="4475163" y="5589588"/>
          <a:ext cx="646112" cy="590550"/>
        </p:xfrm>
        <a:graphic>
          <a:graphicData uri="http://schemas.openxmlformats.org/presentationml/2006/ole">
            <mc:AlternateContent xmlns:mc="http://schemas.openxmlformats.org/markup-compatibility/2006">
              <mc:Choice xmlns:v="urn:schemas-microsoft-com:vml" Requires="v">
                <p:oleObj r:id="rId14" imgW="254635" imgH="229235" progId="">
                  <p:embed/>
                </p:oleObj>
              </mc:Choice>
              <mc:Fallback>
                <p:oleObj r:id="rId14" imgW="254635" imgH="229235" progId="">
                  <p:embed/>
                  <p:pic>
                    <p:nvPicPr>
                      <p:cNvPr id="64543" name="对象 645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75163" y="5589588"/>
                        <a:ext cx="64611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67" name="AutoShape 32">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5568" name="AutoShape 33">
            <a:hlinkClick r:id="rId1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4546" name="AutoShape 34">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pic>
        <p:nvPicPr>
          <p:cNvPr id="8" name="图片 1" descr="稳压管特性"/>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07275" y="3100389"/>
            <a:ext cx="27749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2"/>
          <p:cNvSpPr txBox="1">
            <a:spLocks noChangeArrowheads="1"/>
          </p:cNvSpPr>
          <p:nvPr/>
        </p:nvSpPr>
        <p:spPr bwMode="auto">
          <a:xfrm>
            <a:off x="6256338" y="4191001"/>
            <a:ext cx="950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b="0" i="1">
                <a:latin typeface="宋体" panose="02010600030101010101" pitchFamily="2" charset="-122"/>
                <a:ea typeface="宋体" panose="02010600030101010101" pitchFamily="2" charset="-122"/>
              </a:rPr>
              <a:t>I</a:t>
            </a:r>
            <a:r>
              <a:rPr lang="en-US" altLang="zh-CN" b="0" i="1" baseline="-25000">
                <a:latin typeface="宋体" panose="02010600030101010101" pitchFamily="2" charset="-122"/>
                <a:ea typeface="宋体" panose="02010600030101010101" pitchFamily="2" charset="-122"/>
              </a:rPr>
              <a:t>z</a:t>
            </a:r>
            <a:r>
              <a:rPr lang="en-US" altLang="zh-CN" b="0" i="1" baseline="-25000">
                <a:latin typeface="仿宋" panose="02010609060101010101" pitchFamily="49" charset="-122"/>
                <a:ea typeface="仿宋" panose="02010609060101010101" pitchFamily="49" charset="-122"/>
              </a:rPr>
              <a: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blinds(horizontal)">
                                      <p:cBhvr>
                                        <p:cTn id="7" dur="500"/>
                                        <p:tgtEl>
                                          <p:spTgt spid="6451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4522"/>
                                        </p:tgtEl>
                                        <p:attrNameLst>
                                          <p:attrName>style.visibility</p:attrName>
                                        </p:attrNameLst>
                                      </p:cBhvr>
                                      <p:to>
                                        <p:strVal val="visible"/>
                                      </p:to>
                                    </p:set>
                                    <p:animEffect transition="in" filter="blinds(horizontal)">
                                      <p:cBhvr>
                                        <p:cTn id="10" dur="500"/>
                                        <p:tgtEl>
                                          <p:spTgt spid="64522"/>
                                        </p:tgtEl>
                                      </p:cBhvr>
                                    </p:animEffect>
                                  </p:childTnLst>
                                </p:cTn>
                              </p:par>
                              <p:par>
                                <p:cTn id="11" presetID="3" presetClass="entr" presetSubtype="10" fill="hold" nodeType="withEffect">
                                  <p:stCondLst>
                                    <p:cond delay="0"/>
                                  </p:stCondLst>
                                  <p:childTnLst>
                                    <p:set>
                                      <p:cBhvr>
                                        <p:cTn id="12" dur="1" fill="hold">
                                          <p:stCondLst>
                                            <p:cond delay="0"/>
                                          </p:stCondLst>
                                        </p:cTn>
                                        <p:tgtEl>
                                          <p:spTgt spid="64517"/>
                                        </p:tgtEl>
                                        <p:attrNameLst>
                                          <p:attrName>style.visibility</p:attrName>
                                        </p:attrNameLst>
                                      </p:cBhvr>
                                      <p:to>
                                        <p:strVal val="visible"/>
                                      </p:to>
                                    </p:set>
                                    <p:animEffect transition="in" filter="blinds(horizontal)">
                                      <p:cBhvr>
                                        <p:cTn id="13" dur="500"/>
                                        <p:tgtEl>
                                          <p:spTgt spid="645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4518"/>
                                        </p:tgtEl>
                                        <p:attrNameLst>
                                          <p:attrName>style.visibility</p:attrName>
                                        </p:attrNameLst>
                                      </p:cBhvr>
                                      <p:to>
                                        <p:strVal val="visible"/>
                                      </p:to>
                                    </p:set>
                                    <p:animEffect transition="in" filter="blinds(horizontal)">
                                      <p:cBhvr>
                                        <p:cTn id="18" dur="500"/>
                                        <p:tgtEl>
                                          <p:spTgt spid="6451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4521"/>
                                        </p:tgtEl>
                                        <p:attrNameLst>
                                          <p:attrName>style.visibility</p:attrName>
                                        </p:attrNameLst>
                                      </p:cBhvr>
                                      <p:to>
                                        <p:strVal val="visible"/>
                                      </p:to>
                                    </p:set>
                                    <p:animEffect transition="in" filter="blinds(horizontal)">
                                      <p:cBhvr>
                                        <p:cTn id="21" dur="500"/>
                                        <p:tgtEl>
                                          <p:spTgt spid="6452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4523"/>
                                        </p:tgtEl>
                                        <p:attrNameLst>
                                          <p:attrName>style.visibility</p:attrName>
                                        </p:attrNameLst>
                                      </p:cBhvr>
                                      <p:to>
                                        <p:strVal val="visible"/>
                                      </p:to>
                                    </p:set>
                                    <p:animEffect transition="in" filter="blinds(horizontal)">
                                      <p:cBhvr>
                                        <p:cTn id="31" dur="500"/>
                                        <p:tgtEl>
                                          <p:spTgt spid="6452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4524"/>
                                        </p:tgtEl>
                                        <p:attrNameLst>
                                          <p:attrName>style.visibility</p:attrName>
                                        </p:attrNameLst>
                                      </p:cBhvr>
                                      <p:to>
                                        <p:strVal val="visible"/>
                                      </p:to>
                                    </p:set>
                                    <p:animEffect transition="in" filter="blinds(horizontal)">
                                      <p:cBhvr>
                                        <p:cTn id="36" dur="500"/>
                                        <p:tgtEl>
                                          <p:spTgt spid="6452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4525"/>
                                        </p:tgtEl>
                                        <p:attrNameLst>
                                          <p:attrName>style.visibility</p:attrName>
                                        </p:attrNameLst>
                                      </p:cBhvr>
                                      <p:to>
                                        <p:strVal val="visible"/>
                                      </p:to>
                                    </p:set>
                                    <p:animEffect transition="in" filter="blinds(horizontal)">
                                      <p:cBhvr>
                                        <p:cTn id="41" dur="500"/>
                                        <p:tgtEl>
                                          <p:spTgt spid="6452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4526"/>
                                        </p:tgtEl>
                                        <p:attrNameLst>
                                          <p:attrName>style.visibility</p:attrName>
                                        </p:attrNameLst>
                                      </p:cBhvr>
                                      <p:to>
                                        <p:strVal val="visible"/>
                                      </p:to>
                                    </p:set>
                                    <p:animEffect transition="in" filter="blinds(horizontal)">
                                      <p:cBhvr>
                                        <p:cTn id="46" dur="500"/>
                                        <p:tgtEl>
                                          <p:spTgt spid="64526"/>
                                        </p:tgtEl>
                                      </p:cBhvr>
                                    </p:animEffect>
                                  </p:childTnLst>
                                </p:cTn>
                              </p:par>
                              <p:par>
                                <p:cTn id="47" presetID="3" presetClass="entr" presetSubtype="10" fill="hold" nodeType="withEffect">
                                  <p:stCondLst>
                                    <p:cond delay="0"/>
                                  </p:stCondLst>
                                  <p:childTnLst>
                                    <p:set>
                                      <p:cBhvr>
                                        <p:cTn id="48" dur="1" fill="hold">
                                          <p:stCondLst>
                                            <p:cond delay="0"/>
                                          </p:stCondLst>
                                        </p:cTn>
                                        <p:tgtEl>
                                          <p:spTgt spid="64528"/>
                                        </p:tgtEl>
                                        <p:attrNameLst>
                                          <p:attrName>style.visibility</p:attrName>
                                        </p:attrNameLst>
                                      </p:cBhvr>
                                      <p:to>
                                        <p:strVal val="visible"/>
                                      </p:to>
                                    </p:set>
                                    <p:animEffect transition="in" filter="blinds(horizontal)">
                                      <p:cBhvr>
                                        <p:cTn id="49" dur="500"/>
                                        <p:tgtEl>
                                          <p:spTgt spid="6452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64529"/>
                                        </p:tgtEl>
                                        <p:attrNameLst>
                                          <p:attrName>style.visibility</p:attrName>
                                        </p:attrNameLst>
                                      </p:cBhvr>
                                      <p:to>
                                        <p:strVal val="visible"/>
                                      </p:to>
                                    </p:set>
                                    <p:animEffect transition="in" filter="blinds(horizontal)">
                                      <p:cBhvr>
                                        <p:cTn id="52" dur="500"/>
                                        <p:tgtEl>
                                          <p:spTgt spid="64529"/>
                                        </p:tgtEl>
                                      </p:cBhvr>
                                    </p:animEffect>
                                  </p:childTnLst>
                                </p:cTn>
                              </p:par>
                              <p:par>
                                <p:cTn id="53" presetID="3" presetClass="entr" presetSubtype="10" fill="hold" nodeType="withEffect">
                                  <p:stCondLst>
                                    <p:cond delay="0"/>
                                  </p:stCondLst>
                                  <p:childTnLst>
                                    <p:set>
                                      <p:cBhvr>
                                        <p:cTn id="54" dur="1" fill="hold">
                                          <p:stCondLst>
                                            <p:cond delay="0"/>
                                          </p:stCondLst>
                                        </p:cTn>
                                        <p:tgtEl>
                                          <p:spTgt spid="64531"/>
                                        </p:tgtEl>
                                        <p:attrNameLst>
                                          <p:attrName>style.visibility</p:attrName>
                                        </p:attrNameLst>
                                      </p:cBhvr>
                                      <p:to>
                                        <p:strVal val="visible"/>
                                      </p:to>
                                    </p:set>
                                    <p:animEffect transition="in" filter="blinds(horizontal)">
                                      <p:cBhvr>
                                        <p:cTn id="55" dur="500"/>
                                        <p:tgtEl>
                                          <p:spTgt spid="6453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64532"/>
                                        </p:tgtEl>
                                        <p:attrNameLst>
                                          <p:attrName>style.visibility</p:attrName>
                                        </p:attrNameLst>
                                      </p:cBhvr>
                                      <p:to>
                                        <p:strVal val="visible"/>
                                      </p:to>
                                    </p:set>
                                    <p:animEffect transition="in" filter="blinds(horizontal)">
                                      <p:cBhvr>
                                        <p:cTn id="60" dur="500"/>
                                        <p:tgtEl>
                                          <p:spTgt spid="64532"/>
                                        </p:tgtEl>
                                      </p:cBhvr>
                                    </p:animEffect>
                                  </p:childTnLst>
                                </p:cTn>
                              </p:par>
                              <p:par>
                                <p:cTn id="61" presetID="3" presetClass="entr" presetSubtype="10" fill="hold" nodeType="withEffect">
                                  <p:stCondLst>
                                    <p:cond delay="0"/>
                                  </p:stCondLst>
                                  <p:childTnLst>
                                    <p:set>
                                      <p:cBhvr>
                                        <p:cTn id="62" dur="1" fill="hold">
                                          <p:stCondLst>
                                            <p:cond delay="0"/>
                                          </p:stCondLst>
                                        </p:cTn>
                                        <p:tgtEl>
                                          <p:spTgt spid="64537"/>
                                        </p:tgtEl>
                                        <p:attrNameLst>
                                          <p:attrName>style.visibility</p:attrName>
                                        </p:attrNameLst>
                                      </p:cBhvr>
                                      <p:to>
                                        <p:strVal val="visible"/>
                                      </p:to>
                                    </p:set>
                                    <p:animEffect transition="in" filter="blinds(horizontal)">
                                      <p:cBhvr>
                                        <p:cTn id="63" dur="500"/>
                                        <p:tgtEl>
                                          <p:spTgt spid="64537"/>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blinds(horizontal)">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64533"/>
                                        </p:tgtEl>
                                        <p:attrNameLst>
                                          <p:attrName>style.visibility</p:attrName>
                                        </p:attrNameLst>
                                      </p:cBhvr>
                                      <p:to>
                                        <p:strVal val="visible"/>
                                      </p:to>
                                    </p:set>
                                    <p:animEffect transition="in" filter="blinds(horizontal)">
                                      <p:cBhvr>
                                        <p:cTn id="73" dur="500"/>
                                        <p:tgtEl>
                                          <p:spTgt spid="64533"/>
                                        </p:tgtEl>
                                      </p:cBhvr>
                                    </p:animEffect>
                                  </p:childTnLst>
                                </p:cTn>
                              </p:par>
                              <p:par>
                                <p:cTn id="74" presetID="3" presetClass="entr" presetSubtype="10" fill="hold" nodeType="withEffect">
                                  <p:stCondLst>
                                    <p:cond delay="0"/>
                                  </p:stCondLst>
                                  <p:childTnLst>
                                    <p:set>
                                      <p:cBhvr>
                                        <p:cTn id="75" dur="1" fill="hold">
                                          <p:stCondLst>
                                            <p:cond delay="0"/>
                                          </p:stCondLst>
                                        </p:cTn>
                                        <p:tgtEl>
                                          <p:spTgt spid="64539"/>
                                        </p:tgtEl>
                                        <p:attrNameLst>
                                          <p:attrName>style.visibility</p:attrName>
                                        </p:attrNameLst>
                                      </p:cBhvr>
                                      <p:to>
                                        <p:strVal val="visible"/>
                                      </p:to>
                                    </p:set>
                                    <p:animEffect transition="in" filter="blinds(horizontal)">
                                      <p:cBhvr>
                                        <p:cTn id="76" dur="500"/>
                                        <p:tgtEl>
                                          <p:spTgt spid="64539"/>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64534"/>
                                        </p:tgtEl>
                                        <p:attrNameLst>
                                          <p:attrName>style.visibility</p:attrName>
                                        </p:attrNameLst>
                                      </p:cBhvr>
                                      <p:to>
                                        <p:strVal val="visible"/>
                                      </p:to>
                                    </p:set>
                                    <p:animEffect transition="in" filter="blinds(horizontal)">
                                      <p:cBhvr>
                                        <p:cTn id="81" dur="500"/>
                                        <p:tgtEl>
                                          <p:spTgt spid="64534"/>
                                        </p:tgtEl>
                                      </p:cBhvr>
                                    </p:animEffect>
                                  </p:childTnLst>
                                </p:cTn>
                              </p:par>
                              <p:par>
                                <p:cTn id="82" presetID="3" presetClass="entr" presetSubtype="10" fill="hold" nodeType="withEffect">
                                  <p:stCondLst>
                                    <p:cond delay="0"/>
                                  </p:stCondLst>
                                  <p:childTnLst>
                                    <p:set>
                                      <p:cBhvr>
                                        <p:cTn id="83" dur="1" fill="hold">
                                          <p:stCondLst>
                                            <p:cond delay="0"/>
                                          </p:stCondLst>
                                        </p:cTn>
                                        <p:tgtEl>
                                          <p:spTgt spid="64541"/>
                                        </p:tgtEl>
                                        <p:attrNameLst>
                                          <p:attrName>style.visibility</p:attrName>
                                        </p:attrNameLst>
                                      </p:cBhvr>
                                      <p:to>
                                        <p:strVal val="visible"/>
                                      </p:to>
                                    </p:set>
                                    <p:animEffect transition="in" filter="blinds(horizontal)">
                                      <p:cBhvr>
                                        <p:cTn id="84" dur="500"/>
                                        <p:tgtEl>
                                          <p:spTgt spid="64541"/>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64535"/>
                                        </p:tgtEl>
                                        <p:attrNameLst>
                                          <p:attrName>style.visibility</p:attrName>
                                        </p:attrNameLst>
                                      </p:cBhvr>
                                      <p:to>
                                        <p:strVal val="visible"/>
                                      </p:to>
                                    </p:set>
                                    <p:animEffect transition="in" filter="blinds(horizontal)">
                                      <p:cBhvr>
                                        <p:cTn id="89" dur="500"/>
                                        <p:tgtEl>
                                          <p:spTgt spid="64535"/>
                                        </p:tgtEl>
                                      </p:cBhvr>
                                    </p:animEffect>
                                  </p:childTnLst>
                                </p:cTn>
                              </p:par>
                              <p:par>
                                <p:cTn id="90" presetID="3" presetClass="entr" presetSubtype="10" fill="hold" nodeType="withEffect">
                                  <p:stCondLst>
                                    <p:cond delay="0"/>
                                  </p:stCondLst>
                                  <p:childTnLst>
                                    <p:set>
                                      <p:cBhvr>
                                        <p:cTn id="91" dur="1" fill="hold">
                                          <p:stCondLst>
                                            <p:cond delay="0"/>
                                          </p:stCondLst>
                                        </p:cTn>
                                        <p:tgtEl>
                                          <p:spTgt spid="64543"/>
                                        </p:tgtEl>
                                        <p:attrNameLst>
                                          <p:attrName>style.visibility</p:attrName>
                                        </p:attrNameLst>
                                      </p:cBhvr>
                                      <p:to>
                                        <p:strVal val="visible"/>
                                      </p:to>
                                    </p:set>
                                    <p:animEffect transition="in" filter="blinds(horizontal)">
                                      <p:cBhvr>
                                        <p:cTn id="92" dur="500"/>
                                        <p:tgtEl>
                                          <p:spTgt spid="64543"/>
                                        </p:tgtEl>
                                      </p:cBhvr>
                                    </p:animEffect>
                                  </p:childTnLst>
                                </p:cTn>
                              </p:par>
                            </p:childTnLst>
                          </p:cTn>
                        </p:par>
                      </p:childTnLst>
                    </p:cTn>
                  </p:par>
                  <p:par>
                    <p:cTn id="93" fill="hold">
                      <p:stCondLst>
                        <p:cond delay="indefinite"/>
                      </p:stCondLst>
                      <p:childTnLst>
                        <p:par>
                          <p:cTn id="94" fill="hold">
                            <p:stCondLst>
                              <p:cond delay="0"/>
                            </p:stCondLst>
                            <p:childTnLst>
                              <p:par>
                                <p:cTn id="95" presetID="26" presetClass="emph" presetSubtype="0" fill="hold" grpId="0" nodeType="clickEffect">
                                  <p:stCondLst>
                                    <p:cond delay="0"/>
                                  </p:stCondLst>
                                  <p:childTnLst>
                                    <p:animEffect transition="out" filter="fade">
                                      <p:cBhvr>
                                        <p:cTn id="96" dur="500" tmFilter="0, 0; .2, .5; .8, .5; 1, 0"/>
                                        <p:tgtEl>
                                          <p:spTgt spid="64546"/>
                                        </p:tgtEl>
                                      </p:cBhvr>
                                    </p:animEffect>
                                    <p:animScale>
                                      <p:cBhvr>
                                        <p:cTn id="97" dur="250" autoRev="1" fill="hold"/>
                                        <p:tgtEl>
                                          <p:spTgt spid="645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P spid="64518" grpId="0"/>
      <p:bldP spid="64521" grpId="0"/>
      <p:bldP spid="64522" grpId="0"/>
      <p:bldP spid="64523" grpId="0"/>
      <p:bldP spid="64524" grpId="0"/>
      <p:bldP spid="64525" grpId="0"/>
      <p:bldP spid="64526" grpId="0"/>
      <p:bldP spid="64529" grpId="0"/>
      <p:bldP spid="64532" grpId="0"/>
      <p:bldP spid="64533" grpId="0"/>
      <p:bldP spid="64534" grpId="0"/>
      <p:bldP spid="64535" grpId="0"/>
      <p:bldP spid="64546" grpId="0" animBg="1"/>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4294967295"/>
          </p:nvPr>
        </p:nvSpPr>
        <p:spPr>
          <a:xfrm>
            <a:off x="2181225" y="728664"/>
            <a:ext cx="4014788" cy="612775"/>
          </a:xfrm>
        </p:spPr>
        <p:txBody>
          <a:bodyPr/>
          <a:lstStyle/>
          <a:p>
            <a:pPr eaLnBrk="1" hangingPunct="1">
              <a:buFont typeface="Wingdings" panose="05000000000000000000" pitchFamily="2" charset="2"/>
              <a:buNone/>
            </a:pPr>
            <a:r>
              <a:rPr lang="en-US" altLang="zh-CN" sz="2800" b="1">
                <a:latin typeface="幼圆" panose="02010509060101010101" pitchFamily="49" charset="-122"/>
                <a:ea typeface="幼圆" panose="02010509060101010101" pitchFamily="49" charset="-122"/>
              </a:rPr>
              <a:t>3.</a:t>
            </a:r>
            <a:r>
              <a:rPr lang="zh-CN" altLang="en-US" sz="2800" b="1">
                <a:latin typeface="幼圆" panose="02010509060101010101" pitchFamily="49" charset="-122"/>
                <a:ea typeface="幼圆" panose="02010509060101010101" pitchFamily="49" charset="-122"/>
              </a:rPr>
              <a:t>稳压二极管稳压电路</a:t>
            </a:r>
            <a:r>
              <a:rPr lang="zh-CN" altLang="en-US" sz="2800">
                <a:latin typeface="幼圆" panose="02010509060101010101" pitchFamily="49" charset="-122"/>
                <a:ea typeface="幼圆" panose="02010509060101010101" pitchFamily="49" charset="-122"/>
              </a:rPr>
              <a:t> </a:t>
            </a:r>
          </a:p>
        </p:txBody>
      </p:sp>
      <p:sp>
        <p:nvSpPr>
          <p:cNvPr id="66563" name="Rectangle 3"/>
          <p:cNvSpPr>
            <a:spLocks noChangeArrowheads="1"/>
          </p:cNvSpPr>
          <p:nvPr/>
        </p:nvSpPr>
        <p:spPr bwMode="auto">
          <a:xfrm>
            <a:off x="6003635" y="19767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5540" name="Object 4"/>
          <p:cNvGraphicFramePr>
            <a:graphicFrameLocks noChangeAspect="1"/>
          </p:cNvGraphicFramePr>
          <p:nvPr/>
        </p:nvGraphicFramePr>
        <p:xfrm>
          <a:off x="6951663" y="1538289"/>
          <a:ext cx="3484562" cy="2160587"/>
        </p:xfrm>
        <a:graphic>
          <a:graphicData uri="http://schemas.openxmlformats.org/presentationml/2006/ole">
            <mc:AlternateContent xmlns:mc="http://schemas.openxmlformats.org/markup-compatibility/2006">
              <mc:Choice xmlns:v="urn:schemas-microsoft-com:vml" Requires="v">
                <p:oleObj r:id="rId2" imgW="1955800" imgH="1134745" progId="Visio.Drawing.11">
                  <p:embed/>
                </p:oleObj>
              </mc:Choice>
              <mc:Fallback>
                <p:oleObj r:id="rId2" imgW="1955800" imgH="1134745" progId="Visio.Drawing.11">
                  <p:embed/>
                  <p:pic>
                    <p:nvPicPr>
                      <p:cNvPr id="6554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63" y="1538289"/>
                        <a:ext cx="3484562"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41" name="Rectangle 5"/>
          <p:cNvSpPr>
            <a:spLocks noChangeArrowheads="1"/>
          </p:cNvSpPr>
          <p:nvPr/>
        </p:nvSpPr>
        <p:spPr bwMode="auto">
          <a:xfrm>
            <a:off x="2495551" y="1898651"/>
            <a:ext cx="2087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稳压条件：</a:t>
            </a:r>
            <a:r>
              <a:rPr lang="zh-CN" altLang="en-US">
                <a:ea typeface="华文楷体" panose="02010600040101010101" pitchFamily="2" charset="-122"/>
              </a:rPr>
              <a:t> </a:t>
            </a:r>
          </a:p>
        </p:txBody>
      </p:sp>
      <p:sp>
        <p:nvSpPr>
          <p:cNvPr id="66566"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5543" name="对象 65542"/>
          <p:cNvGraphicFramePr>
            <a:graphicFrameLocks noChangeAspect="1"/>
          </p:cNvGraphicFramePr>
          <p:nvPr/>
        </p:nvGraphicFramePr>
        <p:xfrm>
          <a:off x="4475164" y="1943100"/>
          <a:ext cx="1260475" cy="482600"/>
        </p:xfrm>
        <a:graphic>
          <a:graphicData uri="http://schemas.openxmlformats.org/presentationml/2006/ole">
            <mc:AlternateContent xmlns:mc="http://schemas.openxmlformats.org/markup-compatibility/2006">
              <mc:Choice xmlns:v="urn:schemas-microsoft-com:vml" Requires="v">
                <p:oleObj r:id="rId4" imgW="534035" imgH="228600" progId="">
                  <p:embed/>
                </p:oleObj>
              </mc:Choice>
              <mc:Fallback>
                <p:oleObj r:id="rId4" imgW="534035" imgH="228600" progId="">
                  <p:embed/>
                  <p:pic>
                    <p:nvPicPr>
                      <p:cNvPr id="65543" name="对象 655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164" y="1943100"/>
                        <a:ext cx="12604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44" name="Rectangle 8"/>
          <p:cNvSpPr>
            <a:spLocks noChangeArrowheads="1"/>
          </p:cNvSpPr>
          <p:nvPr/>
        </p:nvSpPr>
        <p:spPr bwMode="auto">
          <a:xfrm>
            <a:off x="4340225" y="2528888"/>
            <a:ext cx="2025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有一定的</a:t>
            </a:r>
            <a:r>
              <a:rPr lang="zh-CN" altLang="en-US">
                <a:ea typeface="华文楷体" panose="02010600040101010101" pitchFamily="2" charset="-122"/>
              </a:rPr>
              <a:t> </a:t>
            </a:r>
          </a:p>
        </p:txBody>
      </p:sp>
      <p:sp>
        <p:nvSpPr>
          <p:cNvPr id="66569" name="Rectangle 9"/>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65546" name="对象 65545"/>
          <p:cNvGraphicFramePr>
            <a:graphicFrameLocks noChangeAspect="1"/>
          </p:cNvGraphicFramePr>
          <p:nvPr/>
        </p:nvGraphicFramePr>
        <p:xfrm>
          <a:off x="5826125" y="2573338"/>
          <a:ext cx="495300" cy="495300"/>
        </p:xfrm>
        <a:graphic>
          <a:graphicData uri="http://schemas.openxmlformats.org/presentationml/2006/ole">
            <mc:AlternateContent xmlns:mc="http://schemas.openxmlformats.org/markup-compatibility/2006">
              <mc:Choice xmlns:v="urn:schemas-microsoft-com:vml" Requires="v">
                <p:oleObj r:id="rId6" imgW="178435" imgH="229235" progId="">
                  <p:embed/>
                </p:oleObj>
              </mc:Choice>
              <mc:Fallback>
                <p:oleObj r:id="rId6" imgW="178435" imgH="229235" progId="">
                  <p:embed/>
                  <p:pic>
                    <p:nvPicPr>
                      <p:cNvPr id="65546" name="对象 655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6125" y="25733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47" name="Rectangle 11"/>
          <p:cNvSpPr>
            <a:spLocks noChangeArrowheads="1"/>
          </p:cNvSpPr>
          <p:nvPr/>
        </p:nvSpPr>
        <p:spPr bwMode="auto">
          <a:xfrm>
            <a:off x="2586038" y="3216275"/>
            <a:ext cx="37528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华文楷体" panose="02010600040101010101" pitchFamily="2" charset="-122"/>
              </a:rPr>
              <a:t>——</a:t>
            </a:r>
            <a:r>
              <a:rPr lang="zh-CN" altLang="en-US"/>
              <a:t>稳压二极管工作在</a:t>
            </a:r>
          </a:p>
          <a:p>
            <a:pPr eaLnBrk="1" hangingPunct="1"/>
            <a:r>
              <a:rPr lang="zh-CN" altLang="en-US"/>
              <a:t>      反向击穿状态。</a:t>
            </a:r>
            <a:r>
              <a:rPr lang="zh-CN" altLang="en-US">
                <a:ea typeface="华文楷体" panose="02010600040101010101" pitchFamily="2" charset="-122"/>
              </a:rPr>
              <a:t> </a:t>
            </a:r>
          </a:p>
        </p:txBody>
      </p:sp>
      <p:sp>
        <p:nvSpPr>
          <p:cNvPr id="66572" name="AutoShape 12">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6573" name="AutoShape 13">
            <a:hlinkClick r:id="rId8"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5550" name="AutoShape 14">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5540"/>
                                        </p:tgtEl>
                                        <p:attrNameLst>
                                          <p:attrName>style.visibility</p:attrName>
                                        </p:attrNameLst>
                                      </p:cBhvr>
                                      <p:to>
                                        <p:strVal val="visible"/>
                                      </p:to>
                                    </p:set>
                                    <p:animEffect transition="in" filter="blinds(horizontal)">
                                      <p:cBhvr>
                                        <p:cTn id="7" dur="500"/>
                                        <p:tgtEl>
                                          <p:spTgt spid="655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541"/>
                                        </p:tgtEl>
                                        <p:attrNameLst>
                                          <p:attrName>style.visibility</p:attrName>
                                        </p:attrNameLst>
                                      </p:cBhvr>
                                      <p:to>
                                        <p:strVal val="visible"/>
                                      </p:to>
                                    </p:set>
                                    <p:animEffect transition="in" filter="blinds(horizontal)">
                                      <p:cBhvr>
                                        <p:cTn id="12" dur="500"/>
                                        <p:tgtEl>
                                          <p:spTgt spid="655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5543"/>
                                        </p:tgtEl>
                                        <p:attrNameLst>
                                          <p:attrName>style.visibility</p:attrName>
                                        </p:attrNameLst>
                                      </p:cBhvr>
                                      <p:to>
                                        <p:strVal val="visible"/>
                                      </p:to>
                                    </p:set>
                                    <p:animEffect transition="in" filter="blinds(horizontal)">
                                      <p:cBhvr>
                                        <p:cTn id="17" dur="500"/>
                                        <p:tgtEl>
                                          <p:spTgt spid="6554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5543"/>
                                        </p:tgtEl>
                                        <p:attrNameLst>
                                          <p:attrName>style.visibility</p:attrName>
                                        </p:attrNameLst>
                                      </p:cBhvr>
                                      <p:to>
                                        <p:strVal val="visible"/>
                                      </p:to>
                                    </p:set>
                                    <p:animEffect transition="in" filter="blinds(horizontal)">
                                      <p:cBhvr>
                                        <p:cTn id="22" dur="500"/>
                                        <p:tgtEl>
                                          <p:spTgt spid="6554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5544"/>
                                        </p:tgtEl>
                                        <p:attrNameLst>
                                          <p:attrName>style.visibility</p:attrName>
                                        </p:attrNameLst>
                                      </p:cBhvr>
                                      <p:to>
                                        <p:strVal val="visible"/>
                                      </p:to>
                                    </p:set>
                                    <p:animEffect transition="in" filter="blinds(horizontal)">
                                      <p:cBhvr>
                                        <p:cTn id="25" dur="500"/>
                                        <p:tgtEl>
                                          <p:spTgt spid="65544"/>
                                        </p:tgtEl>
                                      </p:cBhvr>
                                    </p:animEffect>
                                  </p:childTnLst>
                                </p:cTn>
                              </p:par>
                              <p:par>
                                <p:cTn id="26" presetID="3" presetClass="entr" presetSubtype="10" fill="hold" nodeType="withEffect">
                                  <p:stCondLst>
                                    <p:cond delay="0"/>
                                  </p:stCondLst>
                                  <p:childTnLst>
                                    <p:set>
                                      <p:cBhvr>
                                        <p:cTn id="27" dur="1" fill="hold">
                                          <p:stCondLst>
                                            <p:cond delay="0"/>
                                          </p:stCondLst>
                                        </p:cTn>
                                        <p:tgtEl>
                                          <p:spTgt spid="65546"/>
                                        </p:tgtEl>
                                        <p:attrNameLst>
                                          <p:attrName>style.visibility</p:attrName>
                                        </p:attrNameLst>
                                      </p:cBhvr>
                                      <p:to>
                                        <p:strVal val="visible"/>
                                      </p:to>
                                    </p:set>
                                    <p:animEffect transition="in" filter="blinds(horizontal)">
                                      <p:cBhvr>
                                        <p:cTn id="28" dur="500"/>
                                        <p:tgtEl>
                                          <p:spTgt spid="6554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5547"/>
                                        </p:tgtEl>
                                        <p:attrNameLst>
                                          <p:attrName>style.visibility</p:attrName>
                                        </p:attrNameLst>
                                      </p:cBhvr>
                                      <p:to>
                                        <p:strVal val="visible"/>
                                      </p:to>
                                    </p:set>
                                    <p:animEffect transition="in" filter="blinds(horizontal)">
                                      <p:cBhvr>
                                        <p:cTn id="33" dur="500"/>
                                        <p:tgtEl>
                                          <p:spTgt spid="65547"/>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grpId="0" nodeType="clickEffect">
                                  <p:stCondLst>
                                    <p:cond delay="0"/>
                                  </p:stCondLst>
                                  <p:childTnLst>
                                    <p:animEffect transition="out" filter="fade">
                                      <p:cBhvr>
                                        <p:cTn id="37" dur="500" tmFilter="0, 0; .2, .5; .8, .5; 1, 0"/>
                                        <p:tgtEl>
                                          <p:spTgt spid="65550"/>
                                        </p:tgtEl>
                                      </p:cBhvr>
                                    </p:animEffect>
                                    <p:animScale>
                                      <p:cBhvr>
                                        <p:cTn id="38" dur="250" autoRev="1" fill="hold"/>
                                        <p:tgtEl>
                                          <p:spTgt spid="655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4" grpId="0"/>
      <p:bldP spid="65547" grpId="0"/>
      <p:bldP spid="6555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2139951" y="371476"/>
            <a:ext cx="7019925" cy="784225"/>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1.4.5 </a:t>
            </a:r>
            <a:r>
              <a:rPr lang="zh-CN" altLang="en-US" sz="3200" b="1">
                <a:solidFill>
                  <a:schemeClr val="folHlink"/>
                </a:solidFill>
                <a:latin typeface="黑体" panose="02010609060101010101" pitchFamily="49" charset="-122"/>
                <a:ea typeface="黑体" panose="02010609060101010101" pitchFamily="49" charset="-122"/>
              </a:rPr>
              <a:t>发光二极管和光电二极管</a:t>
            </a:r>
          </a:p>
        </p:txBody>
      </p:sp>
      <p:sp>
        <p:nvSpPr>
          <p:cNvPr id="66563" name="Rectangle 3"/>
          <p:cNvSpPr>
            <a:spLocks noGrp="1" noChangeArrowheads="1"/>
          </p:cNvSpPr>
          <p:nvPr>
            <p:ph type="body" idx="4294967295"/>
          </p:nvPr>
        </p:nvSpPr>
        <p:spPr>
          <a:xfrm>
            <a:off x="2090739" y="1752600"/>
            <a:ext cx="3240087" cy="596900"/>
          </a:xfrm>
        </p:spPr>
        <p:txBody>
          <a:bodyPr>
            <a:normAutofit lnSpcReduction="10000"/>
          </a:bodyPr>
          <a:lstStyle/>
          <a:p>
            <a:pPr eaLnBrk="1" hangingPunct="1">
              <a:buFont typeface="Wingdings" panose="05000000000000000000" pitchFamily="2" charset="2"/>
              <a:buNone/>
            </a:pPr>
            <a:r>
              <a:rPr lang="en-US" altLang="zh-CN" sz="3200" b="1">
                <a:latin typeface="宋体" panose="02010600030101010101" pitchFamily="2" charset="-122"/>
              </a:rPr>
              <a:t>1.</a:t>
            </a:r>
            <a:r>
              <a:rPr lang="zh-CN" altLang="en-US" sz="3200" b="1">
                <a:latin typeface="宋体" panose="02010600030101010101" pitchFamily="2" charset="-122"/>
              </a:rPr>
              <a:t>发光二极管</a:t>
            </a:r>
          </a:p>
        </p:txBody>
      </p:sp>
      <p:sp>
        <p:nvSpPr>
          <p:cNvPr id="66564" name="Rectangle 4"/>
          <p:cNvSpPr>
            <a:spLocks noChangeArrowheads="1"/>
          </p:cNvSpPr>
          <p:nvPr/>
        </p:nvSpPr>
        <p:spPr bwMode="auto">
          <a:xfrm>
            <a:off x="2419351" y="2393950"/>
            <a:ext cx="4481513"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t>发光二极管是一种能将电能转换成光能的器件，简称</a:t>
            </a:r>
            <a:r>
              <a:rPr lang="en-US" altLang="zh-CN"/>
              <a:t>LED</a:t>
            </a:r>
            <a:r>
              <a:rPr lang="zh-CN" altLang="en-US"/>
              <a:t>，正向导通后发光</a:t>
            </a:r>
            <a:r>
              <a:rPr lang="zh-CN" altLang="en-US" sz="3000">
                <a:ea typeface="宋体" panose="02010600030101010101" pitchFamily="2" charset="-122"/>
              </a:rPr>
              <a:t> </a:t>
            </a:r>
          </a:p>
        </p:txBody>
      </p:sp>
      <p:sp>
        <p:nvSpPr>
          <p:cNvPr id="66565" name="Rectangle 5"/>
          <p:cNvSpPr>
            <a:spLocks noChangeArrowheads="1"/>
          </p:cNvSpPr>
          <p:nvPr/>
        </p:nvSpPr>
        <p:spPr bwMode="auto">
          <a:xfrm>
            <a:off x="2344739" y="3881438"/>
            <a:ext cx="43338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t>导通压降大于普通二极管通常在</a:t>
            </a:r>
            <a:r>
              <a:rPr lang="en-US" altLang="zh-CN"/>
              <a:t>1.4V</a:t>
            </a:r>
            <a:r>
              <a:rPr lang="zh-CN" altLang="en-US"/>
              <a:t>以上</a:t>
            </a:r>
          </a:p>
        </p:txBody>
      </p:sp>
      <p:graphicFrame>
        <p:nvGraphicFramePr>
          <p:cNvPr id="66566" name="Object 6"/>
          <p:cNvGraphicFramePr>
            <a:graphicFrameLocks noChangeAspect="1"/>
          </p:cNvGraphicFramePr>
          <p:nvPr/>
        </p:nvGraphicFramePr>
        <p:xfrm>
          <a:off x="6665913" y="1655763"/>
          <a:ext cx="3751262" cy="3192462"/>
        </p:xfrm>
        <a:graphic>
          <a:graphicData uri="http://schemas.openxmlformats.org/presentationml/2006/ole">
            <mc:AlternateContent xmlns:mc="http://schemas.openxmlformats.org/markup-compatibility/2006">
              <mc:Choice xmlns:v="urn:schemas-microsoft-com:vml" Requires="v">
                <p:oleObj r:id="rId2" imgW="1549400" imgH="1278255" progId="Visio.Drawing.11">
                  <p:embed/>
                </p:oleObj>
              </mc:Choice>
              <mc:Fallback>
                <p:oleObj r:id="rId2" imgW="1549400" imgH="1278255" progId="Visio.Drawing.11">
                  <p:embed/>
                  <p:pic>
                    <p:nvPicPr>
                      <p:cNvPr id="665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913" y="1655763"/>
                        <a:ext cx="3751262"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7591" name="AutoShape 7">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6568" name="AutoShape 8">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7593" name="AutoShape 9">
            <a:hlinkClick r:id="rId4"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6570" name="Rectangle 10"/>
          <p:cNvSpPr>
            <a:spLocks noChangeArrowheads="1"/>
          </p:cNvSpPr>
          <p:nvPr/>
        </p:nvSpPr>
        <p:spPr bwMode="auto">
          <a:xfrm>
            <a:off x="2265364" y="4941888"/>
            <a:ext cx="82248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发光二极管具有寿命长、抗冲击和抗振动性能好、可靠性高等优点，应用十分广泛，其外形众多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blinds(horizontal)">
                                      <p:cBhvr>
                                        <p:cTn id="7" dur="500"/>
                                        <p:tgtEl>
                                          <p:spTgt spid="66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6566"/>
                                        </p:tgtEl>
                                        <p:attrNameLst>
                                          <p:attrName>style.visibility</p:attrName>
                                        </p:attrNameLst>
                                      </p:cBhvr>
                                      <p:to>
                                        <p:strVal val="visible"/>
                                      </p:to>
                                    </p:set>
                                    <p:animEffect transition="in" filter="blinds(horizontal)">
                                      <p:cBhvr>
                                        <p:cTn id="12" dur="500"/>
                                        <p:tgtEl>
                                          <p:spTgt spid="665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6564"/>
                                        </p:tgtEl>
                                        <p:attrNameLst>
                                          <p:attrName>style.visibility</p:attrName>
                                        </p:attrNameLst>
                                      </p:cBhvr>
                                      <p:to>
                                        <p:strVal val="visible"/>
                                      </p:to>
                                    </p:set>
                                    <p:animEffect transition="in" filter="blinds(horizontal)">
                                      <p:cBhvr>
                                        <p:cTn id="17" dur="500"/>
                                        <p:tgtEl>
                                          <p:spTgt spid="665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6565"/>
                                        </p:tgtEl>
                                        <p:attrNameLst>
                                          <p:attrName>style.visibility</p:attrName>
                                        </p:attrNameLst>
                                      </p:cBhvr>
                                      <p:to>
                                        <p:strVal val="visible"/>
                                      </p:to>
                                    </p:set>
                                    <p:animEffect transition="in" filter="blinds(horizontal)">
                                      <p:cBhvr>
                                        <p:cTn id="22" dur="500"/>
                                        <p:tgtEl>
                                          <p:spTgt spid="665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6570"/>
                                        </p:tgtEl>
                                        <p:attrNameLst>
                                          <p:attrName>style.visibility</p:attrName>
                                        </p:attrNameLst>
                                      </p:cBhvr>
                                      <p:to>
                                        <p:strVal val="visible"/>
                                      </p:to>
                                    </p:set>
                                    <p:animEffect transition="in" filter="wipe(up)">
                                      <p:cBhvr>
                                        <p:cTn id="27" dur="500"/>
                                        <p:tgtEl>
                                          <p:spTgt spid="66570"/>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66568"/>
                                        </p:tgtEl>
                                      </p:cBhvr>
                                    </p:animEffect>
                                    <p:animScale>
                                      <p:cBhvr>
                                        <p:cTn id="32" dur="250" autoRev="1" fill="hold"/>
                                        <p:tgtEl>
                                          <p:spTgt spid="6656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P spid="66564" grpId="0"/>
      <p:bldP spid="66565" grpId="0"/>
      <p:bldP spid="66568" grpId="0" animBg="1"/>
      <p:bldP spid="6657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106613" y="393700"/>
            <a:ext cx="29702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en-US" altLang="zh-CN" sz="3200">
                <a:latin typeface="幼圆" panose="02010509060101010101" pitchFamily="49" charset="-122"/>
              </a:rPr>
              <a:t>2.</a:t>
            </a:r>
            <a:r>
              <a:rPr lang="zh-CN" altLang="en-US" sz="3200">
                <a:latin typeface="幼圆" panose="02010509060101010101" pitchFamily="49" charset="-122"/>
              </a:rPr>
              <a:t>光电二极管</a:t>
            </a:r>
          </a:p>
        </p:txBody>
      </p:sp>
      <p:sp>
        <p:nvSpPr>
          <p:cNvPr id="67587" name="Rectangle 3"/>
          <p:cNvSpPr>
            <a:spLocks noChangeArrowheads="1"/>
          </p:cNvSpPr>
          <p:nvPr/>
        </p:nvSpPr>
        <p:spPr bwMode="auto">
          <a:xfrm>
            <a:off x="1954213" y="930276"/>
            <a:ext cx="5949950"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t>光电二极管是一种将光能转换成电流的器件，其</a:t>
            </a:r>
            <a:r>
              <a:rPr lang="en-US" altLang="zh-CN"/>
              <a:t>PN</a:t>
            </a:r>
            <a:r>
              <a:rPr lang="zh-CN" altLang="en-US"/>
              <a:t>结封装在具有透明聚光窗的管壳内。光照射后导通，导通电流与光照强度相关。</a:t>
            </a:r>
            <a:r>
              <a:rPr lang="zh-CN" altLang="en-US" sz="3000">
                <a:ea typeface="宋体" panose="02010600030101010101" pitchFamily="2" charset="-122"/>
              </a:rPr>
              <a:t> </a:t>
            </a:r>
          </a:p>
        </p:txBody>
      </p:sp>
      <p:graphicFrame>
        <p:nvGraphicFramePr>
          <p:cNvPr id="67588" name="Object 4"/>
          <p:cNvGraphicFramePr>
            <a:graphicFrameLocks noChangeAspect="1"/>
          </p:cNvGraphicFramePr>
          <p:nvPr/>
        </p:nvGraphicFramePr>
        <p:xfrm>
          <a:off x="7827964" y="652464"/>
          <a:ext cx="2611437" cy="2295525"/>
        </p:xfrm>
        <a:graphic>
          <a:graphicData uri="http://schemas.openxmlformats.org/presentationml/2006/ole">
            <mc:AlternateContent xmlns:mc="http://schemas.openxmlformats.org/markup-compatibility/2006">
              <mc:Choice xmlns:v="urn:schemas-microsoft-com:vml" Requires="v">
                <p:oleObj r:id="rId2" imgW="1625600" imgH="1287145" progId="Visio.Drawing.11">
                  <p:embed/>
                </p:oleObj>
              </mc:Choice>
              <mc:Fallback>
                <p:oleObj r:id="rId2" imgW="1625600" imgH="1287145" progId="Visio.Drawing.11">
                  <p:embed/>
                  <p:pic>
                    <p:nvPicPr>
                      <p:cNvPr id="675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7964" y="652464"/>
                        <a:ext cx="2611437"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7589" name="未知"/>
          <p:cNvSpPr>
            <a:spLocks noChangeArrowheads="1"/>
          </p:cNvSpPr>
          <p:nvPr/>
        </p:nvSpPr>
        <p:spPr bwMode="auto">
          <a:xfrm>
            <a:off x="3965576" y="3362326"/>
            <a:ext cx="3078163" cy="1012825"/>
          </a:xfrm>
          <a:custGeom>
            <a:avLst/>
            <a:gdLst>
              <a:gd name="T0" fmla="*/ 0 w 1939"/>
              <a:gd name="T1" fmla="*/ 1004888 h 638"/>
              <a:gd name="T2" fmla="*/ 2438400 w 1939"/>
              <a:gd name="T3" fmla="*/ 1004888 h 638"/>
              <a:gd name="T4" fmla="*/ 2849563 w 1939"/>
              <a:gd name="T5" fmla="*/ 958850 h 638"/>
              <a:gd name="T6" fmla="*/ 2986088 w 1939"/>
              <a:gd name="T7" fmla="*/ 746125 h 638"/>
              <a:gd name="T8" fmla="*/ 3062288 w 1939"/>
              <a:gd name="T9" fmla="*/ 228600 h 638"/>
              <a:gd name="T10" fmla="*/ 3078163 w 1939"/>
              <a:gd name="T11" fmla="*/ 0 h 6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39" h="638">
                <a:moveTo>
                  <a:pt x="0" y="633"/>
                </a:moveTo>
                <a:cubicBezTo>
                  <a:pt x="617" y="637"/>
                  <a:pt x="1237" y="638"/>
                  <a:pt x="1536" y="633"/>
                </a:cubicBezTo>
                <a:cubicBezTo>
                  <a:pt x="1835" y="628"/>
                  <a:pt x="1737" y="631"/>
                  <a:pt x="1795" y="604"/>
                </a:cubicBezTo>
                <a:cubicBezTo>
                  <a:pt x="1853" y="577"/>
                  <a:pt x="1859" y="547"/>
                  <a:pt x="1881" y="470"/>
                </a:cubicBezTo>
                <a:cubicBezTo>
                  <a:pt x="1903" y="393"/>
                  <a:pt x="1919" y="222"/>
                  <a:pt x="1929" y="144"/>
                </a:cubicBezTo>
                <a:cubicBezTo>
                  <a:pt x="1939" y="66"/>
                  <a:pt x="1939" y="33"/>
                  <a:pt x="1939" y="0"/>
                </a:cubicBezTo>
              </a:path>
            </a:pathLst>
          </a:custGeom>
          <a:noFill/>
          <a:ln w="28575" cap="sq">
            <a:solidFill>
              <a:schemeClr val="hlink"/>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590" name="未知"/>
          <p:cNvSpPr>
            <a:spLocks noChangeArrowheads="1"/>
          </p:cNvSpPr>
          <p:nvPr/>
        </p:nvSpPr>
        <p:spPr bwMode="auto">
          <a:xfrm>
            <a:off x="3979863" y="3436939"/>
            <a:ext cx="3065462" cy="1506537"/>
          </a:xfrm>
          <a:custGeom>
            <a:avLst/>
            <a:gdLst>
              <a:gd name="T0" fmla="*/ 0 w 1931"/>
              <a:gd name="T1" fmla="*/ 1493837 h 949"/>
              <a:gd name="T2" fmla="*/ 1800225 w 1931"/>
              <a:gd name="T3" fmla="*/ 1493837 h 949"/>
              <a:gd name="T4" fmla="*/ 2439987 w 1931"/>
              <a:gd name="T5" fmla="*/ 1417637 h 949"/>
              <a:gd name="T6" fmla="*/ 2805112 w 1931"/>
              <a:gd name="T7" fmla="*/ 1112837 h 949"/>
              <a:gd name="T8" fmla="*/ 2973387 w 1931"/>
              <a:gd name="T9" fmla="*/ 639762 h 949"/>
              <a:gd name="T10" fmla="*/ 3065462 w 1931"/>
              <a:gd name="T11" fmla="*/ 0 h 9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31" h="949">
                <a:moveTo>
                  <a:pt x="0" y="941"/>
                </a:moveTo>
                <a:cubicBezTo>
                  <a:pt x="191" y="941"/>
                  <a:pt x="878" y="949"/>
                  <a:pt x="1134" y="941"/>
                </a:cubicBezTo>
                <a:cubicBezTo>
                  <a:pt x="1390" y="933"/>
                  <a:pt x="1432" y="933"/>
                  <a:pt x="1537" y="893"/>
                </a:cubicBezTo>
                <a:cubicBezTo>
                  <a:pt x="1642" y="853"/>
                  <a:pt x="1711" y="783"/>
                  <a:pt x="1767" y="701"/>
                </a:cubicBezTo>
                <a:cubicBezTo>
                  <a:pt x="1823" y="619"/>
                  <a:pt x="1846" y="520"/>
                  <a:pt x="1873" y="403"/>
                </a:cubicBezTo>
                <a:cubicBezTo>
                  <a:pt x="1900" y="286"/>
                  <a:pt x="1915" y="143"/>
                  <a:pt x="1931" y="0"/>
                </a:cubicBezTo>
              </a:path>
            </a:pathLst>
          </a:custGeom>
          <a:noFill/>
          <a:ln w="28575" cap="sq">
            <a:solidFill>
              <a:schemeClr val="hlink"/>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7591" name="Group 7"/>
          <p:cNvGrpSpPr/>
          <p:nvPr/>
        </p:nvGrpSpPr>
        <p:grpSpPr bwMode="auto">
          <a:xfrm>
            <a:off x="3979864" y="2547938"/>
            <a:ext cx="3970337" cy="2463800"/>
            <a:chOff x="0" y="0"/>
            <a:chExt cx="2501" cy="1552"/>
          </a:xfrm>
        </p:grpSpPr>
        <p:sp>
          <p:nvSpPr>
            <p:cNvPr id="68626" name="Line 8"/>
            <p:cNvSpPr>
              <a:spLocks noChangeShapeType="1"/>
            </p:cNvSpPr>
            <p:nvPr/>
          </p:nvSpPr>
          <p:spPr bwMode="auto">
            <a:xfrm>
              <a:off x="0" y="806"/>
              <a:ext cx="2246" cy="0"/>
            </a:xfrm>
            <a:prstGeom prst="line">
              <a:avLst/>
            </a:prstGeom>
            <a:noFill/>
            <a:ln w="12700" cap="sq">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27" name="Line 9"/>
            <p:cNvSpPr>
              <a:spLocks noChangeShapeType="1"/>
            </p:cNvSpPr>
            <p:nvPr/>
          </p:nvSpPr>
          <p:spPr bwMode="auto">
            <a:xfrm rot="-5400000">
              <a:off x="1159" y="909"/>
              <a:ext cx="1286" cy="0"/>
            </a:xfrm>
            <a:prstGeom prst="line">
              <a:avLst/>
            </a:prstGeom>
            <a:noFill/>
            <a:ln w="12700" cap="sq">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28" name="Text Box 10"/>
            <p:cNvSpPr txBox="1">
              <a:spLocks noChangeArrowheads="1"/>
            </p:cNvSpPr>
            <p:nvPr/>
          </p:nvSpPr>
          <p:spPr bwMode="auto">
            <a:xfrm>
              <a:off x="1929" y="0"/>
              <a:ext cx="4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i="1">
                  <a:solidFill>
                    <a:srgbClr val="000099"/>
                  </a:solidFill>
                  <a:latin typeface="Times New Roman" panose="02020603050405020304" pitchFamily="18" charset="0"/>
                  <a:ea typeface="宋体" panose="02010600030101010101" pitchFamily="2" charset="-122"/>
                </a:rPr>
                <a:t>I</a:t>
              </a:r>
              <a:r>
                <a:rPr lang="zh-CN" altLang="en-US" sz="2400">
                  <a:solidFill>
                    <a:srgbClr val="000099"/>
                  </a:solidFill>
                  <a:latin typeface="Times New Roman" panose="02020603050405020304" pitchFamily="18" charset="0"/>
                  <a:ea typeface="宋体" panose="02010600030101010101" pitchFamily="2" charset="-122"/>
                </a:rPr>
                <a:t>/</a:t>
              </a:r>
              <a:r>
                <a:rPr lang="el-GR" altLang="en-US" sz="2400">
                  <a:solidFill>
                    <a:srgbClr val="000099"/>
                  </a:solidFill>
                  <a:latin typeface="Times New Roman" panose="02020603050405020304" pitchFamily="18" charset="0"/>
                  <a:ea typeface="宋体" panose="02010600030101010101" pitchFamily="2" charset="-122"/>
                </a:rPr>
                <a:t>μ</a:t>
              </a:r>
              <a:r>
                <a:rPr lang="zh-CN" altLang="en-US" sz="2400">
                  <a:solidFill>
                    <a:srgbClr val="000099"/>
                  </a:solidFill>
                  <a:latin typeface="Times New Roman" panose="02020603050405020304" pitchFamily="18" charset="0"/>
                  <a:ea typeface="宋体" panose="02010600030101010101" pitchFamily="2" charset="-122"/>
                </a:rPr>
                <a:t>A</a:t>
              </a:r>
            </a:p>
          </p:txBody>
        </p:sp>
        <p:sp>
          <p:nvSpPr>
            <p:cNvPr id="68629" name="Text Box 11"/>
            <p:cNvSpPr txBox="1">
              <a:spLocks noChangeArrowheads="1"/>
            </p:cNvSpPr>
            <p:nvPr/>
          </p:nvSpPr>
          <p:spPr bwMode="auto">
            <a:xfrm>
              <a:off x="2054" y="826"/>
              <a:ext cx="4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2400" i="1">
                  <a:solidFill>
                    <a:srgbClr val="000099"/>
                  </a:solidFill>
                  <a:latin typeface="Times New Roman" panose="02020603050405020304" pitchFamily="18" charset="0"/>
                  <a:ea typeface="宋体" panose="02010600030101010101" pitchFamily="2" charset="-122"/>
                </a:rPr>
                <a:t>U</a:t>
              </a:r>
              <a:r>
                <a:rPr lang="en-US" altLang="zh-CN" sz="2400">
                  <a:solidFill>
                    <a:srgbClr val="000099"/>
                  </a:solidFill>
                  <a:latin typeface="Times New Roman" panose="02020603050405020304" pitchFamily="18" charset="0"/>
                  <a:ea typeface="宋体" panose="02010600030101010101" pitchFamily="2" charset="-122"/>
                </a:rPr>
                <a:t>/V</a:t>
              </a:r>
            </a:p>
          </p:txBody>
        </p:sp>
      </p:grpSp>
      <p:sp>
        <p:nvSpPr>
          <p:cNvPr id="67596" name="未知"/>
          <p:cNvSpPr>
            <a:spLocks noChangeArrowheads="1"/>
          </p:cNvSpPr>
          <p:nvPr/>
        </p:nvSpPr>
        <p:spPr bwMode="auto">
          <a:xfrm>
            <a:off x="3962401" y="3573464"/>
            <a:ext cx="3078163" cy="295275"/>
          </a:xfrm>
          <a:custGeom>
            <a:avLst/>
            <a:gdLst>
              <a:gd name="T0" fmla="*/ 0 w 1939"/>
              <a:gd name="T1" fmla="*/ 292961 h 638"/>
              <a:gd name="T2" fmla="*/ 2438400 w 1939"/>
              <a:gd name="T3" fmla="*/ 292961 h 638"/>
              <a:gd name="T4" fmla="*/ 2849563 w 1939"/>
              <a:gd name="T5" fmla="*/ 279539 h 638"/>
              <a:gd name="T6" fmla="*/ 2986088 w 1939"/>
              <a:gd name="T7" fmla="*/ 217522 h 638"/>
              <a:gd name="T8" fmla="*/ 3062288 w 1939"/>
              <a:gd name="T9" fmla="*/ 66645 h 638"/>
              <a:gd name="T10" fmla="*/ 3078163 w 1939"/>
              <a:gd name="T11" fmla="*/ 0 h 6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39" h="638">
                <a:moveTo>
                  <a:pt x="0" y="633"/>
                </a:moveTo>
                <a:cubicBezTo>
                  <a:pt x="617" y="637"/>
                  <a:pt x="1237" y="638"/>
                  <a:pt x="1536" y="633"/>
                </a:cubicBezTo>
                <a:cubicBezTo>
                  <a:pt x="1835" y="628"/>
                  <a:pt x="1737" y="631"/>
                  <a:pt x="1795" y="604"/>
                </a:cubicBezTo>
                <a:cubicBezTo>
                  <a:pt x="1853" y="577"/>
                  <a:pt x="1859" y="547"/>
                  <a:pt x="1881" y="470"/>
                </a:cubicBezTo>
                <a:cubicBezTo>
                  <a:pt x="1903" y="393"/>
                  <a:pt x="1919" y="222"/>
                  <a:pt x="1929" y="144"/>
                </a:cubicBezTo>
                <a:cubicBezTo>
                  <a:pt x="1939" y="66"/>
                  <a:pt x="1939" y="33"/>
                  <a:pt x="1939" y="0"/>
                </a:cubicBezTo>
              </a:path>
            </a:pathLst>
          </a:custGeom>
          <a:noFill/>
          <a:ln w="28575" cap="sq">
            <a:solidFill>
              <a:srgbClr val="000099"/>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597" name="Text Box 13"/>
          <p:cNvSpPr txBox="1">
            <a:spLocks noChangeArrowheads="1"/>
          </p:cNvSpPr>
          <p:nvPr/>
        </p:nvSpPr>
        <p:spPr bwMode="auto">
          <a:xfrm>
            <a:off x="1889125" y="2713038"/>
            <a:ext cx="4827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solidFill>
                  <a:srgbClr val="000099"/>
                </a:solidFill>
                <a:latin typeface="Arial" panose="020B0604020202020204" pitchFamily="34" charset="0"/>
                <a:ea typeface="宋体" panose="02010600030101010101" pitchFamily="2" charset="-122"/>
              </a:rPr>
              <a:t>无光照射电流很小（暗电流）</a:t>
            </a:r>
          </a:p>
        </p:txBody>
      </p:sp>
      <p:sp>
        <p:nvSpPr>
          <p:cNvPr id="67598" name="Line 14"/>
          <p:cNvSpPr>
            <a:spLocks noChangeShapeType="1"/>
          </p:cNvSpPr>
          <p:nvPr/>
        </p:nvSpPr>
        <p:spPr bwMode="auto">
          <a:xfrm>
            <a:off x="3751263" y="3238500"/>
            <a:ext cx="868362" cy="60960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599" name="Text Box 15"/>
          <p:cNvSpPr txBox="1">
            <a:spLocks noChangeArrowheads="1"/>
          </p:cNvSpPr>
          <p:nvPr/>
        </p:nvSpPr>
        <p:spPr bwMode="auto">
          <a:xfrm>
            <a:off x="1724026" y="3636964"/>
            <a:ext cx="23145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solidFill>
                  <a:schemeClr val="folHlink"/>
                </a:solidFill>
                <a:latin typeface="Arial" panose="020B0604020202020204" pitchFamily="34" charset="0"/>
                <a:ea typeface="宋体" panose="02010600030101010101" pitchFamily="2" charset="-122"/>
              </a:rPr>
              <a:t>受到光照，反向电流增大（光电流）</a:t>
            </a:r>
          </a:p>
        </p:txBody>
      </p:sp>
      <p:sp>
        <p:nvSpPr>
          <p:cNvPr id="67600" name="Text Box 16"/>
          <p:cNvSpPr txBox="1">
            <a:spLocks noChangeArrowheads="1"/>
          </p:cNvSpPr>
          <p:nvPr/>
        </p:nvSpPr>
        <p:spPr bwMode="auto">
          <a:xfrm>
            <a:off x="7999413" y="3381375"/>
            <a:ext cx="23669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solidFill>
                  <a:schemeClr val="folHlink"/>
                </a:solidFill>
                <a:latin typeface="Arial" panose="020B0604020202020204" pitchFamily="34" charset="0"/>
                <a:ea typeface="宋体" panose="02010600030101010101" pitchFamily="2" charset="-122"/>
              </a:rPr>
              <a:t>正向特性类同于普通二极管</a:t>
            </a:r>
          </a:p>
        </p:txBody>
      </p:sp>
      <p:sp>
        <p:nvSpPr>
          <p:cNvPr id="67601" name="AutoShape 17"/>
          <p:cNvSpPr>
            <a:spLocks noChangeArrowheads="1"/>
          </p:cNvSpPr>
          <p:nvPr/>
        </p:nvSpPr>
        <p:spPr bwMode="auto">
          <a:xfrm>
            <a:off x="4298950" y="4035425"/>
            <a:ext cx="641350" cy="806450"/>
          </a:xfrm>
          <a:prstGeom prst="downArrow">
            <a:avLst>
              <a:gd name="adj1" fmla="val 50000"/>
              <a:gd name="adj2" fmla="val 31407"/>
            </a:avLst>
          </a:prstGeom>
          <a:solidFill>
            <a:srgbClr val="FF0000"/>
          </a:solidFill>
          <a:ln w="12700" cap="sq">
            <a:solidFill>
              <a:schemeClr val="tx1"/>
            </a:solidFill>
            <a:miter lim="800000"/>
          </a:ln>
        </p:spPr>
        <p:txBody>
          <a:bodyPr vert="eaVert"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7602" name="Rectangle 18"/>
          <p:cNvSpPr>
            <a:spLocks noChangeArrowheads="1"/>
          </p:cNvSpPr>
          <p:nvPr/>
        </p:nvSpPr>
        <p:spPr bwMode="auto">
          <a:xfrm>
            <a:off x="1831975" y="5083175"/>
            <a:ext cx="8502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注意光电二极管使用时要反向接入电路中，即阳极接电源负极，阴极接电源正极。</a:t>
            </a:r>
          </a:p>
        </p:txBody>
      </p:sp>
      <p:sp>
        <p:nvSpPr>
          <p:cNvPr id="68623" name="AutoShape 19">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7604" name="AutoShape 20">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8625" name="AutoShape 21">
            <a:hlinkClick r:id="rId4"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blinds(horizontal)">
                                      <p:cBhvr>
                                        <p:cTn id="7" dur="500"/>
                                        <p:tgtEl>
                                          <p:spTgt spid="675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588"/>
                                        </p:tgtEl>
                                        <p:attrNameLst>
                                          <p:attrName>style.visibility</p:attrName>
                                        </p:attrNameLst>
                                      </p:cBhvr>
                                      <p:to>
                                        <p:strVal val="visible"/>
                                      </p:to>
                                    </p:set>
                                    <p:animEffect transition="in" filter="blinds(horizontal)">
                                      <p:cBhvr>
                                        <p:cTn id="12" dur="500"/>
                                        <p:tgtEl>
                                          <p:spTgt spid="675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7587"/>
                                        </p:tgtEl>
                                        <p:attrNameLst>
                                          <p:attrName>style.visibility</p:attrName>
                                        </p:attrNameLst>
                                      </p:cBhvr>
                                      <p:to>
                                        <p:strVal val="visible"/>
                                      </p:to>
                                    </p:set>
                                    <p:animEffect transition="in" filter="blinds(horizontal)">
                                      <p:cBhvr>
                                        <p:cTn id="17" dur="500"/>
                                        <p:tgtEl>
                                          <p:spTgt spid="6758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7591"/>
                                        </p:tgtEl>
                                        <p:attrNameLst>
                                          <p:attrName>style.visibility</p:attrName>
                                        </p:attrNameLst>
                                      </p:cBhvr>
                                      <p:to>
                                        <p:strVal val="visible"/>
                                      </p:to>
                                    </p:set>
                                    <p:animEffect transition="in" filter="dissolve">
                                      <p:cBhvr>
                                        <p:cTn id="22" dur="500"/>
                                        <p:tgtEl>
                                          <p:spTgt spid="67591"/>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67596"/>
                                        </p:tgtEl>
                                        <p:attrNameLst>
                                          <p:attrName>style.visibility</p:attrName>
                                        </p:attrNameLst>
                                      </p:cBhvr>
                                      <p:to>
                                        <p:strVal val="visible"/>
                                      </p:to>
                                    </p:set>
                                    <p:animEffect transition="in" filter="wipe(down)">
                                      <p:cBhvr>
                                        <p:cTn id="26" dur="500"/>
                                        <p:tgtEl>
                                          <p:spTgt spid="67596"/>
                                        </p:tgtEl>
                                      </p:cBhvr>
                                    </p:animEffect>
                                  </p:childTnLst>
                                </p:cTn>
                              </p:par>
                              <p:par>
                                <p:cTn id="27" presetID="22" presetClass="entr" presetSubtype="4" fill="hold" nodeType="withEffect">
                                  <p:stCondLst>
                                    <p:cond delay="0"/>
                                  </p:stCondLst>
                                  <p:childTnLst>
                                    <p:set>
                                      <p:cBhvr>
                                        <p:cTn id="28" dur="1" fill="hold">
                                          <p:stCondLst>
                                            <p:cond delay="0"/>
                                          </p:stCondLst>
                                        </p:cTn>
                                        <p:tgtEl>
                                          <p:spTgt spid="67598"/>
                                        </p:tgtEl>
                                        <p:attrNameLst>
                                          <p:attrName>style.visibility</p:attrName>
                                        </p:attrNameLst>
                                      </p:cBhvr>
                                      <p:to>
                                        <p:strVal val="visible"/>
                                      </p:to>
                                    </p:set>
                                    <p:animEffect transition="in" filter="wipe(down)">
                                      <p:cBhvr>
                                        <p:cTn id="29" dur="500"/>
                                        <p:tgtEl>
                                          <p:spTgt spid="6759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7597"/>
                                        </p:tgtEl>
                                        <p:attrNameLst>
                                          <p:attrName>style.visibility</p:attrName>
                                        </p:attrNameLst>
                                      </p:cBhvr>
                                      <p:to>
                                        <p:strVal val="visible"/>
                                      </p:to>
                                    </p:set>
                                    <p:animEffect transition="in" filter="wipe(down)">
                                      <p:cBhvr>
                                        <p:cTn id="32" dur="500"/>
                                        <p:tgtEl>
                                          <p:spTgt spid="675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7589"/>
                                        </p:tgtEl>
                                        <p:attrNameLst>
                                          <p:attrName>style.visibility</p:attrName>
                                        </p:attrNameLst>
                                      </p:cBhvr>
                                      <p:to>
                                        <p:strVal val="visible"/>
                                      </p:to>
                                    </p:set>
                                    <p:animEffect transition="in" filter="wipe(up)">
                                      <p:cBhvr>
                                        <p:cTn id="37" dur="500"/>
                                        <p:tgtEl>
                                          <p:spTgt spid="67589"/>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7601"/>
                                        </p:tgtEl>
                                        <p:attrNameLst>
                                          <p:attrName>style.visibility</p:attrName>
                                        </p:attrNameLst>
                                      </p:cBhvr>
                                      <p:to>
                                        <p:strVal val="visible"/>
                                      </p:to>
                                    </p:set>
                                    <p:animEffect transition="in" filter="wipe(up)">
                                      <p:cBhvr>
                                        <p:cTn id="40" dur="500"/>
                                        <p:tgtEl>
                                          <p:spTgt spid="67601"/>
                                        </p:tgtEl>
                                      </p:cBhvr>
                                    </p:animEffect>
                                  </p:childTnLst>
                                </p:cTn>
                              </p:par>
                              <p:par>
                                <p:cTn id="41" presetID="22" presetClass="entr" presetSubtype="1" fill="hold" nodeType="withEffect">
                                  <p:stCondLst>
                                    <p:cond delay="0"/>
                                  </p:stCondLst>
                                  <p:childTnLst>
                                    <p:set>
                                      <p:cBhvr>
                                        <p:cTn id="42" dur="1" fill="hold">
                                          <p:stCondLst>
                                            <p:cond delay="0"/>
                                          </p:stCondLst>
                                        </p:cTn>
                                        <p:tgtEl>
                                          <p:spTgt spid="67590"/>
                                        </p:tgtEl>
                                        <p:attrNameLst>
                                          <p:attrName>style.visibility</p:attrName>
                                        </p:attrNameLst>
                                      </p:cBhvr>
                                      <p:to>
                                        <p:strVal val="visible"/>
                                      </p:to>
                                    </p:set>
                                    <p:animEffect transition="in" filter="wipe(up)">
                                      <p:cBhvr>
                                        <p:cTn id="43" dur="500"/>
                                        <p:tgtEl>
                                          <p:spTgt spid="67590"/>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67599"/>
                                        </p:tgtEl>
                                        <p:attrNameLst>
                                          <p:attrName>style.visibility</p:attrName>
                                        </p:attrNameLst>
                                      </p:cBhvr>
                                      <p:to>
                                        <p:strVal val="visible"/>
                                      </p:to>
                                    </p:set>
                                    <p:animEffect transition="in" filter="wipe(up)">
                                      <p:cBhvr>
                                        <p:cTn id="46" dur="500"/>
                                        <p:tgtEl>
                                          <p:spTgt spid="6759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60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67602"/>
                                        </p:tgtEl>
                                        <p:attrNameLst>
                                          <p:attrName>style.visibility</p:attrName>
                                        </p:attrNameLst>
                                      </p:cBhvr>
                                      <p:to>
                                        <p:strVal val="visible"/>
                                      </p:to>
                                    </p:set>
                                    <p:animEffect transition="in" filter="wipe(up)">
                                      <p:cBhvr>
                                        <p:cTn id="55" dur="500"/>
                                        <p:tgtEl>
                                          <p:spTgt spid="67602"/>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grpId="0" nodeType="clickEffect">
                                  <p:stCondLst>
                                    <p:cond delay="0"/>
                                  </p:stCondLst>
                                  <p:childTnLst>
                                    <p:animEffect transition="out" filter="fade">
                                      <p:cBhvr>
                                        <p:cTn id="59" dur="500" tmFilter="0, 0; .2, .5; .8, .5; 1, 0"/>
                                        <p:tgtEl>
                                          <p:spTgt spid="67604"/>
                                        </p:tgtEl>
                                      </p:cBhvr>
                                    </p:animEffect>
                                    <p:animScale>
                                      <p:cBhvr>
                                        <p:cTn id="60" dur="250" autoRev="1" fill="hold"/>
                                        <p:tgtEl>
                                          <p:spTgt spid="6760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87" grpId="0"/>
      <p:bldP spid="67597" grpId="0"/>
      <p:bldP spid="67599" grpId="0"/>
      <p:bldP spid="67600" grpId="0"/>
      <p:bldP spid="67601" grpId="0" animBg="1"/>
      <p:bldP spid="67602" grpId="0"/>
      <p:bldP spid="6760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4116389" y="323851"/>
            <a:ext cx="3952875" cy="828675"/>
          </a:xfrm>
        </p:spPr>
        <p:txBody>
          <a:bodyPr/>
          <a:lstStyle/>
          <a:p>
            <a:pPr eaLnBrk="1" hangingPunct="1"/>
            <a:r>
              <a:rPr lang="zh-CN" altLang="en-US" sz="2800" b="1">
                <a:ea typeface="幼圆" panose="02010509060101010101" pitchFamily="49" charset="-122"/>
              </a:rPr>
              <a:t>部分二极管的照片</a:t>
            </a:r>
          </a:p>
        </p:txBody>
      </p:sp>
      <p:pic>
        <p:nvPicPr>
          <p:cNvPr id="68611" name="Picture 3" descr="8640bf8b8835d6649f2fb42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737" y="1674020"/>
            <a:ext cx="18954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5" descr="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026" y="4373563"/>
            <a:ext cx="1846263"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6" descr="整流二极管（1N4001-1N4007）">
            <a:hlinkClick r:id="rId5" tooltip="整流二极管（1N4001-1N4007）"/>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6523" y="1693837"/>
            <a:ext cx="1878273" cy="178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7" descr="可控硅，整流管（ZP5A螺旋型）">
            <a:hlinkClick r:id="rId7" tooltip="可控硅，整流管（ZP5A螺旋型）"/>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8976" y="1693837"/>
            <a:ext cx="2147441" cy="180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Rectangle 8"/>
          <p:cNvSpPr>
            <a:spLocks noChangeArrowheads="1"/>
          </p:cNvSpPr>
          <p:nvPr/>
        </p:nvSpPr>
        <p:spPr bwMode="auto">
          <a:xfrm>
            <a:off x="3351214" y="3519488"/>
            <a:ext cx="22955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solidFill>
                  <a:schemeClr val="tx2"/>
                </a:solidFill>
                <a:ea typeface="华文楷体" panose="02010600040101010101" pitchFamily="2" charset="-122"/>
              </a:rPr>
              <a:t>整流二极管</a:t>
            </a:r>
          </a:p>
        </p:txBody>
      </p:sp>
      <p:sp>
        <p:nvSpPr>
          <p:cNvPr id="68617" name="Rectangle 9"/>
          <p:cNvSpPr>
            <a:spLocks noChangeArrowheads="1"/>
          </p:cNvSpPr>
          <p:nvPr/>
        </p:nvSpPr>
        <p:spPr bwMode="auto">
          <a:xfrm>
            <a:off x="2540000" y="4643439"/>
            <a:ext cx="1169988"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solidFill>
                  <a:schemeClr val="tx2"/>
                </a:solidFill>
                <a:ea typeface="华文楷体" panose="02010600040101010101" pitchFamily="2" charset="-122"/>
              </a:rPr>
              <a:t>稳   压</a:t>
            </a:r>
            <a:br>
              <a:rPr lang="zh-CN" altLang="en-US" sz="2400">
                <a:solidFill>
                  <a:schemeClr val="tx2"/>
                </a:solidFill>
                <a:ea typeface="华文楷体" panose="02010600040101010101" pitchFamily="2" charset="-122"/>
              </a:rPr>
            </a:br>
            <a:r>
              <a:rPr lang="zh-CN" altLang="en-US" sz="2400">
                <a:solidFill>
                  <a:schemeClr val="tx2"/>
                </a:solidFill>
                <a:ea typeface="华文楷体" panose="02010600040101010101" pitchFamily="2" charset="-122"/>
              </a:rPr>
              <a:t>二极管</a:t>
            </a:r>
          </a:p>
        </p:txBody>
      </p:sp>
      <p:sp>
        <p:nvSpPr>
          <p:cNvPr id="68618" name="Rectangle 10"/>
          <p:cNvSpPr>
            <a:spLocks noChangeArrowheads="1"/>
          </p:cNvSpPr>
          <p:nvPr/>
        </p:nvSpPr>
        <p:spPr bwMode="auto">
          <a:xfrm>
            <a:off x="7761289" y="3024188"/>
            <a:ext cx="216058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solidFill>
                  <a:schemeClr val="tx2"/>
                </a:solidFill>
                <a:ea typeface="华文楷体" panose="02010600040101010101" pitchFamily="2" charset="-122"/>
              </a:rPr>
              <a:t>发光二极管</a:t>
            </a:r>
          </a:p>
        </p:txBody>
      </p:sp>
      <p:sp>
        <p:nvSpPr>
          <p:cNvPr id="68619" name="Rectangle 11"/>
          <p:cNvSpPr>
            <a:spLocks noChangeArrowheads="1"/>
          </p:cNvSpPr>
          <p:nvPr/>
        </p:nvSpPr>
        <p:spPr bwMode="auto">
          <a:xfrm>
            <a:off x="6186489" y="4643439"/>
            <a:ext cx="1169987"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solidFill>
                  <a:schemeClr val="tx2"/>
                </a:solidFill>
                <a:ea typeface="华文楷体" panose="02010600040101010101" pitchFamily="2" charset="-122"/>
              </a:rPr>
              <a:t>光   电</a:t>
            </a:r>
            <a:br>
              <a:rPr lang="zh-CN" altLang="en-US" sz="2400">
                <a:solidFill>
                  <a:schemeClr val="tx2"/>
                </a:solidFill>
                <a:ea typeface="华文楷体" panose="02010600040101010101" pitchFamily="2" charset="-122"/>
              </a:rPr>
            </a:br>
            <a:r>
              <a:rPr lang="zh-CN" altLang="en-US" sz="2400">
                <a:solidFill>
                  <a:schemeClr val="tx2"/>
                </a:solidFill>
                <a:ea typeface="华文楷体" panose="02010600040101010101" pitchFamily="2" charset="-122"/>
              </a:rPr>
              <a:t>二极管</a:t>
            </a:r>
          </a:p>
        </p:txBody>
      </p:sp>
      <p:sp>
        <p:nvSpPr>
          <p:cNvPr id="69644" name="AutoShape 12">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9645" name="AutoShape 13">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9646" name="AutoShape 14">
            <a:hlinkClick r:id="rId9"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pic>
        <p:nvPicPr>
          <p:cNvPr id="2" name="图片 1"/>
          <p:cNvPicPr>
            <a:picLocks noChangeAspect="1"/>
          </p:cNvPicPr>
          <p:nvPr/>
        </p:nvPicPr>
        <p:blipFill>
          <a:blip r:embed="rId10"/>
          <a:stretch>
            <a:fillRect/>
          </a:stretch>
        </p:blipFill>
        <p:spPr>
          <a:xfrm>
            <a:off x="7517584" y="3970339"/>
            <a:ext cx="2276475" cy="2028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614"/>
                                        </p:tgtEl>
                                        <p:attrNameLst>
                                          <p:attrName>style.visibility</p:attrName>
                                        </p:attrNameLst>
                                      </p:cBhvr>
                                      <p:to>
                                        <p:strVal val="visible"/>
                                      </p:to>
                                    </p:set>
                                    <p:animEffect transition="in" filter="blinds(horizontal)">
                                      <p:cBhvr>
                                        <p:cTn id="7" dur="500"/>
                                        <p:tgtEl>
                                          <p:spTgt spid="68614"/>
                                        </p:tgtEl>
                                      </p:cBhvr>
                                    </p:animEffect>
                                  </p:childTnLst>
                                </p:cTn>
                              </p:par>
                              <p:par>
                                <p:cTn id="8" presetID="3" presetClass="entr" presetSubtype="10" fill="hold" nodeType="withEffect">
                                  <p:stCondLst>
                                    <p:cond delay="0"/>
                                  </p:stCondLst>
                                  <p:childTnLst>
                                    <p:set>
                                      <p:cBhvr>
                                        <p:cTn id="9" dur="1" fill="hold">
                                          <p:stCondLst>
                                            <p:cond delay="0"/>
                                          </p:stCondLst>
                                        </p:cTn>
                                        <p:tgtEl>
                                          <p:spTgt spid="68615"/>
                                        </p:tgtEl>
                                        <p:attrNameLst>
                                          <p:attrName>style.visibility</p:attrName>
                                        </p:attrNameLst>
                                      </p:cBhvr>
                                      <p:to>
                                        <p:strVal val="visible"/>
                                      </p:to>
                                    </p:set>
                                    <p:animEffect transition="in" filter="blinds(horizontal)">
                                      <p:cBhvr>
                                        <p:cTn id="10" dur="500"/>
                                        <p:tgtEl>
                                          <p:spTgt spid="686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8616"/>
                                        </p:tgtEl>
                                        <p:attrNameLst>
                                          <p:attrName>style.visibility</p:attrName>
                                        </p:attrNameLst>
                                      </p:cBhvr>
                                      <p:to>
                                        <p:strVal val="visible"/>
                                      </p:to>
                                    </p:set>
                                    <p:animEffect transition="in" filter="blinds(horizontal)">
                                      <p:cBhvr>
                                        <p:cTn id="13" dur="500"/>
                                        <p:tgtEl>
                                          <p:spTgt spid="68616"/>
                                        </p:tgtEl>
                                      </p:cBhvr>
                                    </p:animEffect>
                                  </p:childTnLst>
                                </p:cTn>
                              </p:par>
                              <p:par>
                                <p:cTn id="14" presetID="3" presetClass="entr" presetSubtype="10" fill="hold" nodeType="withEffect">
                                  <p:stCondLst>
                                    <p:cond delay="0"/>
                                  </p:stCondLst>
                                  <p:childTnLst>
                                    <p:set>
                                      <p:cBhvr>
                                        <p:cTn id="15" dur="1" fill="hold">
                                          <p:stCondLst>
                                            <p:cond delay="0"/>
                                          </p:stCondLst>
                                        </p:cTn>
                                        <p:tgtEl>
                                          <p:spTgt spid="68611"/>
                                        </p:tgtEl>
                                        <p:attrNameLst>
                                          <p:attrName>style.visibility</p:attrName>
                                        </p:attrNameLst>
                                      </p:cBhvr>
                                      <p:to>
                                        <p:strVal val="visible"/>
                                      </p:to>
                                    </p:set>
                                    <p:animEffect transition="in" filter="blinds(horizontal)">
                                      <p:cBhvr>
                                        <p:cTn id="16" dur="500"/>
                                        <p:tgtEl>
                                          <p:spTgt spid="686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8618"/>
                                        </p:tgtEl>
                                        <p:attrNameLst>
                                          <p:attrName>style.visibility</p:attrName>
                                        </p:attrNameLst>
                                      </p:cBhvr>
                                      <p:to>
                                        <p:strVal val="visible"/>
                                      </p:to>
                                    </p:set>
                                    <p:animEffect transition="in" filter="blinds(horizontal)">
                                      <p:cBhvr>
                                        <p:cTn id="19" dur="500"/>
                                        <p:tgtEl>
                                          <p:spTgt spid="6861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8617"/>
                                        </p:tgtEl>
                                        <p:attrNameLst>
                                          <p:attrName>style.visibility</p:attrName>
                                        </p:attrNameLst>
                                      </p:cBhvr>
                                      <p:to>
                                        <p:strVal val="visible"/>
                                      </p:to>
                                    </p:set>
                                    <p:animEffect transition="in" filter="blinds(horizontal)">
                                      <p:cBhvr>
                                        <p:cTn id="22" dur="500"/>
                                        <p:tgtEl>
                                          <p:spTgt spid="68617"/>
                                        </p:tgtEl>
                                      </p:cBhvr>
                                    </p:animEffect>
                                  </p:childTnLst>
                                </p:cTn>
                              </p:par>
                              <p:par>
                                <p:cTn id="23" presetID="3" presetClass="entr" presetSubtype="10" fill="hold" nodeType="withEffect">
                                  <p:stCondLst>
                                    <p:cond delay="0"/>
                                  </p:stCondLst>
                                  <p:childTnLst>
                                    <p:set>
                                      <p:cBhvr>
                                        <p:cTn id="24" dur="1" fill="hold">
                                          <p:stCondLst>
                                            <p:cond delay="0"/>
                                          </p:stCondLst>
                                        </p:cTn>
                                        <p:tgtEl>
                                          <p:spTgt spid="68613"/>
                                        </p:tgtEl>
                                        <p:attrNameLst>
                                          <p:attrName>style.visibility</p:attrName>
                                        </p:attrNameLst>
                                      </p:cBhvr>
                                      <p:to>
                                        <p:strVal val="visible"/>
                                      </p:to>
                                    </p:set>
                                    <p:animEffect transition="in" filter="blinds(horizontal)">
                                      <p:cBhvr>
                                        <p:cTn id="25" dur="500"/>
                                        <p:tgtEl>
                                          <p:spTgt spid="686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8619"/>
                                        </p:tgtEl>
                                        <p:attrNameLst>
                                          <p:attrName>style.visibility</p:attrName>
                                        </p:attrNameLst>
                                      </p:cBhvr>
                                      <p:to>
                                        <p:strVal val="visible"/>
                                      </p:to>
                                    </p:set>
                                    <p:animEffect transition="in" filter="blinds(horizontal)">
                                      <p:cBhvr>
                                        <p:cTn id="28" dur="500"/>
                                        <p:tgtEl>
                                          <p:spTgt spid="68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6" grpId="0"/>
      <p:bldP spid="68617" grpId="0"/>
      <p:bldP spid="68618" grpId="0"/>
      <p:bldP spid="6861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2360614" y="503239"/>
            <a:ext cx="4230687" cy="701675"/>
          </a:xfrm>
        </p:spPr>
        <p:txBody>
          <a:bodyPr/>
          <a:lstStyle/>
          <a:p>
            <a:pPr eaLnBrk="1" hangingPunct="1"/>
            <a:r>
              <a:rPr lang="en-US" altLang="zh-CN" b="1">
                <a:solidFill>
                  <a:schemeClr val="accent2"/>
                </a:solidFill>
                <a:latin typeface="华文楷体" panose="02010600040101010101" pitchFamily="2" charset="-122"/>
                <a:ea typeface="华文楷体" panose="02010600040101010101" pitchFamily="2" charset="-122"/>
              </a:rPr>
              <a:t>1.5 </a:t>
            </a:r>
            <a:r>
              <a:rPr lang="zh-CN" altLang="en-US" b="1">
                <a:solidFill>
                  <a:schemeClr val="accent2"/>
                </a:solidFill>
                <a:latin typeface="华文楷体" panose="02010600040101010101" pitchFamily="2" charset="-122"/>
                <a:ea typeface="华文楷体" panose="02010600040101010101" pitchFamily="2" charset="-122"/>
              </a:rPr>
              <a:t>双极晶体管</a:t>
            </a:r>
          </a:p>
        </p:txBody>
      </p:sp>
      <p:sp>
        <p:nvSpPr>
          <p:cNvPr id="70660" name="AutoShape 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9637" name="AutoShape 5">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0662" name="AutoShape 6">
            <a:hlinkClick r:id="rId2"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 name="Rectangle 6">
            <a:hlinkClick r:id="rId3" action="ppaction://hlinksldjump"/>
          </p:cNvPr>
          <p:cNvSpPr>
            <a:spLocks noChangeArrowheads="1"/>
          </p:cNvSpPr>
          <p:nvPr/>
        </p:nvSpPr>
        <p:spPr bwMode="auto">
          <a:xfrm>
            <a:off x="2272247" y="2607831"/>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anose="02010609060101010101" pitchFamily="49" charset="-122"/>
                <a:ea typeface="黑体" panose="02010609060101010101" pitchFamily="49" charset="-122"/>
              </a:rPr>
              <a:t>1.5.2 </a:t>
            </a:r>
            <a:r>
              <a:rPr lang="zh-CN" altLang="en-US" sz="3200" dirty="0">
                <a:solidFill>
                  <a:schemeClr val="folHlink"/>
                </a:solidFill>
                <a:latin typeface="黑体" panose="02010609060101010101" pitchFamily="49" charset="-122"/>
                <a:ea typeface="黑体" panose="02010609060101010101" pitchFamily="49" charset="-122"/>
              </a:rPr>
              <a:t>特性曲线和主要参数</a:t>
            </a:r>
          </a:p>
        </p:txBody>
      </p:sp>
      <p:sp>
        <p:nvSpPr>
          <p:cNvPr id="9" name="Rectangle 7">
            <a:hlinkClick r:id="rId4" action="ppaction://hlinksldjump"/>
          </p:cNvPr>
          <p:cNvSpPr>
            <a:spLocks noChangeArrowheads="1"/>
          </p:cNvSpPr>
          <p:nvPr/>
        </p:nvSpPr>
        <p:spPr bwMode="auto">
          <a:xfrm>
            <a:off x="2272247" y="1814419"/>
            <a:ext cx="5957080"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anose="02010609060101010101" pitchFamily="49" charset="-122"/>
                <a:ea typeface="黑体" panose="02010609060101010101" pitchFamily="49" charset="-122"/>
              </a:rPr>
              <a:t>1.5.1 </a:t>
            </a:r>
            <a:r>
              <a:rPr lang="zh-CN" altLang="en-US" sz="3200" dirty="0">
                <a:solidFill>
                  <a:schemeClr val="folHlink"/>
                </a:solidFill>
                <a:latin typeface="黑体" panose="02010609060101010101" pitchFamily="49" charset="-122"/>
                <a:ea typeface="黑体" panose="02010609060101010101" pitchFamily="49" charset="-122"/>
              </a:rPr>
              <a:t>基本结构和电流放大作用</a:t>
            </a:r>
          </a:p>
        </p:txBody>
      </p:sp>
      <p:sp>
        <p:nvSpPr>
          <p:cNvPr id="10" name="Rectangle 6">
            <a:hlinkClick r:id="rId5" action="ppaction://hlinksldjump"/>
          </p:cNvPr>
          <p:cNvSpPr>
            <a:spLocks noChangeArrowheads="1"/>
          </p:cNvSpPr>
          <p:nvPr/>
        </p:nvSpPr>
        <p:spPr bwMode="auto">
          <a:xfrm>
            <a:off x="2272247" y="3389275"/>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anose="02010609060101010101" pitchFamily="49" charset="-122"/>
                <a:ea typeface="黑体" panose="02010609060101010101" pitchFamily="49" charset="-122"/>
              </a:rPr>
              <a:t>1.5.3 </a:t>
            </a:r>
            <a:r>
              <a:rPr lang="zh-CN" altLang="en-US" sz="3200" dirty="0">
                <a:solidFill>
                  <a:schemeClr val="folHlink"/>
                </a:solidFill>
                <a:latin typeface="黑体" panose="02010609060101010101" pitchFamily="49" charset="-122"/>
                <a:ea typeface="黑体" panose="02010609060101010101" pitchFamily="49" charset="-122"/>
              </a:rPr>
              <a:t>简化的小信号模型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9637"/>
                                        </p:tgtEl>
                                      </p:cBhvr>
                                    </p:animEffect>
                                    <p:animScale>
                                      <p:cBhvr>
                                        <p:cTn id="7" dur="250" autoRev="1" fill="hold"/>
                                        <p:tgtEl>
                                          <p:spTgt spid="696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929E89A-6D08-4893-8288-BA50D573F183}"/>
              </a:ext>
            </a:extLst>
          </p:cNvPr>
          <p:cNvSpPr txBox="1">
            <a:spLocks noChangeArrowheads="1"/>
          </p:cNvSpPr>
          <p:nvPr/>
        </p:nvSpPr>
        <p:spPr bwMode="auto">
          <a:xfrm>
            <a:off x="1774825" y="1974742"/>
            <a:ext cx="1512888" cy="646331"/>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381000" indent="-3810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spcBef>
                <a:spcPct val="50000"/>
              </a:spcBef>
              <a:buClr>
                <a:srgbClr val="FFFF00"/>
              </a:buClr>
              <a:buFont typeface="Wingdings" panose="05000000000000000000" pitchFamily="2" charset="2"/>
              <a:buChar char="l"/>
            </a:pPr>
            <a:r>
              <a:rPr kumimoji="1" lang="zh-CN" altLang="en-US" sz="2400" b="1">
                <a:latin typeface="Times New Roman" panose="02020603050405020304" pitchFamily="18" charset="0"/>
                <a:ea typeface="仿宋_GB2312" pitchFamily="49" charset="-122"/>
              </a:rPr>
              <a:t>电压</a:t>
            </a:r>
            <a:r>
              <a:rPr kumimoji="1" lang="en-US" altLang="zh-CN" sz="2400" b="1" i="1">
                <a:latin typeface="Times New Roman" panose="02020603050405020304" pitchFamily="18" charset="0"/>
                <a:ea typeface="仿宋_GB2312" pitchFamily="49" charset="-122"/>
              </a:rPr>
              <a:t>U</a:t>
            </a:r>
          </a:p>
        </p:txBody>
      </p:sp>
      <p:graphicFrame>
        <p:nvGraphicFramePr>
          <p:cNvPr id="3" name="Object 3">
            <a:extLst>
              <a:ext uri="{FF2B5EF4-FFF2-40B4-BE49-F238E27FC236}">
                <a16:creationId xmlns:a16="http://schemas.microsoft.com/office/drawing/2014/main" id="{25008262-4957-4C23-95E8-707E19B8BE35}"/>
              </a:ext>
            </a:extLst>
          </p:cNvPr>
          <p:cNvGraphicFramePr>
            <a:graphicFrameLocks noChangeAspect="1"/>
          </p:cNvGraphicFramePr>
          <p:nvPr/>
        </p:nvGraphicFramePr>
        <p:xfrm>
          <a:off x="3949700" y="3406775"/>
          <a:ext cx="3832225" cy="1246188"/>
        </p:xfrm>
        <a:graphic>
          <a:graphicData uri="http://schemas.openxmlformats.org/presentationml/2006/ole">
            <mc:AlternateContent xmlns:mc="http://schemas.openxmlformats.org/markup-compatibility/2006">
              <mc:Choice xmlns:v="urn:schemas-microsoft-com:vml" Requires="v">
                <p:oleObj name="Equation" r:id="rId2" imgW="1295280" imgH="419040" progId="Equation.DSMT4">
                  <p:embed/>
                </p:oleObj>
              </mc:Choice>
              <mc:Fallback>
                <p:oleObj name="Equation" r:id="rId2" imgW="1295280" imgH="419040" progId="Equation.DSMT4">
                  <p:embed/>
                  <p:pic>
                    <p:nvPicPr>
                      <p:cNvPr id="3" name="Object 3">
                        <a:extLst>
                          <a:ext uri="{FF2B5EF4-FFF2-40B4-BE49-F238E27FC236}">
                            <a16:creationId xmlns:a16="http://schemas.microsoft.com/office/drawing/2014/main" id="{25008262-4957-4C23-95E8-707E19B8BE35}"/>
                          </a:ext>
                        </a:extLst>
                      </p:cNvPr>
                      <p:cNvPicPr>
                        <a:picLocks noChangeAspect="1" noChangeArrowheads="1"/>
                      </p:cNvPicPr>
                      <p:nvPr/>
                    </p:nvPicPr>
                    <p:blipFill>
                      <a:blip r:embed="rId3"/>
                      <a:srcRect/>
                      <a:stretch>
                        <a:fillRect/>
                      </a:stretch>
                    </p:blipFill>
                    <p:spPr bwMode="auto">
                      <a:xfrm>
                        <a:off x="3949700" y="3406775"/>
                        <a:ext cx="3832225" cy="1246188"/>
                      </a:xfrm>
                      <a:prstGeom prst="rect">
                        <a:avLst/>
                      </a:prstGeom>
                      <a:gradFill rotWithShape="1">
                        <a:gsLst>
                          <a:gs pos="0">
                            <a:srgbClr val="FFCCCC"/>
                          </a:gs>
                          <a:gs pos="100000">
                            <a:srgbClr val="FFFFFF"/>
                          </a:gs>
                        </a:gsLst>
                        <a:lin ang="5400000" scaled="1"/>
                      </a:gradFill>
                      <a:ln>
                        <a:noFill/>
                      </a:ln>
                      <a:effectLst>
                        <a:prstShdw prst="shdw17" dist="17961" dir="2700000">
                          <a:srgbClr val="997A7A"/>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4">
            <a:extLst>
              <a:ext uri="{FF2B5EF4-FFF2-40B4-BE49-F238E27FC236}">
                <a16:creationId xmlns:a16="http://schemas.microsoft.com/office/drawing/2014/main" id="{BFEE5BAF-4E93-4B73-9ABC-D35790C4C832}"/>
              </a:ext>
            </a:extLst>
          </p:cNvPr>
          <p:cNvSpPr txBox="1">
            <a:spLocks noChangeArrowheads="1"/>
          </p:cNvSpPr>
          <p:nvPr/>
        </p:nvSpPr>
        <p:spPr bwMode="auto">
          <a:xfrm>
            <a:off x="1774825" y="5764324"/>
            <a:ext cx="450583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Clr>
                <a:srgbClr val="FFFF00"/>
              </a:buClr>
              <a:buFont typeface="Wingdings" panose="05000000000000000000" pitchFamily="2" charset="2"/>
              <a:buChar char="l"/>
            </a:pPr>
            <a:r>
              <a:rPr kumimoji="1" lang="zh-CN" altLang="en-US" sz="2400" b="1" dirty="0">
                <a:solidFill>
                  <a:schemeClr val="tx2"/>
                </a:solidFill>
                <a:latin typeface="Times New Roman" panose="02020603050405020304" pitchFamily="18" charset="0"/>
                <a:ea typeface="宋体" panose="02010600030101010101" pitchFamily="2" charset="-122"/>
              </a:rPr>
              <a:t>  </a:t>
            </a:r>
            <a:r>
              <a:rPr kumimoji="1" lang="zh-CN" altLang="en-US" sz="2400" b="1" dirty="0">
                <a:latin typeface="Times New Roman" panose="02020603050405020304" pitchFamily="18" charset="0"/>
                <a:ea typeface="仿宋_GB2312" pitchFamily="49" charset="-122"/>
              </a:rPr>
              <a:t>单位：</a:t>
            </a:r>
            <a:r>
              <a:rPr kumimoji="1" lang="en-US" altLang="zh-CN" sz="2400" b="1" dirty="0">
                <a:latin typeface="Times New Roman" panose="02020603050405020304" pitchFamily="18" charset="0"/>
                <a:ea typeface="仿宋_GB2312" pitchFamily="49" charset="-122"/>
              </a:rPr>
              <a:t>V (</a:t>
            </a:r>
            <a:r>
              <a:rPr kumimoji="1" lang="zh-CN" altLang="en-US" sz="2400" b="1" dirty="0">
                <a:latin typeface="Times New Roman" panose="02020603050405020304" pitchFamily="18" charset="0"/>
                <a:ea typeface="仿宋_GB2312" pitchFamily="49" charset="-122"/>
              </a:rPr>
              <a:t>伏</a:t>
            </a:r>
            <a:r>
              <a:rPr kumimoji="1" lang="en-US" altLang="en-US" sz="2400" b="1" dirty="0">
                <a:latin typeface="Times New Roman" panose="02020603050405020304" pitchFamily="18" charset="0"/>
                <a:ea typeface="仿宋_GB2312" pitchFamily="49" charset="-122"/>
              </a:rPr>
              <a:t>)</a:t>
            </a:r>
            <a:r>
              <a:rPr kumimoji="1" lang="zh-CN" altLang="en-US" sz="2400" b="1" dirty="0">
                <a:latin typeface="Times New Roman" panose="02020603050405020304" pitchFamily="18" charset="0"/>
                <a:ea typeface="仿宋_GB2312" pitchFamily="49" charset="-122"/>
              </a:rPr>
              <a:t>、</a:t>
            </a:r>
            <a:r>
              <a:rPr kumimoji="1" lang="en-US" altLang="zh-CN" sz="2400" b="1" dirty="0">
                <a:latin typeface="Times New Roman" panose="02020603050405020304" pitchFamily="18" charset="0"/>
                <a:ea typeface="仿宋_GB2312" pitchFamily="49" charset="-122"/>
              </a:rPr>
              <a:t>kV</a:t>
            </a:r>
            <a:r>
              <a:rPr kumimoji="1" lang="zh-CN" altLang="en-US" sz="2400" b="1" dirty="0">
                <a:latin typeface="Times New Roman" panose="02020603050405020304" pitchFamily="18" charset="0"/>
                <a:ea typeface="仿宋_GB2312" pitchFamily="49" charset="-122"/>
              </a:rPr>
              <a:t>、</a:t>
            </a:r>
            <a:r>
              <a:rPr kumimoji="1" lang="en-US" altLang="zh-CN" sz="2400" b="1" dirty="0">
                <a:latin typeface="Times New Roman" panose="02020603050405020304" pitchFamily="18" charset="0"/>
                <a:ea typeface="仿宋_GB2312" pitchFamily="49" charset="-122"/>
              </a:rPr>
              <a:t>mV</a:t>
            </a:r>
            <a:r>
              <a:rPr kumimoji="1" lang="zh-CN" altLang="en-US" sz="2400" b="1" dirty="0">
                <a:latin typeface="Times New Roman" panose="02020603050405020304" pitchFamily="18" charset="0"/>
                <a:ea typeface="仿宋_GB2312" pitchFamily="49" charset="-122"/>
              </a:rPr>
              <a:t>、</a:t>
            </a:r>
            <a:r>
              <a:rPr kumimoji="1" lang="zh-CN" altLang="en-US" sz="2400" b="1" dirty="0">
                <a:latin typeface="Times New Roman" panose="02020603050405020304" pitchFamily="18" charset="0"/>
                <a:ea typeface="仿宋_GB2312" pitchFamily="49" charset="-122"/>
                <a:sym typeface="Symbol" panose="05050102010706020507" pitchFamily="18" charset="2"/>
              </a:rPr>
              <a:t></a:t>
            </a:r>
            <a:r>
              <a:rPr kumimoji="1" lang="en-US" altLang="zh-CN" sz="2400" b="1" dirty="0">
                <a:latin typeface="Times New Roman" panose="02020603050405020304" pitchFamily="18" charset="0"/>
                <a:ea typeface="仿宋_GB2312" pitchFamily="49" charset="-122"/>
                <a:sym typeface="Symbol" panose="05050102010706020507" pitchFamily="18" charset="2"/>
              </a:rPr>
              <a:t>V</a:t>
            </a:r>
          </a:p>
        </p:txBody>
      </p:sp>
      <p:sp>
        <p:nvSpPr>
          <p:cNvPr id="5" name="Rectangle 5">
            <a:extLst>
              <a:ext uri="{FF2B5EF4-FFF2-40B4-BE49-F238E27FC236}">
                <a16:creationId xmlns:a16="http://schemas.microsoft.com/office/drawing/2014/main" id="{29B1C3B2-E7A0-4E3E-932B-0679D6A6A226}"/>
              </a:ext>
            </a:extLst>
          </p:cNvPr>
          <p:cNvSpPr>
            <a:spLocks noChangeArrowheads="1"/>
          </p:cNvSpPr>
          <p:nvPr/>
        </p:nvSpPr>
        <p:spPr bwMode="auto">
          <a:xfrm>
            <a:off x="1178287" y="314008"/>
            <a:ext cx="7816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kumimoji="1" lang="en-US" altLang="zh-CN" sz="2800" b="1" dirty="0">
                <a:latin typeface="Times New Roman" panose="02020603050405020304" pitchFamily="18" charset="0"/>
                <a:ea typeface="仿宋_GB2312" pitchFamily="49" charset="-122"/>
              </a:rPr>
              <a:t>&lt;2&gt;. </a:t>
            </a:r>
            <a:r>
              <a:rPr kumimoji="1" lang="zh-CN" altLang="en-US" sz="2800" b="1" dirty="0">
                <a:latin typeface="Times New Roman" panose="02020603050405020304" pitchFamily="18" charset="0"/>
                <a:ea typeface="仿宋_GB2312" pitchFamily="49" charset="-122"/>
              </a:rPr>
              <a:t>电压的参考方向 </a:t>
            </a:r>
            <a:r>
              <a:rPr kumimoji="1" lang="en-US" altLang="zh-CN" sz="2800" b="1" dirty="0">
                <a:latin typeface="Times New Roman" panose="02020603050405020304" pitchFamily="18" charset="0"/>
                <a:ea typeface="仿宋_GB2312" pitchFamily="49" charset="-122"/>
              </a:rPr>
              <a:t>(voltage reference direction)</a:t>
            </a:r>
            <a:endParaRPr lang="en-US" altLang="zh-CN" dirty="0">
              <a:ea typeface="宋体" panose="02010600030101010101" pitchFamily="2" charset="-122"/>
            </a:endParaRPr>
          </a:p>
        </p:txBody>
      </p:sp>
      <p:sp>
        <p:nvSpPr>
          <p:cNvPr id="6" name="Text Box 6">
            <a:extLst>
              <a:ext uri="{FF2B5EF4-FFF2-40B4-BE49-F238E27FC236}">
                <a16:creationId xmlns:a16="http://schemas.microsoft.com/office/drawing/2014/main" id="{8DD3823E-D9AA-4346-9A98-8BFCC738D0B9}"/>
              </a:ext>
            </a:extLst>
          </p:cNvPr>
          <p:cNvSpPr txBox="1">
            <a:spLocks noChangeArrowheads="1"/>
          </p:cNvSpPr>
          <p:nvPr/>
        </p:nvSpPr>
        <p:spPr bwMode="auto">
          <a:xfrm>
            <a:off x="4151313" y="1978026"/>
            <a:ext cx="56880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spcBef>
                <a:spcPct val="50000"/>
              </a:spcBef>
              <a:buFont typeface="Wingdings" panose="05000000000000000000" pitchFamily="2" charset="2"/>
              <a:buNone/>
            </a:pPr>
            <a:r>
              <a:rPr kumimoji="1" lang="zh-CN" altLang="en-US" sz="2400" b="1">
                <a:latin typeface="Times New Roman" panose="02020603050405020304" pitchFamily="18" charset="0"/>
                <a:ea typeface="仿宋_GB2312" pitchFamily="49" charset="-122"/>
              </a:rPr>
              <a:t>单位正电荷</a:t>
            </a:r>
            <a:r>
              <a:rPr kumimoji="1" lang="en-US" altLang="zh-CN" sz="2400" b="1" i="1">
                <a:latin typeface="Times New Roman" panose="02020603050405020304" pitchFamily="18" charset="0"/>
                <a:ea typeface="仿宋_GB2312" pitchFamily="49" charset="-122"/>
              </a:rPr>
              <a:t>q </a:t>
            </a:r>
            <a:r>
              <a:rPr kumimoji="1" lang="zh-CN" altLang="en-US" sz="2400" b="1">
                <a:latin typeface="Times New Roman" panose="02020603050405020304" pitchFamily="18" charset="0"/>
                <a:ea typeface="仿宋_GB2312" pitchFamily="49" charset="-122"/>
              </a:rPr>
              <a:t>从电路中一点移至另一点时电场力做功（</a:t>
            </a:r>
            <a:r>
              <a:rPr kumimoji="1" lang="en-US" altLang="zh-CN" sz="2400" b="1" i="1">
                <a:latin typeface="Times New Roman" panose="02020603050405020304" pitchFamily="18" charset="0"/>
                <a:ea typeface="仿宋_GB2312" pitchFamily="49" charset="-122"/>
              </a:rPr>
              <a:t>W</a:t>
            </a:r>
            <a:r>
              <a:rPr kumimoji="1" lang="zh-CN" altLang="en-US" sz="2400" b="1">
                <a:latin typeface="Times New Roman" panose="02020603050405020304" pitchFamily="18" charset="0"/>
                <a:ea typeface="仿宋_GB2312" pitchFamily="49" charset="-122"/>
              </a:rPr>
              <a:t>）的大小</a:t>
            </a:r>
            <a:endParaRPr kumimoji="1" lang="zh-CN" altLang="en-US" sz="2400" b="1">
              <a:latin typeface="Times New Roman" panose="02020603050405020304" pitchFamily="18" charset="0"/>
              <a:ea typeface="仿宋_GB2312" pitchFamily="49" charset="-122"/>
              <a:sym typeface="Symbol" panose="05050102010706020507" pitchFamily="18" charset="2"/>
            </a:endParaRPr>
          </a:p>
        </p:txBody>
      </p:sp>
      <p:sp>
        <p:nvSpPr>
          <p:cNvPr id="7" name="AutoShape 7">
            <a:extLst>
              <a:ext uri="{FF2B5EF4-FFF2-40B4-BE49-F238E27FC236}">
                <a16:creationId xmlns:a16="http://schemas.microsoft.com/office/drawing/2014/main" id="{41565D26-E9D5-4826-9597-72DBCF94431C}"/>
              </a:ext>
            </a:extLst>
          </p:cNvPr>
          <p:cNvSpPr>
            <a:spLocks noChangeArrowheads="1"/>
          </p:cNvSpPr>
          <p:nvPr/>
        </p:nvSpPr>
        <p:spPr bwMode="auto">
          <a:xfrm>
            <a:off x="3503613" y="2266950"/>
            <a:ext cx="576262" cy="215900"/>
          </a:xfrm>
          <a:prstGeom prst="rightArrow">
            <a:avLst>
              <a:gd name="adj1" fmla="val 50000"/>
              <a:gd name="adj2" fmla="val 66728"/>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 name="Text Box 8">
            <a:extLst>
              <a:ext uri="{FF2B5EF4-FFF2-40B4-BE49-F238E27FC236}">
                <a16:creationId xmlns:a16="http://schemas.microsoft.com/office/drawing/2014/main" id="{A080E935-C074-4E82-BA52-5DD1C9AC4D21}"/>
              </a:ext>
            </a:extLst>
          </p:cNvPr>
          <p:cNvSpPr txBox="1">
            <a:spLocks noChangeArrowheads="1"/>
          </p:cNvSpPr>
          <p:nvPr/>
        </p:nvSpPr>
        <p:spPr bwMode="auto">
          <a:xfrm>
            <a:off x="1778001" y="1061541"/>
            <a:ext cx="1366838" cy="461665"/>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buClr>
                <a:srgbClr val="FFFF00"/>
              </a:buClr>
              <a:buSzPts val="2400"/>
              <a:buFont typeface="Wingdings" panose="05000000000000000000" pitchFamily="2" charset="2"/>
              <a:buChar char="l"/>
            </a:pPr>
            <a:r>
              <a:rPr kumimoji="1" lang="zh-CN" altLang="en-US" sz="2400" b="1" dirty="0">
                <a:solidFill>
                  <a:schemeClr val="tx2"/>
                </a:solidFill>
                <a:latin typeface="Times New Roman" panose="02020603050405020304" pitchFamily="18" charset="0"/>
                <a:ea typeface="宋体" panose="02010600030101010101" pitchFamily="2" charset="-122"/>
                <a:sym typeface="Symbol" panose="05050102010706020507" pitchFamily="18" charset="2"/>
              </a:rPr>
              <a:t> </a:t>
            </a:r>
            <a:r>
              <a:rPr kumimoji="1" lang="zh-CN" altLang="en-US" sz="2400" b="1" dirty="0">
                <a:latin typeface="Times New Roman" panose="02020603050405020304" pitchFamily="18" charset="0"/>
                <a:ea typeface="仿宋_GB2312" pitchFamily="49" charset="-122"/>
                <a:sym typeface="Symbol" panose="05050102010706020507" pitchFamily="18" charset="2"/>
              </a:rPr>
              <a:t>电位</a:t>
            </a:r>
          </a:p>
        </p:txBody>
      </p:sp>
      <p:sp>
        <p:nvSpPr>
          <p:cNvPr id="9" name="AutoShape 9">
            <a:extLst>
              <a:ext uri="{FF2B5EF4-FFF2-40B4-BE49-F238E27FC236}">
                <a16:creationId xmlns:a16="http://schemas.microsoft.com/office/drawing/2014/main" id="{7C9E1371-5A19-4696-BE83-FAC371815E84}"/>
              </a:ext>
            </a:extLst>
          </p:cNvPr>
          <p:cNvSpPr>
            <a:spLocks noChangeArrowheads="1"/>
          </p:cNvSpPr>
          <p:nvPr/>
        </p:nvSpPr>
        <p:spPr bwMode="auto">
          <a:xfrm>
            <a:off x="3503613" y="1185863"/>
            <a:ext cx="576262" cy="215900"/>
          </a:xfrm>
          <a:prstGeom prst="rightArrow">
            <a:avLst>
              <a:gd name="adj1" fmla="val 50000"/>
              <a:gd name="adj2" fmla="val 66728"/>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 name="Rectangle 10">
            <a:extLst>
              <a:ext uri="{FF2B5EF4-FFF2-40B4-BE49-F238E27FC236}">
                <a16:creationId xmlns:a16="http://schemas.microsoft.com/office/drawing/2014/main" id="{8ED6DC43-A417-472F-9971-B0F18C482A6A}"/>
              </a:ext>
            </a:extLst>
          </p:cNvPr>
          <p:cNvSpPr>
            <a:spLocks noChangeArrowheads="1"/>
          </p:cNvSpPr>
          <p:nvPr/>
        </p:nvSpPr>
        <p:spPr bwMode="auto">
          <a:xfrm>
            <a:off x="4151314" y="892087"/>
            <a:ext cx="53292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nchor="ctr">
            <a:spAutoFit/>
          </a:bodyPr>
          <a:lstStyle>
            <a:lvl1pPr marL="381000" indent="-3810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spcBef>
                <a:spcPct val="50000"/>
              </a:spcBef>
              <a:buFont typeface="Wingdings" panose="05000000000000000000" pitchFamily="2" charset="2"/>
              <a:buNone/>
            </a:pPr>
            <a:r>
              <a:rPr kumimoji="1" lang="zh-CN" altLang="en-US" sz="2400" b="1">
                <a:latin typeface="Times New Roman" panose="02020603050405020304" pitchFamily="18" charset="0"/>
                <a:ea typeface="仿宋_GB2312" pitchFamily="49" charset="-122"/>
              </a:rPr>
              <a:t>单位正电荷</a:t>
            </a:r>
            <a:r>
              <a:rPr kumimoji="1" lang="en-US" altLang="zh-CN" sz="2400" b="1" i="1">
                <a:latin typeface="Times New Roman" panose="02020603050405020304" pitchFamily="18" charset="0"/>
                <a:ea typeface="仿宋_GB2312" pitchFamily="49" charset="-122"/>
              </a:rPr>
              <a:t>q </a:t>
            </a:r>
            <a:r>
              <a:rPr kumimoji="1" lang="zh-CN" altLang="en-US" sz="2400" b="1">
                <a:latin typeface="Times New Roman" panose="02020603050405020304" pitchFamily="18" charset="0"/>
                <a:ea typeface="仿宋_GB2312" pitchFamily="49" charset="-122"/>
              </a:rPr>
              <a:t>从电路中一点移至参考点（</a:t>
            </a:r>
            <a:r>
              <a:rPr kumimoji="1" lang="zh-CN" altLang="en-US" sz="2400" b="1">
                <a:latin typeface="Times New Roman" panose="02020603050405020304" pitchFamily="18" charset="0"/>
                <a:ea typeface="仿宋_GB2312" pitchFamily="49" charset="-122"/>
                <a:sym typeface="Symbol" panose="05050102010706020507" pitchFamily="18" charset="2"/>
              </a:rPr>
              <a:t>＝</a:t>
            </a:r>
            <a:r>
              <a:rPr kumimoji="1" lang="en-US" altLang="zh-CN" sz="2400" b="1">
                <a:latin typeface="Times New Roman" panose="02020603050405020304" pitchFamily="18" charset="0"/>
                <a:ea typeface="仿宋_GB2312" pitchFamily="49" charset="-122"/>
                <a:sym typeface="Symbol" panose="05050102010706020507" pitchFamily="18" charset="2"/>
              </a:rPr>
              <a:t>0</a:t>
            </a:r>
            <a:r>
              <a:rPr kumimoji="1" lang="zh-CN" altLang="en-US" sz="2400" b="1">
                <a:latin typeface="Times New Roman" panose="02020603050405020304" pitchFamily="18" charset="0"/>
                <a:ea typeface="仿宋_GB2312" pitchFamily="49" charset="-122"/>
                <a:sym typeface="Symbol" panose="05050102010706020507" pitchFamily="18" charset="2"/>
              </a:rPr>
              <a:t>）</a:t>
            </a:r>
            <a:r>
              <a:rPr kumimoji="1" lang="zh-CN" altLang="en-US" sz="2400" b="1">
                <a:latin typeface="Times New Roman" panose="02020603050405020304" pitchFamily="18" charset="0"/>
                <a:ea typeface="仿宋_GB2312" pitchFamily="49" charset="-122"/>
              </a:rPr>
              <a:t>时电场力做功的大小</a:t>
            </a:r>
            <a:endParaRPr lang="zh-CN" altLang="en-US">
              <a:ea typeface="宋体" panose="02010600030101010101" pitchFamily="2" charset="-122"/>
            </a:endParaRPr>
          </a:p>
        </p:txBody>
      </p:sp>
      <p:sp>
        <p:nvSpPr>
          <p:cNvPr id="11" name="Text Box 11">
            <a:extLst>
              <a:ext uri="{FF2B5EF4-FFF2-40B4-BE49-F238E27FC236}">
                <a16:creationId xmlns:a16="http://schemas.microsoft.com/office/drawing/2014/main" id="{4C95D236-ADC4-4557-90B6-D156AF39DEF5}"/>
              </a:ext>
            </a:extLst>
          </p:cNvPr>
          <p:cNvSpPr txBox="1">
            <a:spLocks noChangeArrowheads="1"/>
          </p:cNvSpPr>
          <p:nvPr/>
        </p:nvSpPr>
        <p:spPr bwMode="auto">
          <a:xfrm>
            <a:off x="1774826" y="5002214"/>
            <a:ext cx="2449513" cy="461665"/>
          </a:xfrm>
          <a:prstGeom prst="rect">
            <a:avLst/>
          </a:prstGeom>
          <a:noFill/>
          <a:ln w="38100" cap="sq"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Font typeface="Wingdings" panose="05000000000000000000" pitchFamily="2" charset="2"/>
              <a:buChar char="l"/>
            </a:pPr>
            <a:r>
              <a:rPr kumimoji="1" lang="zh-CN" altLang="en-US" sz="2400" b="1">
                <a:solidFill>
                  <a:srgbClr val="FFFF00"/>
                </a:solidFill>
                <a:latin typeface="Times New Roman" panose="02020603050405020304" pitchFamily="18" charset="0"/>
                <a:ea typeface="仿宋_GB2312" pitchFamily="49" charset="-122"/>
                <a:sym typeface="Symbol" panose="05050102010706020507" pitchFamily="18" charset="2"/>
              </a:rPr>
              <a:t>  </a:t>
            </a:r>
            <a:r>
              <a:rPr kumimoji="1" lang="zh-CN" altLang="en-US" sz="2400" b="1">
                <a:latin typeface="Times New Roman" panose="02020603050405020304" pitchFamily="18" charset="0"/>
                <a:ea typeface="仿宋_GB2312" pitchFamily="49" charset="-122"/>
                <a:sym typeface="Symbol" panose="05050102010706020507" pitchFamily="18" charset="2"/>
              </a:rPr>
              <a:t>实际电压方向</a:t>
            </a:r>
            <a:r>
              <a:rPr kumimoji="1" lang="zh-CN" altLang="en-US" sz="2400" b="1">
                <a:solidFill>
                  <a:srgbClr val="FFFF00"/>
                </a:solidFill>
                <a:latin typeface="Times New Roman" panose="02020603050405020304" pitchFamily="18" charset="0"/>
                <a:ea typeface="仿宋_GB2312" pitchFamily="49" charset="-122"/>
                <a:sym typeface="Symbol" panose="05050102010706020507" pitchFamily="18" charset="2"/>
              </a:rPr>
              <a:t>     </a:t>
            </a:r>
          </a:p>
        </p:txBody>
      </p:sp>
      <p:sp>
        <p:nvSpPr>
          <p:cNvPr id="12" name="AutoShape 12">
            <a:extLst>
              <a:ext uri="{FF2B5EF4-FFF2-40B4-BE49-F238E27FC236}">
                <a16:creationId xmlns:a16="http://schemas.microsoft.com/office/drawing/2014/main" id="{640454AF-FC7C-45A2-9602-B9B03AD2C676}"/>
              </a:ext>
            </a:extLst>
          </p:cNvPr>
          <p:cNvSpPr>
            <a:spLocks noChangeArrowheads="1"/>
          </p:cNvSpPr>
          <p:nvPr/>
        </p:nvSpPr>
        <p:spPr bwMode="auto">
          <a:xfrm>
            <a:off x="4367213" y="5146675"/>
            <a:ext cx="576262" cy="215900"/>
          </a:xfrm>
          <a:prstGeom prst="rightArrow">
            <a:avLst>
              <a:gd name="adj1" fmla="val 50000"/>
              <a:gd name="adj2" fmla="val 66728"/>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Text Box 13">
            <a:extLst>
              <a:ext uri="{FF2B5EF4-FFF2-40B4-BE49-F238E27FC236}">
                <a16:creationId xmlns:a16="http://schemas.microsoft.com/office/drawing/2014/main" id="{3A69034B-4619-4796-98FA-7CDC96300BB1}"/>
              </a:ext>
            </a:extLst>
          </p:cNvPr>
          <p:cNvSpPr txBox="1">
            <a:spLocks noChangeArrowheads="1"/>
          </p:cNvSpPr>
          <p:nvPr/>
        </p:nvSpPr>
        <p:spPr bwMode="auto">
          <a:xfrm>
            <a:off x="4872038" y="5002213"/>
            <a:ext cx="3313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a:latin typeface="Times New Roman" panose="02020603050405020304" pitchFamily="18" charset="0"/>
                <a:ea typeface="仿宋_GB2312" pitchFamily="49" charset="-122"/>
                <a:sym typeface="Symbol" panose="05050102010706020507" pitchFamily="18" charset="2"/>
              </a:rPr>
              <a:t>电位真正降低的方向</a:t>
            </a:r>
          </a:p>
        </p:txBody>
      </p:sp>
    </p:spTree>
    <p:extLst>
      <p:ext uri="{BB962C8B-B14F-4D97-AF65-F5344CB8AC3E}">
        <p14:creationId xmlns:p14="http://schemas.microsoft.com/office/powerpoint/2010/main" val="3725306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2090738" y="458788"/>
            <a:ext cx="7650162" cy="747712"/>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1.5.1 </a:t>
            </a:r>
            <a:r>
              <a:rPr lang="zh-CN" altLang="en-US" sz="3200" b="1">
                <a:solidFill>
                  <a:schemeClr val="folHlink"/>
                </a:solidFill>
                <a:latin typeface="黑体" panose="02010609060101010101" pitchFamily="49" charset="-122"/>
                <a:ea typeface="黑体" panose="02010609060101010101" pitchFamily="49" charset="-122"/>
              </a:rPr>
              <a:t>基本结构和电流放大作用</a:t>
            </a:r>
          </a:p>
        </p:txBody>
      </p:sp>
      <p:sp>
        <p:nvSpPr>
          <p:cNvPr id="70659" name="Rectangle 3"/>
          <p:cNvSpPr>
            <a:spLocks noGrp="1" noChangeArrowheads="1"/>
          </p:cNvSpPr>
          <p:nvPr>
            <p:ph type="body" idx="4294967295"/>
          </p:nvPr>
        </p:nvSpPr>
        <p:spPr>
          <a:xfrm>
            <a:off x="2090738" y="1752600"/>
            <a:ext cx="6661150" cy="596900"/>
          </a:xfrm>
        </p:spPr>
        <p:txBody>
          <a:bodyPr/>
          <a:lstStyle/>
          <a:p>
            <a:pPr eaLnBrk="1" hangingPunct="1">
              <a:buFont typeface="Wingdings" panose="05000000000000000000" pitchFamily="2" charset="2"/>
              <a:buNone/>
            </a:pPr>
            <a:r>
              <a:rPr lang="zh-CN" altLang="en-US" sz="2800" b="1">
                <a:ea typeface="幼圆" panose="02010509060101010101" pitchFamily="49" charset="-122"/>
              </a:rPr>
              <a:t>双极晶体管简称晶体管、三极管。</a:t>
            </a:r>
          </a:p>
        </p:txBody>
      </p:sp>
      <p:sp>
        <p:nvSpPr>
          <p:cNvPr id="70660" name="Rectangle 4"/>
          <p:cNvSpPr>
            <a:spLocks noChangeArrowheads="1"/>
          </p:cNvSpPr>
          <p:nvPr/>
        </p:nvSpPr>
        <p:spPr bwMode="auto">
          <a:xfrm>
            <a:off x="2046288" y="2259014"/>
            <a:ext cx="38782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200">
                <a:latin typeface="宋体" panose="02010600030101010101" pitchFamily="2" charset="-122"/>
                <a:ea typeface="宋体" panose="02010600030101010101" pitchFamily="2" charset="-122"/>
              </a:rPr>
              <a:t>1.</a:t>
            </a:r>
            <a:r>
              <a:rPr lang="zh-CN" altLang="en-US" sz="3200">
                <a:latin typeface="宋体" panose="02010600030101010101" pitchFamily="2" charset="-122"/>
                <a:ea typeface="宋体" panose="02010600030101010101" pitchFamily="2" charset="-122"/>
              </a:rPr>
              <a:t>基本结构和符号</a:t>
            </a:r>
            <a:r>
              <a:rPr lang="zh-CN" altLang="en-US">
                <a:latin typeface="宋体" panose="02010600030101010101" pitchFamily="2" charset="-122"/>
                <a:ea typeface="宋体" panose="02010600030101010101" pitchFamily="2" charset="-122"/>
              </a:rPr>
              <a:t> </a:t>
            </a:r>
          </a:p>
        </p:txBody>
      </p:sp>
      <p:sp>
        <p:nvSpPr>
          <p:cNvPr id="71685" name="Rectangle 5"/>
          <p:cNvSpPr>
            <a:spLocks noChangeArrowheads="1"/>
          </p:cNvSpPr>
          <p:nvPr/>
        </p:nvSpPr>
        <p:spPr bwMode="auto">
          <a:xfrm>
            <a:off x="6003635" y="14100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0662" name="Object 6"/>
          <p:cNvGraphicFramePr>
            <a:graphicFrameLocks noChangeAspect="1"/>
          </p:cNvGraphicFramePr>
          <p:nvPr/>
        </p:nvGraphicFramePr>
        <p:xfrm>
          <a:off x="2809875" y="2798764"/>
          <a:ext cx="3060700" cy="2790825"/>
        </p:xfrm>
        <a:graphic>
          <a:graphicData uri="http://schemas.openxmlformats.org/presentationml/2006/ole">
            <mc:AlternateContent xmlns:mc="http://schemas.openxmlformats.org/markup-compatibility/2006">
              <mc:Choice xmlns:v="urn:schemas-microsoft-com:vml" Requires="v">
                <p:oleObj r:id="rId2" imgW="2040255" imgH="1693545" progId="Visio.Drawing.11">
                  <p:embed/>
                </p:oleObj>
              </mc:Choice>
              <mc:Fallback>
                <p:oleObj r:id="rId2" imgW="2040255" imgH="1693545" progId="Visio.Drawing.11">
                  <p:embed/>
                  <p:pic>
                    <p:nvPicPr>
                      <p:cNvPr id="70662"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798764"/>
                        <a:ext cx="30607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87" name="Rectangle 7"/>
          <p:cNvSpPr>
            <a:spLocks noChangeArrowheads="1"/>
          </p:cNvSpPr>
          <p:nvPr/>
        </p:nvSpPr>
        <p:spPr bwMode="auto">
          <a:xfrm>
            <a:off x="6003635" y="13909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0664" name="Object 8"/>
          <p:cNvGraphicFramePr>
            <a:graphicFrameLocks noChangeAspect="1"/>
          </p:cNvGraphicFramePr>
          <p:nvPr/>
        </p:nvGraphicFramePr>
        <p:xfrm>
          <a:off x="6816725" y="2754313"/>
          <a:ext cx="3240088" cy="2762250"/>
        </p:xfrm>
        <a:graphic>
          <a:graphicData uri="http://schemas.openxmlformats.org/presentationml/2006/ole">
            <mc:AlternateContent xmlns:mc="http://schemas.openxmlformats.org/markup-compatibility/2006">
              <mc:Choice xmlns:v="urn:schemas-microsoft-com:vml" Requires="v">
                <p:oleObj r:id="rId4" imgW="2125345" imgH="1693545" progId="Visio.Drawing.11">
                  <p:embed/>
                </p:oleObj>
              </mc:Choice>
              <mc:Fallback>
                <p:oleObj r:id="rId4" imgW="2125345" imgH="1693545" progId="Visio.Drawing.11">
                  <p:embed/>
                  <p:pic>
                    <p:nvPicPr>
                      <p:cNvPr id="7066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725" y="2754313"/>
                        <a:ext cx="3240088"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0665" name="Rectangle 9"/>
          <p:cNvSpPr>
            <a:spLocks noChangeArrowheads="1"/>
          </p:cNvSpPr>
          <p:nvPr/>
        </p:nvSpPr>
        <p:spPr bwMode="auto">
          <a:xfrm>
            <a:off x="3890963" y="5634038"/>
            <a:ext cx="1619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幼圆" panose="02010509060101010101" pitchFamily="49" charset="-122"/>
              </a:rPr>
              <a:t>NPN</a:t>
            </a:r>
            <a:r>
              <a:rPr lang="zh-CN" altLang="en-US">
                <a:latin typeface="幼圆" panose="02010509060101010101" pitchFamily="49" charset="-122"/>
              </a:rPr>
              <a:t>型</a:t>
            </a:r>
          </a:p>
        </p:txBody>
      </p:sp>
      <p:sp>
        <p:nvSpPr>
          <p:cNvPr id="70666" name="Rectangle 10"/>
          <p:cNvSpPr>
            <a:spLocks noChangeArrowheads="1"/>
          </p:cNvSpPr>
          <p:nvPr/>
        </p:nvSpPr>
        <p:spPr bwMode="auto">
          <a:xfrm>
            <a:off x="7896225" y="5589588"/>
            <a:ext cx="1619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幼圆" panose="02010509060101010101" pitchFamily="49" charset="-122"/>
              </a:rPr>
              <a:t>PNP</a:t>
            </a:r>
            <a:r>
              <a:rPr lang="zh-CN" altLang="en-US">
                <a:latin typeface="幼圆" panose="02010509060101010101" pitchFamily="49" charset="-122"/>
              </a:rPr>
              <a:t>型</a:t>
            </a:r>
          </a:p>
        </p:txBody>
      </p:sp>
      <p:sp>
        <p:nvSpPr>
          <p:cNvPr id="71691" name="AutoShape 11">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1692" name="AutoShape 12">
            <a:hlinkClick r:id="rId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Effect transition="in" filter="blinds(horizontal)">
                                      <p:cBhvr>
                                        <p:cTn id="7" dur="500"/>
                                        <p:tgtEl>
                                          <p:spTgt spid="70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660"/>
                                        </p:tgtEl>
                                        <p:attrNameLst>
                                          <p:attrName>style.visibility</p:attrName>
                                        </p:attrNameLst>
                                      </p:cBhvr>
                                      <p:to>
                                        <p:strVal val="visible"/>
                                      </p:to>
                                    </p:set>
                                    <p:animEffect transition="in" filter="blinds(horizontal)">
                                      <p:cBhvr>
                                        <p:cTn id="12" dur="500"/>
                                        <p:tgtEl>
                                          <p:spTgt spid="706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0662"/>
                                        </p:tgtEl>
                                        <p:attrNameLst>
                                          <p:attrName>style.visibility</p:attrName>
                                        </p:attrNameLst>
                                      </p:cBhvr>
                                      <p:to>
                                        <p:strVal val="visible"/>
                                      </p:to>
                                    </p:set>
                                    <p:animEffect transition="in" filter="blinds(horizontal)">
                                      <p:cBhvr>
                                        <p:cTn id="17" dur="500"/>
                                        <p:tgtEl>
                                          <p:spTgt spid="7066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0665"/>
                                        </p:tgtEl>
                                        <p:attrNameLst>
                                          <p:attrName>style.visibility</p:attrName>
                                        </p:attrNameLst>
                                      </p:cBhvr>
                                      <p:to>
                                        <p:strVal val="visible"/>
                                      </p:to>
                                    </p:set>
                                    <p:animEffect transition="in" filter="blinds(horizontal)">
                                      <p:cBhvr>
                                        <p:cTn id="20" dur="500"/>
                                        <p:tgtEl>
                                          <p:spTgt spid="7066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0664"/>
                                        </p:tgtEl>
                                        <p:attrNameLst>
                                          <p:attrName>style.visibility</p:attrName>
                                        </p:attrNameLst>
                                      </p:cBhvr>
                                      <p:to>
                                        <p:strVal val="visible"/>
                                      </p:to>
                                    </p:set>
                                    <p:animEffect transition="in" filter="blinds(horizontal)">
                                      <p:cBhvr>
                                        <p:cTn id="25" dur="500"/>
                                        <p:tgtEl>
                                          <p:spTgt spid="7066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0666"/>
                                        </p:tgtEl>
                                        <p:attrNameLst>
                                          <p:attrName>style.visibility</p:attrName>
                                        </p:attrNameLst>
                                      </p:cBhvr>
                                      <p:to>
                                        <p:strVal val="visible"/>
                                      </p:to>
                                    </p:set>
                                    <p:animEffect transition="in" filter="blinds(horizontal)">
                                      <p:cBhvr>
                                        <p:cTn id="28" dur="500"/>
                                        <p:tgtEl>
                                          <p:spTgt spid="70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P spid="70660" grpId="0"/>
      <p:bldP spid="70665" grpId="0"/>
      <p:bldP spid="7066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2090739" y="593726"/>
            <a:ext cx="4897437" cy="657225"/>
          </a:xfrm>
        </p:spPr>
        <p:txBody>
          <a:bodyPr/>
          <a:lstStyle/>
          <a:p>
            <a:pPr eaLnBrk="1" hangingPunct="1"/>
            <a:r>
              <a:rPr lang="en-US" altLang="zh-CN" sz="3200" b="1">
                <a:latin typeface="宋体" panose="02010600030101010101" pitchFamily="2" charset="-122"/>
              </a:rPr>
              <a:t>1.</a:t>
            </a:r>
            <a:r>
              <a:rPr lang="zh-CN" altLang="en-US" sz="3200" b="1">
                <a:latin typeface="宋体" panose="02010600030101010101" pitchFamily="2" charset="-122"/>
              </a:rPr>
              <a:t>基本结构和符号</a:t>
            </a:r>
          </a:p>
        </p:txBody>
      </p:sp>
      <p:sp>
        <p:nvSpPr>
          <p:cNvPr id="71683" name="Rectangle 3"/>
          <p:cNvSpPr>
            <a:spLocks noGrp="1" noChangeArrowheads="1"/>
          </p:cNvSpPr>
          <p:nvPr>
            <p:ph type="body" sz="half" idx="4294967295"/>
          </p:nvPr>
        </p:nvSpPr>
        <p:spPr>
          <a:xfrm>
            <a:off x="1865314" y="1763713"/>
            <a:ext cx="5445125" cy="506412"/>
          </a:xfrm>
        </p:spPr>
        <p:txBody>
          <a:bodyPr>
            <a:normAutofit lnSpcReduction="10000"/>
          </a:bodyPr>
          <a:lstStyle/>
          <a:p>
            <a:pPr eaLnBrk="1" hangingPunct="1">
              <a:buFont typeface="Wingdings" panose="05000000000000000000" pitchFamily="2" charset="2"/>
              <a:buNone/>
            </a:pPr>
            <a:r>
              <a:rPr lang="zh-CN" altLang="en-US" b="1">
                <a:latin typeface="幼圆" panose="02010509060101010101" pitchFamily="49" charset="-122"/>
                <a:ea typeface="幼圆" panose="02010509060101010101" pitchFamily="49" charset="-122"/>
              </a:rPr>
              <a:t>●</a:t>
            </a:r>
            <a:r>
              <a:rPr lang="zh-CN" altLang="en-US" sz="2800" b="1">
                <a:latin typeface="幼圆" panose="02010509060101010101" pitchFamily="49" charset="-122"/>
                <a:ea typeface="幼圆" panose="02010509060101010101" pitchFamily="49" charset="-122"/>
              </a:rPr>
              <a:t>两个</a:t>
            </a:r>
            <a:r>
              <a:rPr lang="en-US" altLang="zh-CN" sz="2800" b="1">
                <a:latin typeface="幼圆" panose="02010509060101010101" pitchFamily="49" charset="-122"/>
                <a:ea typeface="幼圆" panose="02010509060101010101" pitchFamily="49" charset="-122"/>
              </a:rPr>
              <a:t>PN</a:t>
            </a:r>
            <a:r>
              <a:rPr lang="zh-CN" altLang="en-US" sz="2800" b="1">
                <a:latin typeface="幼圆" panose="02010509060101010101" pitchFamily="49" charset="-122"/>
                <a:ea typeface="幼圆" panose="02010509060101010101" pitchFamily="49" charset="-122"/>
              </a:rPr>
              <a:t>结：发射结、集电结</a:t>
            </a:r>
          </a:p>
        </p:txBody>
      </p:sp>
      <p:graphicFrame>
        <p:nvGraphicFramePr>
          <p:cNvPr id="71684" name="Object 4"/>
          <p:cNvGraphicFramePr>
            <a:graphicFrameLocks noGrp="1" noChangeAspect="1"/>
          </p:cNvGraphicFramePr>
          <p:nvPr>
            <p:ph sz="quarter" idx="4294967295"/>
          </p:nvPr>
        </p:nvGraphicFramePr>
        <p:xfrm>
          <a:off x="3216276" y="4238625"/>
          <a:ext cx="2378075" cy="1981200"/>
        </p:xfrm>
        <a:graphic>
          <a:graphicData uri="http://schemas.openxmlformats.org/presentationml/2006/ole">
            <mc:AlternateContent xmlns:mc="http://schemas.openxmlformats.org/markup-compatibility/2006">
              <mc:Choice xmlns:v="urn:schemas-microsoft-com:vml" Requires="v">
                <p:oleObj r:id="rId2" imgW="2040255" imgH="1693545" progId="Visio.Drawing.11">
                  <p:embed/>
                </p:oleObj>
              </mc:Choice>
              <mc:Fallback>
                <p:oleObj r:id="rId2" imgW="2040255" imgH="1693545" progId="Visio.Drawing.11">
                  <p:embed/>
                  <p:pic>
                    <p:nvPicPr>
                      <p:cNvPr id="71684"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276" y="4238625"/>
                        <a:ext cx="23780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85" name="Rectangle 5"/>
          <p:cNvSpPr>
            <a:spLocks noChangeArrowheads="1"/>
          </p:cNvSpPr>
          <p:nvPr/>
        </p:nvSpPr>
        <p:spPr bwMode="auto">
          <a:xfrm>
            <a:off x="1865313" y="2303463"/>
            <a:ext cx="633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tabLst>
                <a:tab pos="266700" algn="l"/>
              </a:tabLst>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tabLst>
                <a:tab pos="266700" algn="l"/>
              </a:tabLst>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tabLst>
                <a:tab pos="266700" algn="l"/>
              </a:tabLst>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tabLst>
                <a:tab pos="266700" algn="l"/>
              </a:tabLst>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tabLst>
                <a:tab pos="266700" algn="l"/>
              </a:tabLst>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tabLst>
                <a:tab pos="266700" algn="l"/>
              </a:tabLst>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tabLst>
                <a:tab pos="266700" algn="l"/>
              </a:tabLst>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tabLst>
                <a:tab pos="266700" algn="l"/>
              </a:tabLst>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tabLst>
                <a:tab pos="266700" algn="l"/>
              </a:tabLst>
              <a:defRPr sz="2800" b="1">
                <a:solidFill>
                  <a:schemeClr val="tx1"/>
                </a:solidFill>
                <a:latin typeface="Verdana" panose="020B0604030504040204" pitchFamily="34" charset="0"/>
                <a:ea typeface="幼圆" panose="02010509060101010101" pitchFamily="49" charset="-122"/>
              </a:defRPr>
            </a:lvl9pPr>
          </a:lstStyle>
          <a:p>
            <a:pPr eaLnBrk="1" hangingPunct="1">
              <a:buFont typeface="Wingdings" panose="05000000000000000000" pitchFamily="2" charset="2"/>
              <a:buNone/>
            </a:pPr>
            <a:r>
              <a:rPr lang="zh-CN" altLang="en-US" sz="2000">
                <a:latin typeface="幼圆" panose="02010509060101010101" pitchFamily="49" charset="-122"/>
              </a:rPr>
              <a:t>●</a:t>
            </a:r>
            <a:r>
              <a:rPr lang="zh-CN" altLang="en-US">
                <a:latin typeface="幼圆" panose="02010509060101010101" pitchFamily="49" charset="-122"/>
              </a:rPr>
              <a:t>三个电极：发射极</a:t>
            </a:r>
            <a:r>
              <a:rPr lang="en-US" altLang="zh-CN">
                <a:latin typeface="幼圆" panose="02010509060101010101" pitchFamily="49" charset="-122"/>
              </a:rPr>
              <a:t>E</a:t>
            </a:r>
            <a:r>
              <a:rPr lang="zh-CN" altLang="en-US">
                <a:latin typeface="幼圆" panose="02010509060101010101" pitchFamily="49" charset="-122"/>
              </a:rPr>
              <a:t>、基极</a:t>
            </a:r>
            <a:r>
              <a:rPr lang="en-US" altLang="zh-CN">
                <a:latin typeface="幼圆" panose="02010509060101010101" pitchFamily="49" charset="-122"/>
              </a:rPr>
              <a:t>B</a:t>
            </a:r>
            <a:r>
              <a:rPr lang="zh-CN" altLang="en-US">
                <a:latin typeface="幼圆" panose="02010509060101010101" pitchFamily="49" charset="-122"/>
              </a:rPr>
              <a:t>、集电极</a:t>
            </a:r>
            <a:r>
              <a:rPr lang="en-US" altLang="zh-CN">
                <a:latin typeface="幼圆" panose="02010509060101010101" pitchFamily="49" charset="-122"/>
              </a:rPr>
              <a:t>C</a:t>
            </a:r>
          </a:p>
        </p:txBody>
      </p:sp>
      <p:graphicFrame>
        <p:nvGraphicFramePr>
          <p:cNvPr id="71686" name="Object 6"/>
          <p:cNvGraphicFramePr>
            <a:graphicFrameLocks noGrp="1" noChangeAspect="1"/>
          </p:cNvGraphicFramePr>
          <p:nvPr>
            <p:ph sz="quarter" idx="4294967295"/>
          </p:nvPr>
        </p:nvGraphicFramePr>
        <p:xfrm>
          <a:off x="6770688" y="4238625"/>
          <a:ext cx="2565400" cy="2025650"/>
        </p:xfrm>
        <a:graphic>
          <a:graphicData uri="http://schemas.openxmlformats.org/presentationml/2006/ole">
            <mc:AlternateContent xmlns:mc="http://schemas.openxmlformats.org/markup-compatibility/2006">
              <mc:Choice xmlns:v="urn:schemas-microsoft-com:vml" Requires="v">
                <p:oleObj r:id="rId4" imgW="2125345" imgH="1693545" progId="Visio.Drawing.11">
                  <p:embed/>
                </p:oleObj>
              </mc:Choice>
              <mc:Fallback>
                <p:oleObj r:id="rId4" imgW="2125345" imgH="1693545" progId="Visio.Drawing.11">
                  <p:embed/>
                  <p:pic>
                    <p:nvPicPr>
                      <p:cNvPr id="71686" name="Object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0688" y="4238625"/>
                        <a:ext cx="256540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87" name="Rectangle 7"/>
          <p:cNvSpPr>
            <a:spLocks noChangeArrowheads="1"/>
          </p:cNvSpPr>
          <p:nvPr/>
        </p:nvSpPr>
        <p:spPr bwMode="auto">
          <a:xfrm>
            <a:off x="1730376" y="2889250"/>
            <a:ext cx="859631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400">
                <a:ea typeface="华文楷体" panose="02010600040101010101" pitchFamily="2" charset="-122"/>
              </a:rPr>
              <a:t> ●</a:t>
            </a:r>
            <a:r>
              <a:rPr lang="zh-CN" altLang="en-US">
                <a:latin typeface="幼圆" panose="02010509060101010101" pitchFamily="49" charset="-122"/>
              </a:rPr>
              <a:t>三个区：发射区</a:t>
            </a:r>
            <a:r>
              <a:rPr lang="en-US" altLang="zh-CN">
                <a:latin typeface="华文楷体" panose="02010600040101010101" pitchFamily="2" charset="-122"/>
              </a:rPr>
              <a:t>—</a:t>
            </a:r>
            <a:r>
              <a:rPr lang="zh-CN" altLang="en-US">
                <a:latin typeface="幼圆" panose="02010509060101010101" pitchFamily="49" charset="-122"/>
              </a:rPr>
              <a:t>杂质浓度高（多数载流子最多）   </a:t>
            </a:r>
          </a:p>
          <a:p>
            <a:pPr algn="just" eaLnBrk="1" hangingPunct="1"/>
            <a:r>
              <a:rPr lang="zh-CN" altLang="en-US">
                <a:latin typeface="幼圆" panose="02010509060101010101" pitchFamily="49" charset="-122"/>
              </a:rPr>
              <a:t>          集电区</a:t>
            </a:r>
            <a:r>
              <a:rPr lang="en-US" altLang="zh-CN">
                <a:latin typeface="华文楷体" panose="02010600040101010101" pitchFamily="2" charset="-122"/>
              </a:rPr>
              <a:t>—</a:t>
            </a:r>
            <a:r>
              <a:rPr lang="zh-CN" altLang="en-US">
                <a:latin typeface="幼圆" panose="02010509060101010101" pitchFamily="49" charset="-122"/>
              </a:rPr>
              <a:t>杂质浓度高</a:t>
            </a:r>
            <a:r>
              <a:rPr lang="en-US" altLang="zh-CN">
                <a:latin typeface="幼圆" panose="02010509060101010101" pitchFamily="49" charset="-122"/>
              </a:rPr>
              <a:t>,</a:t>
            </a:r>
            <a:r>
              <a:rPr lang="zh-CN" altLang="en-US">
                <a:latin typeface="幼圆" panose="02010509060101010101" pitchFamily="49" charset="-122"/>
              </a:rPr>
              <a:t>比发射区稍低</a:t>
            </a:r>
          </a:p>
          <a:p>
            <a:pPr algn="just" eaLnBrk="1" hangingPunct="1"/>
            <a:r>
              <a:rPr lang="zh-CN" altLang="en-US">
                <a:latin typeface="幼圆" panose="02010509060101010101" pitchFamily="49" charset="-122"/>
              </a:rPr>
              <a:t>          基  区</a:t>
            </a:r>
            <a:r>
              <a:rPr lang="en-US" altLang="zh-CN">
                <a:latin typeface="华文楷体" panose="02010600040101010101" pitchFamily="2" charset="-122"/>
              </a:rPr>
              <a:t>—</a:t>
            </a:r>
            <a:r>
              <a:rPr lang="zh-CN" altLang="en-US">
                <a:latin typeface="幼圆" panose="02010509060101010101" pitchFamily="49" charset="-122"/>
              </a:rPr>
              <a:t>杂质浓度相对很低</a:t>
            </a:r>
          </a:p>
        </p:txBody>
      </p:sp>
      <p:sp>
        <p:nvSpPr>
          <p:cNvPr id="72712" name="AutoShape 8">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2713" name="AutoShape 9">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2714" name="AutoShape 10">
            <a:hlinkClick r:id="rId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blinds(horizontal)">
                                      <p:cBhvr>
                                        <p:cTn id="7" dur="500"/>
                                        <p:tgtEl>
                                          <p:spTgt spid="71684"/>
                                        </p:tgtEl>
                                      </p:cBhvr>
                                    </p:animEffect>
                                  </p:childTnLst>
                                </p:cTn>
                              </p:par>
                              <p:par>
                                <p:cTn id="8" presetID="3" presetClass="entr" presetSubtype="10" fill="hold" nodeType="withEffect">
                                  <p:stCondLst>
                                    <p:cond delay="0"/>
                                  </p:stCondLst>
                                  <p:childTnLst>
                                    <p:set>
                                      <p:cBhvr>
                                        <p:cTn id="9" dur="1" fill="hold">
                                          <p:stCondLst>
                                            <p:cond delay="0"/>
                                          </p:stCondLst>
                                        </p:cTn>
                                        <p:tgtEl>
                                          <p:spTgt spid="71686"/>
                                        </p:tgtEl>
                                        <p:attrNameLst>
                                          <p:attrName>style.visibility</p:attrName>
                                        </p:attrNameLst>
                                      </p:cBhvr>
                                      <p:to>
                                        <p:strVal val="visible"/>
                                      </p:to>
                                    </p:set>
                                    <p:animEffect transition="in" filter="blinds(horizontal)">
                                      <p:cBhvr>
                                        <p:cTn id="10" dur="500"/>
                                        <p:tgtEl>
                                          <p:spTgt spid="7168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1683">
                                            <p:txEl>
                                              <p:pRg st="0" end="0"/>
                                            </p:txEl>
                                          </p:spTgt>
                                        </p:tgtEl>
                                        <p:attrNameLst>
                                          <p:attrName>style.visibility</p:attrName>
                                        </p:attrNameLst>
                                      </p:cBhvr>
                                      <p:to>
                                        <p:strVal val="visible"/>
                                      </p:to>
                                    </p:set>
                                    <p:animEffect transition="in" filter="blinds(horizontal)">
                                      <p:cBhvr>
                                        <p:cTn id="15" dur="500"/>
                                        <p:tgtEl>
                                          <p:spTgt spid="7168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1685"/>
                                        </p:tgtEl>
                                        <p:attrNameLst>
                                          <p:attrName>style.visibility</p:attrName>
                                        </p:attrNameLst>
                                      </p:cBhvr>
                                      <p:to>
                                        <p:strVal val="visible"/>
                                      </p:to>
                                    </p:set>
                                    <p:animEffect transition="in" filter="blinds(horizontal)">
                                      <p:cBhvr>
                                        <p:cTn id="20" dur="500"/>
                                        <p:tgtEl>
                                          <p:spTgt spid="7168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1687"/>
                                        </p:tgtEl>
                                        <p:attrNameLst>
                                          <p:attrName>style.visibility</p:attrName>
                                        </p:attrNameLst>
                                      </p:cBhvr>
                                      <p:to>
                                        <p:strVal val="visible"/>
                                      </p:to>
                                    </p:set>
                                    <p:animEffect transition="in" filter="blinds(horizontal)">
                                      <p:cBhvr>
                                        <p:cTn id="25" dur="500"/>
                                        <p:tgtEl>
                                          <p:spTgt spid="71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P spid="71685" grpId="0"/>
      <p:bldP spid="7168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2181225" y="279401"/>
            <a:ext cx="4184650" cy="657225"/>
          </a:xfrm>
        </p:spPr>
        <p:txBody>
          <a:bodyPr/>
          <a:lstStyle/>
          <a:p>
            <a:pPr eaLnBrk="1" hangingPunct="1"/>
            <a:r>
              <a:rPr lang="en-US" altLang="zh-CN" sz="3200" b="1">
                <a:latin typeface="宋体" panose="02010600030101010101" pitchFamily="2" charset="-122"/>
              </a:rPr>
              <a:t>2.</a:t>
            </a:r>
            <a:r>
              <a:rPr lang="zh-CN" altLang="en-US" sz="3200" b="1">
                <a:latin typeface="宋体" panose="02010600030101010101" pitchFamily="2" charset="-122"/>
              </a:rPr>
              <a:t>电流放大作用</a:t>
            </a:r>
          </a:p>
        </p:txBody>
      </p:sp>
      <p:sp>
        <p:nvSpPr>
          <p:cNvPr id="72707" name="Rectangle 3"/>
          <p:cNvSpPr>
            <a:spLocks noGrp="1" noChangeArrowheads="1"/>
          </p:cNvSpPr>
          <p:nvPr>
            <p:ph type="body" idx="4294967295"/>
          </p:nvPr>
        </p:nvSpPr>
        <p:spPr>
          <a:xfrm>
            <a:off x="1955801" y="998538"/>
            <a:ext cx="8054975" cy="596900"/>
          </a:xfrm>
        </p:spPr>
        <p:txBody>
          <a:bodyPr/>
          <a:lstStyle/>
          <a:p>
            <a:pPr eaLnBrk="1" hangingPunct="1"/>
            <a:r>
              <a:rPr lang="zh-CN" altLang="en-US" sz="2800" b="1">
                <a:ea typeface="幼圆" panose="02010509060101010101" pitchFamily="49" charset="-122"/>
              </a:rPr>
              <a:t>条件：发射结正向偏置，集电结反向偏置。</a:t>
            </a:r>
          </a:p>
        </p:txBody>
      </p:sp>
      <p:sp>
        <p:nvSpPr>
          <p:cNvPr id="73732" name="Rectangle 4"/>
          <p:cNvSpPr>
            <a:spLocks noChangeArrowheads="1"/>
          </p:cNvSpPr>
          <p:nvPr/>
        </p:nvSpPr>
        <p:spPr bwMode="auto">
          <a:xfrm>
            <a:off x="6003635" y="10909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2709" name="Object 5"/>
          <p:cNvGraphicFramePr>
            <a:graphicFrameLocks noChangeAspect="1"/>
          </p:cNvGraphicFramePr>
          <p:nvPr/>
        </p:nvGraphicFramePr>
        <p:xfrm>
          <a:off x="7356475" y="1538288"/>
          <a:ext cx="3149600" cy="3376612"/>
        </p:xfrm>
        <a:graphic>
          <a:graphicData uri="http://schemas.openxmlformats.org/presentationml/2006/ole">
            <mc:AlternateContent xmlns:mc="http://schemas.openxmlformats.org/markup-compatibility/2006">
              <mc:Choice xmlns:v="urn:schemas-microsoft-com:vml" Requires="v">
                <p:oleObj r:id="rId2" imgW="2082800" imgH="2286000" progId="Visio.Drawing.11">
                  <p:embed/>
                </p:oleObj>
              </mc:Choice>
              <mc:Fallback>
                <p:oleObj r:id="rId2" imgW="2082800" imgH="2286000" progId="Visio.Drawing.11">
                  <p:embed/>
                  <p:pic>
                    <p:nvPicPr>
                      <p:cNvPr id="7270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1538288"/>
                        <a:ext cx="3149600"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10" name="Rectangle 6"/>
          <p:cNvSpPr>
            <a:spLocks noChangeArrowheads="1"/>
          </p:cNvSpPr>
          <p:nvPr/>
        </p:nvSpPr>
        <p:spPr bwMode="auto">
          <a:xfrm>
            <a:off x="1820864" y="1671172"/>
            <a:ext cx="5234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solidFill>
                  <a:schemeClr val="accent2"/>
                </a:solidFill>
                <a:ea typeface="黑体" panose="02010609060101010101" pitchFamily="49" charset="-122"/>
              </a:rPr>
              <a:t>☆</a:t>
            </a:r>
            <a:r>
              <a:rPr lang="zh-CN" altLang="en-US">
                <a:solidFill>
                  <a:srgbClr val="800000"/>
                </a:solidFill>
                <a:ea typeface="黑体" panose="02010609060101010101" pitchFamily="49" charset="-122"/>
              </a:rPr>
              <a:t>载流子的运动和电流的形成：</a:t>
            </a:r>
          </a:p>
        </p:txBody>
      </p:sp>
      <p:sp>
        <p:nvSpPr>
          <p:cNvPr id="72711" name="Rectangle 7"/>
          <p:cNvSpPr>
            <a:spLocks noChangeArrowheads="1"/>
          </p:cNvSpPr>
          <p:nvPr/>
        </p:nvSpPr>
        <p:spPr bwMode="auto">
          <a:xfrm>
            <a:off x="1955800" y="2214564"/>
            <a:ext cx="5435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ea typeface="华文楷体" panose="02010600040101010101" pitchFamily="2" charset="-122"/>
              </a:rPr>
              <a:t>  </a:t>
            </a:r>
            <a:r>
              <a:rPr lang="zh-CN" altLang="en-US">
                <a:latin typeface="幼圆" panose="02010509060101010101" pitchFamily="49" charset="-122"/>
              </a:rPr>
              <a:t>发射结外电场→发射区大量电子</a:t>
            </a:r>
          </a:p>
          <a:p>
            <a:pPr eaLnBrk="1" hangingPunct="1"/>
            <a:r>
              <a:rPr lang="zh-CN" altLang="en-US">
                <a:latin typeface="幼圆" panose="02010509060101010101" pitchFamily="49" charset="-122"/>
              </a:rPr>
              <a:t>载流子向基区运动</a:t>
            </a:r>
            <a:r>
              <a:rPr lang="en-US" altLang="zh-CN">
                <a:latin typeface="幼圆" panose="02010509060101010101" pitchFamily="49" charset="-122"/>
              </a:rPr>
              <a:t>,</a:t>
            </a:r>
            <a:r>
              <a:rPr lang="zh-CN" altLang="en-US">
                <a:latin typeface="幼圆" panose="02010509060101010101" pitchFamily="49" charset="-122"/>
              </a:rPr>
              <a:t>电源向发射区</a:t>
            </a:r>
          </a:p>
          <a:p>
            <a:pPr eaLnBrk="1" hangingPunct="1"/>
            <a:r>
              <a:rPr lang="zh-CN" altLang="en-US">
                <a:latin typeface="幼圆" panose="02010509060101010101" pitchFamily="49" charset="-122"/>
              </a:rPr>
              <a:t>补充电子→发射极电流 </a:t>
            </a:r>
          </a:p>
        </p:txBody>
      </p:sp>
      <p:sp>
        <p:nvSpPr>
          <p:cNvPr id="73736"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2713" name="对象 72712"/>
          <p:cNvGraphicFramePr>
            <a:graphicFrameLocks noChangeAspect="1"/>
          </p:cNvGraphicFramePr>
          <p:nvPr/>
        </p:nvGraphicFramePr>
        <p:xfrm>
          <a:off x="5646739" y="3159126"/>
          <a:ext cx="466725" cy="454025"/>
        </p:xfrm>
        <a:graphic>
          <a:graphicData uri="http://schemas.openxmlformats.org/presentationml/2006/ole">
            <mc:AlternateContent xmlns:mc="http://schemas.openxmlformats.org/markup-compatibility/2006">
              <mc:Choice xmlns:v="urn:schemas-microsoft-com:vml" Requires="v">
                <p:oleObj r:id="rId4" imgW="178435" imgH="229235" progId="">
                  <p:embed/>
                </p:oleObj>
              </mc:Choice>
              <mc:Fallback>
                <p:oleObj r:id="rId4" imgW="178435" imgH="229235" progId="">
                  <p:embed/>
                  <p:pic>
                    <p:nvPicPr>
                      <p:cNvPr id="72713" name="对象 727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739" y="3159126"/>
                        <a:ext cx="4667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14" name="Text Box 10"/>
          <p:cNvSpPr txBox="1">
            <a:spLocks noChangeArrowheads="1"/>
          </p:cNvSpPr>
          <p:nvPr/>
        </p:nvSpPr>
        <p:spPr bwMode="auto">
          <a:xfrm>
            <a:off x="1955801" y="3654426"/>
            <a:ext cx="5535613" cy="1382713"/>
          </a:xfrm>
          <a:prstGeom prst="rect">
            <a:avLst/>
          </a:prstGeom>
          <a:solidFill>
            <a:srgbClr val="FFFFFF"/>
          </a:solidFill>
          <a:ln w="9525">
            <a:solidFill>
              <a:srgbClr val="000000"/>
            </a:solidFill>
            <a:miter lim="800000"/>
          </a:ln>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latin typeface="幼圆" panose="02010509060101010101" pitchFamily="49" charset="-122"/>
              </a:rPr>
              <a:t>  进入基区的电子载流子少量与</a:t>
            </a:r>
          </a:p>
          <a:p>
            <a:pPr algn="just" eaLnBrk="1" hangingPunct="1"/>
            <a:r>
              <a:rPr lang="zh-CN" altLang="en-US">
                <a:latin typeface="幼圆" panose="02010509060101010101" pitchFamily="49" charset="-122"/>
              </a:rPr>
              <a:t>基区空穴复合，电源   向基区</a:t>
            </a:r>
          </a:p>
          <a:p>
            <a:pPr algn="just" eaLnBrk="1" hangingPunct="1"/>
            <a:r>
              <a:rPr lang="zh-CN" altLang="en-US">
                <a:latin typeface="幼圆" panose="02010509060101010101" pitchFamily="49" charset="-122"/>
              </a:rPr>
              <a:t>补充空穴→基极电流</a:t>
            </a:r>
            <a:endParaRPr lang="zh-CN" altLang="en-US">
              <a:ea typeface="华文楷体" panose="02010600040101010101" pitchFamily="2" charset="-122"/>
            </a:endParaRPr>
          </a:p>
        </p:txBody>
      </p:sp>
      <p:sp>
        <p:nvSpPr>
          <p:cNvPr id="73739" name="Rectangle 11"/>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2716" name="对象 72715"/>
          <p:cNvGraphicFramePr>
            <a:graphicFrameLocks noChangeAspect="1"/>
          </p:cNvGraphicFramePr>
          <p:nvPr/>
        </p:nvGraphicFramePr>
        <p:xfrm>
          <a:off x="5286375" y="4149725"/>
          <a:ext cx="539750" cy="452438"/>
        </p:xfrm>
        <a:graphic>
          <a:graphicData uri="http://schemas.openxmlformats.org/presentationml/2006/ole">
            <mc:AlternateContent xmlns:mc="http://schemas.openxmlformats.org/markup-compatibility/2006">
              <mc:Choice xmlns:v="urn:schemas-microsoft-com:vml" Requires="v">
                <p:oleObj r:id="rId6" imgW="267335" imgH="229235" progId="">
                  <p:embed/>
                </p:oleObj>
              </mc:Choice>
              <mc:Fallback>
                <p:oleObj r:id="rId6" imgW="267335" imgH="229235" progId="">
                  <p:embed/>
                  <p:pic>
                    <p:nvPicPr>
                      <p:cNvPr id="72716" name="对象 727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6375" y="4149725"/>
                        <a:ext cx="5397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17" name="对象 72716"/>
          <p:cNvGraphicFramePr>
            <a:graphicFrameLocks noChangeAspect="1"/>
          </p:cNvGraphicFramePr>
          <p:nvPr/>
        </p:nvGraphicFramePr>
        <p:xfrm>
          <a:off x="5330825" y="4554538"/>
          <a:ext cx="495300" cy="493712"/>
        </p:xfrm>
        <a:graphic>
          <a:graphicData uri="http://schemas.openxmlformats.org/presentationml/2006/ole">
            <mc:AlternateContent xmlns:mc="http://schemas.openxmlformats.org/markup-compatibility/2006">
              <mc:Choice xmlns:v="urn:schemas-microsoft-com:vml" Requires="v">
                <p:oleObj r:id="rId8" imgW="178435" imgH="229235" progId="">
                  <p:embed/>
                </p:oleObj>
              </mc:Choice>
              <mc:Fallback>
                <p:oleObj r:id="rId8" imgW="178435" imgH="229235" progId="">
                  <p:embed/>
                  <p:pic>
                    <p:nvPicPr>
                      <p:cNvPr id="72717" name="对象 727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0825" y="4554538"/>
                        <a:ext cx="4953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18" name="Rectangle 14"/>
          <p:cNvSpPr>
            <a:spLocks noChangeArrowheads="1"/>
          </p:cNvSpPr>
          <p:nvPr/>
        </p:nvSpPr>
        <p:spPr bwMode="auto">
          <a:xfrm>
            <a:off x="1909764" y="5016500"/>
            <a:ext cx="82819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ea typeface="华文楷体" panose="02010600040101010101" pitchFamily="2" charset="-122"/>
              </a:rPr>
              <a:t>   </a:t>
            </a:r>
            <a:r>
              <a:rPr lang="zh-CN" altLang="en-US">
                <a:latin typeface="幼圆" panose="02010509060101010101" pitchFamily="49" charset="-122"/>
              </a:rPr>
              <a:t>集电结外电场→基区的大部分电子载流子进入集</a:t>
            </a:r>
          </a:p>
          <a:p>
            <a:pPr eaLnBrk="1" hangingPunct="1"/>
            <a:r>
              <a:rPr lang="zh-CN" altLang="en-US">
                <a:latin typeface="幼圆" panose="02010509060101010101" pitchFamily="49" charset="-122"/>
              </a:rPr>
              <a:t>电区，并由电源收集→集电极电流 </a:t>
            </a:r>
          </a:p>
        </p:txBody>
      </p:sp>
      <p:sp>
        <p:nvSpPr>
          <p:cNvPr id="73743" name="Rectangle 1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2720" name="对象 72719"/>
          <p:cNvGraphicFramePr>
            <a:graphicFrameLocks noChangeAspect="1"/>
          </p:cNvGraphicFramePr>
          <p:nvPr/>
        </p:nvGraphicFramePr>
        <p:xfrm>
          <a:off x="7400926" y="5543550"/>
          <a:ext cx="392113" cy="495300"/>
        </p:xfrm>
        <a:graphic>
          <a:graphicData uri="http://schemas.openxmlformats.org/presentationml/2006/ole">
            <mc:AlternateContent xmlns:mc="http://schemas.openxmlformats.org/markup-compatibility/2006">
              <mc:Choice xmlns:v="urn:schemas-microsoft-com:vml" Requires="v">
                <p:oleObj r:id="rId10" imgW="178435" imgH="229235" progId="">
                  <p:embed/>
                </p:oleObj>
              </mc:Choice>
              <mc:Fallback>
                <p:oleObj r:id="rId10" imgW="178435" imgH="229235" progId="">
                  <p:embed/>
                  <p:pic>
                    <p:nvPicPr>
                      <p:cNvPr id="72720" name="对象 727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00926" y="5543550"/>
                        <a:ext cx="3921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45" name="AutoShape 17">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3746" name="AutoShape 18">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3747" name="AutoShape 19">
            <a:hlinkClick r:id="rId12"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blinds(horizontal)">
                                      <p:cBhvr>
                                        <p:cTn id="7" dur="500"/>
                                        <p:tgtEl>
                                          <p:spTgt spid="72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709"/>
                                        </p:tgtEl>
                                        <p:attrNameLst>
                                          <p:attrName>style.visibility</p:attrName>
                                        </p:attrNameLst>
                                      </p:cBhvr>
                                      <p:to>
                                        <p:strVal val="visible"/>
                                      </p:to>
                                    </p:set>
                                    <p:animEffect transition="in" filter="blinds(horizontal)">
                                      <p:cBhvr>
                                        <p:cTn id="12" dur="500"/>
                                        <p:tgtEl>
                                          <p:spTgt spid="7270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710"/>
                                        </p:tgtEl>
                                        <p:attrNameLst>
                                          <p:attrName>style.visibility</p:attrName>
                                        </p:attrNameLst>
                                      </p:cBhvr>
                                      <p:to>
                                        <p:strVal val="visible"/>
                                      </p:to>
                                    </p:set>
                                    <p:animEffect transition="in" filter="blinds(horizontal)">
                                      <p:cBhvr>
                                        <p:cTn id="17" dur="500"/>
                                        <p:tgtEl>
                                          <p:spTgt spid="727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2711"/>
                                        </p:tgtEl>
                                        <p:attrNameLst>
                                          <p:attrName>style.visibility</p:attrName>
                                        </p:attrNameLst>
                                      </p:cBhvr>
                                      <p:to>
                                        <p:strVal val="visible"/>
                                      </p:to>
                                    </p:set>
                                    <p:animEffect transition="in" filter="blinds(horizontal)">
                                      <p:cBhvr>
                                        <p:cTn id="22" dur="500"/>
                                        <p:tgtEl>
                                          <p:spTgt spid="72711"/>
                                        </p:tgtEl>
                                      </p:cBhvr>
                                    </p:animEffect>
                                  </p:childTnLst>
                                </p:cTn>
                              </p:par>
                              <p:par>
                                <p:cTn id="23" presetID="3" presetClass="entr" presetSubtype="10" fill="hold" nodeType="withEffect">
                                  <p:stCondLst>
                                    <p:cond delay="0"/>
                                  </p:stCondLst>
                                  <p:childTnLst>
                                    <p:set>
                                      <p:cBhvr>
                                        <p:cTn id="24" dur="1" fill="hold">
                                          <p:stCondLst>
                                            <p:cond delay="0"/>
                                          </p:stCondLst>
                                        </p:cTn>
                                        <p:tgtEl>
                                          <p:spTgt spid="72713"/>
                                        </p:tgtEl>
                                        <p:attrNameLst>
                                          <p:attrName>style.visibility</p:attrName>
                                        </p:attrNameLst>
                                      </p:cBhvr>
                                      <p:to>
                                        <p:strVal val="visible"/>
                                      </p:to>
                                    </p:set>
                                    <p:animEffect transition="in" filter="blinds(horizontal)">
                                      <p:cBhvr>
                                        <p:cTn id="25" dur="500"/>
                                        <p:tgtEl>
                                          <p:spTgt spid="7271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2714"/>
                                        </p:tgtEl>
                                        <p:attrNameLst>
                                          <p:attrName>style.visibility</p:attrName>
                                        </p:attrNameLst>
                                      </p:cBhvr>
                                      <p:to>
                                        <p:strVal val="visible"/>
                                      </p:to>
                                    </p:set>
                                    <p:animEffect transition="in" filter="blinds(horizontal)">
                                      <p:cBhvr>
                                        <p:cTn id="30" dur="500"/>
                                        <p:tgtEl>
                                          <p:spTgt spid="72714"/>
                                        </p:tgtEl>
                                      </p:cBhvr>
                                    </p:animEffect>
                                  </p:childTnLst>
                                </p:cTn>
                              </p:par>
                              <p:par>
                                <p:cTn id="31" presetID="3" presetClass="entr" presetSubtype="10" fill="hold" nodeType="withEffect">
                                  <p:stCondLst>
                                    <p:cond delay="0"/>
                                  </p:stCondLst>
                                  <p:childTnLst>
                                    <p:set>
                                      <p:cBhvr>
                                        <p:cTn id="32" dur="1" fill="hold">
                                          <p:stCondLst>
                                            <p:cond delay="0"/>
                                          </p:stCondLst>
                                        </p:cTn>
                                        <p:tgtEl>
                                          <p:spTgt spid="72716"/>
                                        </p:tgtEl>
                                        <p:attrNameLst>
                                          <p:attrName>style.visibility</p:attrName>
                                        </p:attrNameLst>
                                      </p:cBhvr>
                                      <p:to>
                                        <p:strVal val="visible"/>
                                      </p:to>
                                    </p:set>
                                    <p:animEffect transition="in" filter="blinds(horizontal)">
                                      <p:cBhvr>
                                        <p:cTn id="33" dur="500"/>
                                        <p:tgtEl>
                                          <p:spTgt spid="72716"/>
                                        </p:tgtEl>
                                      </p:cBhvr>
                                    </p:animEffect>
                                  </p:childTnLst>
                                </p:cTn>
                              </p:par>
                              <p:par>
                                <p:cTn id="34" presetID="3" presetClass="entr" presetSubtype="10" fill="hold" nodeType="withEffect">
                                  <p:stCondLst>
                                    <p:cond delay="0"/>
                                  </p:stCondLst>
                                  <p:childTnLst>
                                    <p:set>
                                      <p:cBhvr>
                                        <p:cTn id="35" dur="1" fill="hold">
                                          <p:stCondLst>
                                            <p:cond delay="0"/>
                                          </p:stCondLst>
                                        </p:cTn>
                                        <p:tgtEl>
                                          <p:spTgt spid="72717"/>
                                        </p:tgtEl>
                                        <p:attrNameLst>
                                          <p:attrName>style.visibility</p:attrName>
                                        </p:attrNameLst>
                                      </p:cBhvr>
                                      <p:to>
                                        <p:strVal val="visible"/>
                                      </p:to>
                                    </p:set>
                                    <p:animEffect transition="in" filter="blinds(horizontal)">
                                      <p:cBhvr>
                                        <p:cTn id="36" dur="500"/>
                                        <p:tgtEl>
                                          <p:spTgt spid="7271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72718"/>
                                        </p:tgtEl>
                                        <p:attrNameLst>
                                          <p:attrName>style.visibility</p:attrName>
                                        </p:attrNameLst>
                                      </p:cBhvr>
                                      <p:to>
                                        <p:strVal val="visible"/>
                                      </p:to>
                                    </p:set>
                                    <p:animEffect transition="in" filter="blinds(horizontal)">
                                      <p:cBhvr>
                                        <p:cTn id="41" dur="500"/>
                                        <p:tgtEl>
                                          <p:spTgt spid="72718"/>
                                        </p:tgtEl>
                                      </p:cBhvr>
                                    </p:animEffect>
                                  </p:childTnLst>
                                </p:cTn>
                              </p:par>
                              <p:par>
                                <p:cTn id="42" presetID="3" presetClass="entr" presetSubtype="10" fill="hold" nodeType="withEffect">
                                  <p:stCondLst>
                                    <p:cond delay="0"/>
                                  </p:stCondLst>
                                  <p:childTnLst>
                                    <p:set>
                                      <p:cBhvr>
                                        <p:cTn id="43" dur="1" fill="hold">
                                          <p:stCondLst>
                                            <p:cond delay="0"/>
                                          </p:stCondLst>
                                        </p:cTn>
                                        <p:tgtEl>
                                          <p:spTgt spid="72720"/>
                                        </p:tgtEl>
                                        <p:attrNameLst>
                                          <p:attrName>style.visibility</p:attrName>
                                        </p:attrNameLst>
                                      </p:cBhvr>
                                      <p:to>
                                        <p:strVal val="visible"/>
                                      </p:to>
                                    </p:set>
                                    <p:animEffect transition="in" filter="blinds(horizontal)">
                                      <p:cBhvr>
                                        <p:cTn id="44" dur="500"/>
                                        <p:tgtEl>
                                          <p:spTgt spid="72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P spid="72710" grpId="0"/>
      <p:bldP spid="72711" grpId="0"/>
      <p:bldP spid="72714" grpId="0" animBg="1"/>
      <p:bldP spid="7271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2225676" y="549276"/>
            <a:ext cx="4365625" cy="657225"/>
          </a:xfrm>
        </p:spPr>
        <p:txBody>
          <a:bodyPr/>
          <a:lstStyle/>
          <a:p>
            <a:pPr eaLnBrk="1" hangingPunct="1"/>
            <a:r>
              <a:rPr lang="zh-CN" altLang="en-US" sz="2800">
                <a:solidFill>
                  <a:srgbClr val="800000"/>
                </a:solidFill>
                <a:ea typeface="黑体" panose="02010609060101010101" pitchFamily="49" charset="-122"/>
              </a:rPr>
              <a:t>☆电流放大作用：</a:t>
            </a:r>
          </a:p>
        </p:txBody>
      </p:sp>
      <p:sp>
        <p:nvSpPr>
          <p:cNvPr id="74755" name="Rectangle 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3732" name="对象 73731"/>
          <p:cNvGraphicFramePr>
            <a:graphicFrameLocks noChangeAspect="1"/>
          </p:cNvGraphicFramePr>
          <p:nvPr/>
        </p:nvGraphicFramePr>
        <p:xfrm>
          <a:off x="3395663" y="1854200"/>
          <a:ext cx="1485900" cy="495300"/>
        </p:xfrm>
        <a:graphic>
          <a:graphicData uri="http://schemas.openxmlformats.org/presentationml/2006/ole">
            <mc:AlternateContent xmlns:mc="http://schemas.openxmlformats.org/markup-compatibility/2006">
              <mc:Choice xmlns:v="urn:schemas-microsoft-com:vml" Requires="v">
                <p:oleObj r:id="rId2" imgW="750570" imgH="228600" progId="">
                  <p:embed/>
                </p:oleObj>
              </mc:Choice>
              <mc:Fallback>
                <p:oleObj r:id="rId2" imgW="750570" imgH="228600" progId="">
                  <p:embed/>
                  <p:pic>
                    <p:nvPicPr>
                      <p:cNvPr id="73732" name="对象 737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663" y="1854200"/>
                        <a:ext cx="14859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757" name="Rectangle 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3735" name="对象 73734"/>
          <p:cNvGraphicFramePr>
            <a:graphicFrameLocks noChangeAspect="1"/>
          </p:cNvGraphicFramePr>
          <p:nvPr/>
        </p:nvGraphicFramePr>
        <p:xfrm>
          <a:off x="2495551" y="2528888"/>
          <a:ext cx="5381625" cy="493712"/>
        </p:xfrm>
        <a:graphic>
          <a:graphicData uri="http://schemas.openxmlformats.org/presentationml/2006/ole">
            <mc:AlternateContent xmlns:mc="http://schemas.openxmlformats.org/markup-compatibility/2006">
              <mc:Choice xmlns:v="urn:schemas-microsoft-com:vml" Requires="v">
                <p:oleObj r:id="rId4" imgW="2717800" imgH="228600" progId="">
                  <p:embed/>
                </p:oleObj>
              </mc:Choice>
              <mc:Fallback>
                <p:oleObj r:id="rId4" imgW="2717800" imgH="228600" progId="">
                  <p:embed/>
                  <p:pic>
                    <p:nvPicPr>
                      <p:cNvPr id="73735" name="对象 737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1" y="2528888"/>
                        <a:ext cx="53816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759"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3738" name="Rectangle 10"/>
          <p:cNvSpPr>
            <a:spLocks noChangeArrowheads="1"/>
          </p:cNvSpPr>
          <p:nvPr/>
        </p:nvSpPr>
        <p:spPr bwMode="auto">
          <a:xfrm>
            <a:off x="1955800" y="3743325"/>
            <a:ext cx="832643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ea typeface="华文楷体" panose="02010600040101010101" pitchFamily="2" charset="-122"/>
              </a:rPr>
              <a:t>    </a:t>
            </a:r>
            <a:r>
              <a:rPr lang="zh-CN" altLang="en-US"/>
              <a:t>小的基极电流变化量→大的集电极电流变化量，</a:t>
            </a:r>
          </a:p>
          <a:p>
            <a:pPr eaLnBrk="1" hangingPunct="1"/>
            <a:r>
              <a:rPr lang="zh-CN" altLang="en-US"/>
              <a:t>具有电流放大作用，电流控制作用</a:t>
            </a:r>
          </a:p>
          <a:p>
            <a:pPr eaLnBrk="1" hangingPunct="1"/>
            <a:r>
              <a:rPr lang="en-US" altLang="zh-CN">
                <a:latin typeface="华文楷体" panose="02010600040101010101" pitchFamily="2" charset="-122"/>
              </a:rPr>
              <a:t>——</a:t>
            </a:r>
            <a:r>
              <a:rPr lang="zh-CN" altLang="en-US"/>
              <a:t>电流控制型器件。</a:t>
            </a:r>
          </a:p>
        </p:txBody>
      </p:sp>
      <p:sp>
        <p:nvSpPr>
          <p:cNvPr id="74761" name="AutoShape 11">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4762" name="AutoShape 12">
            <a:hlinkClick r:id="rId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3741" name="AutoShape 13">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2" name="对象 1">
            <a:hlinkClick r:id="" action="ppaction://ole?verb=1"/>
          </p:cNvPr>
          <p:cNvGraphicFramePr>
            <a:graphicFrameLocks noChangeAspect="1"/>
          </p:cNvGraphicFramePr>
          <p:nvPr/>
        </p:nvGraphicFramePr>
        <p:xfrm>
          <a:off x="5332572" y="1854042"/>
          <a:ext cx="1737995" cy="494030"/>
        </p:xfrm>
        <a:graphic>
          <a:graphicData uri="http://schemas.openxmlformats.org/presentationml/2006/ole">
            <mc:AlternateContent xmlns:mc="http://schemas.openxmlformats.org/markup-compatibility/2006">
              <mc:Choice xmlns:v="urn:schemas-microsoft-com:vml" Requires="v">
                <p:oleObj r:id="rId7" imgW="850900" imgH="228600" progId="Equation.KSEE3">
                  <p:embed/>
                </p:oleObj>
              </mc:Choice>
              <mc:Fallback>
                <p:oleObj r:id="rId7" imgW="850900" imgH="228600" progId="Equation.KSEE3">
                  <p:embed/>
                  <p:pic>
                    <p:nvPicPr>
                      <p:cNvPr id="2" name="对象 1">
                        <a:hlinkClick r:id="" action="ppaction://ole?verb=1"/>
                      </p:cNvPr>
                      <p:cNvPicPr>
                        <a:picLocks noChangeAspect="1" noChangeArrowheads="1"/>
                      </p:cNvPicPr>
                      <p:nvPr/>
                    </p:nvPicPr>
                    <p:blipFill>
                      <a:blip r:embed="rId8"/>
                      <a:srcRect/>
                      <a:stretch>
                        <a:fillRect/>
                      </a:stretch>
                    </p:blipFill>
                    <p:spPr bwMode="auto">
                      <a:xfrm>
                        <a:off x="5332572" y="1854042"/>
                        <a:ext cx="1737995" cy="49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 name="对象 2">
            <a:hlinkClick r:id="" action="ppaction://ole?verb=1"/>
          </p:cNvPr>
          <p:cNvGraphicFramePr>
            <a:graphicFrameLocks noChangeAspect="1"/>
          </p:cNvGraphicFramePr>
          <p:nvPr/>
        </p:nvGraphicFramePr>
        <p:xfrm>
          <a:off x="4027489" y="3113088"/>
          <a:ext cx="2492375" cy="539750"/>
        </p:xfrm>
        <a:graphic>
          <a:graphicData uri="http://schemas.openxmlformats.org/presentationml/2006/ole">
            <mc:AlternateContent xmlns:mc="http://schemas.openxmlformats.org/markup-compatibility/2006">
              <mc:Choice xmlns:v="urn:schemas-microsoft-com:vml" Requires="v">
                <p:oleObj r:id="rId9" imgW="1117600" imgH="228600" progId="Equation.KSEE3">
                  <p:embed/>
                </p:oleObj>
              </mc:Choice>
              <mc:Fallback>
                <p:oleObj r:id="rId9" imgW="1117600" imgH="228600" progId="Equation.KSEE3">
                  <p:embed/>
                  <p:pic>
                    <p:nvPicPr>
                      <p:cNvPr id="3" name="对象 2">
                        <a:hlinkClick r:id="" action="ppaction://ole?verb=1"/>
                      </p:cNvPr>
                      <p:cNvPicPr>
                        <a:picLocks noChangeAspect="1" noChangeArrowheads="1"/>
                      </p:cNvPicPr>
                      <p:nvPr/>
                    </p:nvPicPr>
                    <p:blipFill>
                      <a:blip r:embed="rId10"/>
                      <a:srcRect/>
                      <a:stretch>
                        <a:fillRect/>
                      </a:stretch>
                    </p:blipFill>
                    <p:spPr bwMode="auto">
                      <a:xfrm>
                        <a:off x="4027489" y="3113088"/>
                        <a:ext cx="24923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blinds(horizontal)">
                                      <p:cBhvr>
                                        <p:cTn id="7" dur="500"/>
                                        <p:tgtEl>
                                          <p:spTgt spid="737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3735"/>
                                        </p:tgtEl>
                                        <p:attrNameLst>
                                          <p:attrName>style.visibility</p:attrName>
                                        </p:attrNameLst>
                                      </p:cBhvr>
                                      <p:to>
                                        <p:strVal val="visible"/>
                                      </p:to>
                                    </p:set>
                                    <p:animEffect transition="in" filter="blinds(horizontal)">
                                      <p:cBhvr>
                                        <p:cTn id="17" dur="500"/>
                                        <p:tgtEl>
                                          <p:spTgt spid="7373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3738"/>
                                        </p:tgtEl>
                                        <p:attrNameLst>
                                          <p:attrName>style.visibility</p:attrName>
                                        </p:attrNameLst>
                                      </p:cBhvr>
                                      <p:to>
                                        <p:strVal val="visible"/>
                                      </p:to>
                                    </p:set>
                                    <p:animEffect transition="in" filter="blinds(horizontal)">
                                      <p:cBhvr>
                                        <p:cTn id="27" dur="500"/>
                                        <p:tgtEl>
                                          <p:spTgt spid="73738"/>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73741"/>
                                        </p:tgtEl>
                                      </p:cBhvr>
                                    </p:animEffect>
                                    <p:animScale>
                                      <p:cBhvr>
                                        <p:cTn id="32" dur="250" autoRev="1" fill="hold"/>
                                        <p:tgtEl>
                                          <p:spTgt spid="737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8" grpId="0"/>
      <p:bldP spid="7374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2090738" y="414338"/>
            <a:ext cx="7237412" cy="747712"/>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1.5.2 </a:t>
            </a:r>
            <a:r>
              <a:rPr lang="zh-CN" altLang="en-US" sz="3200" b="1">
                <a:solidFill>
                  <a:schemeClr val="folHlink"/>
                </a:solidFill>
                <a:latin typeface="黑体" panose="02010609060101010101" pitchFamily="49" charset="-122"/>
                <a:ea typeface="黑体" panose="02010609060101010101" pitchFamily="49" charset="-122"/>
              </a:rPr>
              <a:t>特性曲线和主要参数</a:t>
            </a:r>
          </a:p>
        </p:txBody>
      </p:sp>
      <p:sp>
        <p:nvSpPr>
          <p:cNvPr id="74755" name="Rectangle 3"/>
          <p:cNvSpPr>
            <a:spLocks noGrp="1" noChangeArrowheads="1"/>
          </p:cNvSpPr>
          <p:nvPr>
            <p:ph type="body" idx="4294967295"/>
          </p:nvPr>
        </p:nvSpPr>
        <p:spPr>
          <a:xfrm>
            <a:off x="1909763" y="1673225"/>
            <a:ext cx="6570662" cy="641350"/>
          </a:xfrm>
        </p:spPr>
        <p:txBody>
          <a:bodyPr/>
          <a:lstStyle/>
          <a:p>
            <a:pPr eaLnBrk="1" hangingPunct="1">
              <a:buFont typeface="Wingdings" panose="05000000000000000000" pitchFamily="2" charset="2"/>
              <a:buNone/>
            </a:pPr>
            <a:r>
              <a:rPr lang="en-US" altLang="zh-CN" sz="3200" b="1">
                <a:latin typeface="宋体" panose="02010600030101010101" pitchFamily="2" charset="-122"/>
              </a:rPr>
              <a:t>1.</a:t>
            </a:r>
            <a:r>
              <a:rPr lang="zh-CN" altLang="en-US" sz="3200" b="1">
                <a:latin typeface="宋体" panose="02010600030101010101" pitchFamily="2" charset="-122"/>
              </a:rPr>
              <a:t>共发射极输入、输出特性曲线 </a:t>
            </a:r>
          </a:p>
        </p:txBody>
      </p:sp>
      <p:sp>
        <p:nvSpPr>
          <p:cNvPr id="75780" name="Rectangle 4"/>
          <p:cNvSpPr>
            <a:spLocks noChangeArrowheads="1"/>
          </p:cNvSpPr>
          <p:nvPr/>
        </p:nvSpPr>
        <p:spPr bwMode="auto">
          <a:xfrm>
            <a:off x="6003635" y="17053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4757" name="Object 5"/>
          <p:cNvGraphicFramePr>
            <a:graphicFrameLocks noChangeAspect="1"/>
          </p:cNvGraphicFramePr>
          <p:nvPr/>
        </p:nvGraphicFramePr>
        <p:xfrm>
          <a:off x="8210550" y="1584326"/>
          <a:ext cx="2116138" cy="1800225"/>
        </p:xfrm>
        <a:graphic>
          <a:graphicData uri="http://schemas.openxmlformats.org/presentationml/2006/ole">
            <mc:AlternateContent xmlns:mc="http://schemas.openxmlformats.org/markup-compatibility/2006">
              <mc:Choice xmlns:v="urn:schemas-microsoft-com:vml" Requires="v">
                <p:oleObj r:id="rId2" imgW="1532255" imgH="1397000" progId="Visio.Drawing.11">
                  <p:embed/>
                </p:oleObj>
              </mc:Choice>
              <mc:Fallback>
                <p:oleObj r:id="rId2" imgW="1532255" imgH="1397000" progId="Visio.Drawing.11">
                  <p:embed/>
                  <p:pic>
                    <p:nvPicPr>
                      <p:cNvPr id="7475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50" y="1584326"/>
                        <a:ext cx="211613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758" name="Rectangle 6"/>
          <p:cNvSpPr>
            <a:spLocks noChangeArrowheads="1"/>
          </p:cNvSpPr>
          <p:nvPr/>
        </p:nvSpPr>
        <p:spPr bwMode="auto">
          <a:xfrm>
            <a:off x="2090739" y="2347447"/>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solidFill>
                  <a:srgbClr val="800000"/>
                </a:solidFill>
                <a:ea typeface="黑体" panose="02010609060101010101" pitchFamily="49" charset="-122"/>
              </a:rPr>
              <a:t>☆输入特性曲线：</a:t>
            </a:r>
          </a:p>
        </p:txBody>
      </p:sp>
      <p:sp>
        <p:nvSpPr>
          <p:cNvPr id="75783" name="Rectangle 7"/>
          <p:cNvSpPr>
            <a:spLocks noChangeArrowheads="1"/>
          </p:cNvSpPr>
          <p:nvPr/>
        </p:nvSpPr>
        <p:spPr bwMode="auto">
          <a:xfrm>
            <a:off x="6003635" y="30388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4760" name="对象 74759"/>
          <p:cNvGraphicFramePr>
            <a:graphicFrameLocks noChangeAspect="1"/>
          </p:cNvGraphicFramePr>
          <p:nvPr/>
        </p:nvGraphicFramePr>
        <p:xfrm>
          <a:off x="2900364" y="5408613"/>
          <a:ext cx="3151187" cy="666750"/>
        </p:xfrm>
        <a:graphic>
          <a:graphicData uri="http://schemas.openxmlformats.org/presentationml/2006/ole">
            <mc:AlternateContent xmlns:mc="http://schemas.openxmlformats.org/markup-compatibility/2006">
              <mc:Choice xmlns:v="urn:schemas-microsoft-com:vml" Requires="v">
                <p:oleObj r:id="rId4" imgW="1335405" imgH="254635" progId="">
                  <p:embed/>
                </p:oleObj>
              </mc:Choice>
              <mc:Fallback>
                <p:oleObj r:id="rId4" imgW="1335405" imgH="254635" progId="">
                  <p:embed/>
                  <p:pic>
                    <p:nvPicPr>
                      <p:cNvPr id="74760" name="对象 747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0364" y="5408613"/>
                        <a:ext cx="31511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5" name="Rectangle 9"/>
          <p:cNvSpPr>
            <a:spLocks noChangeArrowheads="1"/>
          </p:cNvSpPr>
          <p:nvPr/>
        </p:nvSpPr>
        <p:spPr bwMode="auto">
          <a:xfrm>
            <a:off x="6003635" y="30388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4762" name="对象 74761"/>
          <p:cNvGraphicFramePr>
            <a:graphicFrameLocks noChangeAspect="1"/>
          </p:cNvGraphicFramePr>
          <p:nvPr/>
        </p:nvGraphicFramePr>
        <p:xfrm>
          <a:off x="2495551" y="2932114"/>
          <a:ext cx="2925763" cy="587375"/>
        </p:xfrm>
        <a:graphic>
          <a:graphicData uri="http://schemas.openxmlformats.org/presentationml/2006/ole">
            <mc:AlternateContent xmlns:mc="http://schemas.openxmlformats.org/markup-compatibility/2006">
              <mc:Choice xmlns:v="urn:schemas-microsoft-com:vml" Requires="v">
                <p:oleObj r:id="rId6" imgW="1459865" imgH="254000" progId="">
                  <p:embed/>
                </p:oleObj>
              </mc:Choice>
              <mc:Fallback>
                <p:oleObj r:id="rId6" imgW="1459865" imgH="254000" progId="">
                  <p:embed/>
                  <p:pic>
                    <p:nvPicPr>
                      <p:cNvPr id="74762" name="对象 747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5551" y="2932114"/>
                        <a:ext cx="29257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763" name="Rectangle 11"/>
          <p:cNvSpPr>
            <a:spLocks noChangeArrowheads="1"/>
          </p:cNvSpPr>
          <p:nvPr/>
        </p:nvSpPr>
        <p:spPr bwMode="auto">
          <a:xfrm>
            <a:off x="2360613" y="3608388"/>
            <a:ext cx="3600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与二极管正向特性</a:t>
            </a:r>
          </a:p>
          <a:p>
            <a:pPr eaLnBrk="1" hangingPunct="1"/>
            <a:r>
              <a:rPr lang="zh-CN" altLang="en-US"/>
              <a:t>曲线类似。</a:t>
            </a:r>
          </a:p>
        </p:txBody>
      </p:sp>
      <p:sp>
        <p:nvSpPr>
          <p:cNvPr id="74764" name="Rectangle 12"/>
          <p:cNvSpPr>
            <a:spLocks noChangeArrowheads="1"/>
          </p:cNvSpPr>
          <p:nvPr/>
        </p:nvSpPr>
        <p:spPr bwMode="auto">
          <a:xfrm>
            <a:off x="2135188" y="4778376"/>
            <a:ext cx="3040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solidFill>
                  <a:srgbClr val="800000"/>
                </a:solidFill>
                <a:ea typeface="华文楷体" panose="02010600040101010101" pitchFamily="2" charset="-122"/>
              </a:rPr>
              <a:t>☆</a:t>
            </a:r>
            <a:r>
              <a:rPr lang="zh-CN" altLang="en-US">
                <a:solidFill>
                  <a:srgbClr val="800000"/>
                </a:solidFill>
                <a:ea typeface="黑体" panose="02010609060101010101" pitchFamily="49" charset="-122"/>
              </a:rPr>
              <a:t>输出特性曲线：</a:t>
            </a:r>
          </a:p>
        </p:txBody>
      </p:sp>
      <p:sp>
        <p:nvSpPr>
          <p:cNvPr id="75789" name="Rectangle 13"/>
          <p:cNvSpPr>
            <a:spLocks noChangeArrowheads="1"/>
          </p:cNvSpPr>
          <p:nvPr/>
        </p:nvSpPr>
        <p:spPr bwMode="auto">
          <a:xfrm>
            <a:off x="6003635" y="15957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4766" name="Object 14"/>
          <p:cNvGraphicFramePr>
            <a:graphicFrameLocks noChangeAspect="1"/>
          </p:cNvGraphicFramePr>
          <p:nvPr/>
        </p:nvGraphicFramePr>
        <p:xfrm>
          <a:off x="5151438" y="2214563"/>
          <a:ext cx="2222500" cy="2108200"/>
        </p:xfrm>
        <a:graphic>
          <a:graphicData uri="http://schemas.openxmlformats.org/presentationml/2006/ole">
            <mc:AlternateContent xmlns:mc="http://schemas.openxmlformats.org/markup-compatibility/2006">
              <mc:Choice xmlns:v="urn:schemas-microsoft-com:vml" Requires="v">
                <p:oleObj r:id="rId8" imgW="1659255" imgH="1676400" progId="Visio.Drawing.11">
                  <p:embed/>
                </p:oleObj>
              </mc:Choice>
              <mc:Fallback>
                <p:oleObj r:id="rId8" imgW="1659255" imgH="1676400" progId="Visio.Drawing.11">
                  <p:embed/>
                  <p:pic>
                    <p:nvPicPr>
                      <p:cNvPr id="74766"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1438" y="2214563"/>
                        <a:ext cx="222250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91" name="Rectangle 15"/>
          <p:cNvSpPr>
            <a:spLocks noChangeArrowheads="1"/>
          </p:cNvSpPr>
          <p:nvPr/>
        </p:nvSpPr>
        <p:spPr bwMode="auto">
          <a:xfrm>
            <a:off x="6003635" y="12671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4768" name="Object 16"/>
          <p:cNvGraphicFramePr>
            <a:graphicFrameLocks noChangeAspect="1"/>
          </p:cNvGraphicFramePr>
          <p:nvPr/>
        </p:nvGraphicFramePr>
        <p:xfrm>
          <a:off x="7100888" y="3249613"/>
          <a:ext cx="3567112" cy="3014662"/>
        </p:xfrm>
        <a:graphic>
          <a:graphicData uri="http://schemas.openxmlformats.org/presentationml/2006/ole">
            <mc:AlternateContent xmlns:mc="http://schemas.openxmlformats.org/markup-compatibility/2006">
              <mc:Choice xmlns:v="urn:schemas-microsoft-com:vml" Requires="v">
                <p:oleObj r:id="rId10" imgW="2565400" imgH="1896745" progId="Visio.Drawing.11">
                  <p:embed/>
                </p:oleObj>
              </mc:Choice>
              <mc:Fallback>
                <p:oleObj r:id="rId10" imgW="2565400" imgH="1896745" progId="Visio.Drawing.11">
                  <p:embed/>
                  <p:pic>
                    <p:nvPicPr>
                      <p:cNvPr id="74768"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0888" y="3249613"/>
                        <a:ext cx="3567112"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93" name="AutoShape 17">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5794" name="AutoShape 18">
            <a:hlinkClick r:id="rId12"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4771" name="AutoShape 19">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blinds(horizontal)">
                                      <p:cBhvr>
                                        <p:cTn id="7" dur="500"/>
                                        <p:tgtEl>
                                          <p:spTgt spid="74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4757"/>
                                        </p:tgtEl>
                                        <p:attrNameLst>
                                          <p:attrName>style.visibility</p:attrName>
                                        </p:attrNameLst>
                                      </p:cBhvr>
                                      <p:to>
                                        <p:strVal val="visible"/>
                                      </p:to>
                                    </p:set>
                                    <p:animEffect transition="in" filter="blinds(horizontal)">
                                      <p:cBhvr>
                                        <p:cTn id="12" dur="500"/>
                                        <p:tgtEl>
                                          <p:spTgt spid="747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4758"/>
                                        </p:tgtEl>
                                        <p:attrNameLst>
                                          <p:attrName>style.visibility</p:attrName>
                                        </p:attrNameLst>
                                      </p:cBhvr>
                                      <p:to>
                                        <p:strVal val="visible"/>
                                      </p:to>
                                    </p:set>
                                    <p:animEffect transition="in" filter="blinds(horizontal)">
                                      <p:cBhvr>
                                        <p:cTn id="17" dur="500"/>
                                        <p:tgtEl>
                                          <p:spTgt spid="7475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4762"/>
                                        </p:tgtEl>
                                        <p:attrNameLst>
                                          <p:attrName>style.visibility</p:attrName>
                                        </p:attrNameLst>
                                      </p:cBhvr>
                                      <p:to>
                                        <p:strVal val="visible"/>
                                      </p:to>
                                    </p:set>
                                    <p:animEffect transition="in" filter="blinds(horizontal)">
                                      <p:cBhvr>
                                        <p:cTn id="22" dur="500"/>
                                        <p:tgtEl>
                                          <p:spTgt spid="7476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4766"/>
                                        </p:tgtEl>
                                        <p:attrNameLst>
                                          <p:attrName>style.visibility</p:attrName>
                                        </p:attrNameLst>
                                      </p:cBhvr>
                                      <p:to>
                                        <p:strVal val="visible"/>
                                      </p:to>
                                    </p:set>
                                    <p:animEffect transition="in" filter="blinds(horizontal)">
                                      <p:cBhvr>
                                        <p:cTn id="27" dur="500"/>
                                        <p:tgtEl>
                                          <p:spTgt spid="7476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4763"/>
                                        </p:tgtEl>
                                        <p:attrNameLst>
                                          <p:attrName>style.visibility</p:attrName>
                                        </p:attrNameLst>
                                      </p:cBhvr>
                                      <p:to>
                                        <p:strVal val="visible"/>
                                      </p:to>
                                    </p:set>
                                    <p:animEffect transition="in" filter="blinds(horizontal)">
                                      <p:cBhvr>
                                        <p:cTn id="32" dur="500"/>
                                        <p:tgtEl>
                                          <p:spTgt spid="7476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4764"/>
                                        </p:tgtEl>
                                        <p:attrNameLst>
                                          <p:attrName>style.visibility</p:attrName>
                                        </p:attrNameLst>
                                      </p:cBhvr>
                                      <p:to>
                                        <p:strVal val="visible"/>
                                      </p:to>
                                    </p:set>
                                    <p:animEffect transition="in" filter="blinds(horizontal)">
                                      <p:cBhvr>
                                        <p:cTn id="37" dur="500"/>
                                        <p:tgtEl>
                                          <p:spTgt spid="7476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4760"/>
                                        </p:tgtEl>
                                        <p:attrNameLst>
                                          <p:attrName>style.visibility</p:attrName>
                                        </p:attrNameLst>
                                      </p:cBhvr>
                                      <p:to>
                                        <p:strVal val="visible"/>
                                      </p:to>
                                    </p:set>
                                    <p:animEffect transition="in" filter="blinds(horizontal)">
                                      <p:cBhvr>
                                        <p:cTn id="42" dur="500"/>
                                        <p:tgtEl>
                                          <p:spTgt spid="7476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4768"/>
                                        </p:tgtEl>
                                        <p:attrNameLst>
                                          <p:attrName>style.visibility</p:attrName>
                                        </p:attrNameLst>
                                      </p:cBhvr>
                                      <p:to>
                                        <p:strVal val="visible"/>
                                      </p:to>
                                    </p:set>
                                    <p:animEffect transition="in" filter="blinds(horizontal)">
                                      <p:cBhvr>
                                        <p:cTn id="47" dur="500"/>
                                        <p:tgtEl>
                                          <p:spTgt spid="74768"/>
                                        </p:tgtEl>
                                      </p:cBhvr>
                                    </p:animEffect>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grpId="0" nodeType="clickEffect">
                                  <p:stCondLst>
                                    <p:cond delay="0"/>
                                  </p:stCondLst>
                                  <p:childTnLst>
                                    <p:animEffect transition="out" filter="fade">
                                      <p:cBhvr>
                                        <p:cTn id="51" dur="500" tmFilter="0, 0; .2, .5; .8, .5; 1, 0"/>
                                        <p:tgtEl>
                                          <p:spTgt spid="74771"/>
                                        </p:tgtEl>
                                      </p:cBhvr>
                                    </p:animEffect>
                                    <p:animScale>
                                      <p:cBhvr>
                                        <p:cTn id="52" dur="250" autoRev="1" fill="hold"/>
                                        <p:tgtEl>
                                          <p:spTgt spid="7477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p:bldP spid="74763" grpId="0"/>
      <p:bldP spid="74764" grpId="0"/>
      <p:bldP spid="7477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2046288" y="728664"/>
            <a:ext cx="1574800" cy="568325"/>
          </a:xfrm>
        </p:spPr>
        <p:txBody>
          <a:bodyPr/>
          <a:lstStyle/>
          <a:p>
            <a:pPr eaLnBrk="1" hangingPunct="1"/>
            <a:r>
              <a:rPr lang="zh-CN" altLang="en-US" sz="2800">
                <a:ea typeface="黑体" panose="02010609060101010101" pitchFamily="49" charset="-122"/>
              </a:rPr>
              <a:t>截止区</a:t>
            </a:r>
            <a:r>
              <a:rPr lang="zh-CN" altLang="en-US" sz="3400">
                <a:ea typeface="黑体" panose="02010609060101010101" pitchFamily="49" charset="-122"/>
              </a:rPr>
              <a:t>：</a:t>
            </a:r>
            <a:r>
              <a:rPr lang="zh-CN" altLang="en-US" sz="3400"/>
              <a:t> </a:t>
            </a:r>
          </a:p>
        </p:txBody>
      </p:sp>
      <p:graphicFrame>
        <p:nvGraphicFramePr>
          <p:cNvPr id="76803" name="Object 3"/>
          <p:cNvGraphicFramePr>
            <a:graphicFrameLocks noGrp="1" noChangeAspect="1"/>
          </p:cNvGraphicFramePr>
          <p:nvPr>
            <p:ph idx="4294967295"/>
          </p:nvPr>
        </p:nvGraphicFramePr>
        <p:xfrm>
          <a:off x="7356475" y="1403351"/>
          <a:ext cx="3149600" cy="2790825"/>
        </p:xfrm>
        <a:graphic>
          <a:graphicData uri="http://schemas.openxmlformats.org/presentationml/2006/ole">
            <mc:AlternateContent xmlns:mc="http://schemas.openxmlformats.org/markup-compatibility/2006">
              <mc:Choice xmlns:v="urn:schemas-microsoft-com:vml" Requires="v">
                <p:oleObj r:id="rId2" imgW="2565400" imgH="1896745" progId="Visio.Drawing.11">
                  <p:embed/>
                </p:oleObj>
              </mc:Choice>
              <mc:Fallback>
                <p:oleObj r:id="rId2" imgW="2565400" imgH="1896745" progId="Visio.Drawing.11">
                  <p:embed/>
                  <p:pic>
                    <p:nvPicPr>
                      <p:cNvPr id="76803" name="Object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475" y="1403351"/>
                        <a:ext cx="31496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0" name="Rectangle 4"/>
          <p:cNvSpPr>
            <a:spLocks noChangeArrowheads="1"/>
          </p:cNvSpPr>
          <p:nvPr/>
        </p:nvSpPr>
        <p:spPr bwMode="auto">
          <a:xfrm>
            <a:off x="2495551" y="2281238"/>
            <a:ext cx="337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a:t>无放大作用；</a:t>
            </a:r>
            <a:r>
              <a:rPr lang="zh-CN" altLang="en-US">
                <a:ea typeface="华文楷体" panose="02010600040101010101" pitchFamily="2" charset="-122"/>
              </a:rPr>
              <a:t> </a:t>
            </a:r>
          </a:p>
        </p:txBody>
      </p:sp>
      <p:graphicFrame>
        <p:nvGraphicFramePr>
          <p:cNvPr id="75781" name="对象 75780"/>
          <p:cNvGraphicFramePr>
            <a:graphicFrameLocks noChangeAspect="1"/>
          </p:cNvGraphicFramePr>
          <p:nvPr/>
        </p:nvGraphicFramePr>
        <p:xfrm>
          <a:off x="3440113" y="863601"/>
          <a:ext cx="946150" cy="417513"/>
        </p:xfrm>
        <a:graphic>
          <a:graphicData uri="http://schemas.openxmlformats.org/presentationml/2006/ole">
            <mc:AlternateContent xmlns:mc="http://schemas.openxmlformats.org/markup-compatibility/2006">
              <mc:Choice xmlns:v="urn:schemas-microsoft-com:vml" Requires="v">
                <p:oleObj r:id="rId4" imgW="420370" imgH="229235" progId="">
                  <p:embed/>
                </p:oleObj>
              </mc:Choice>
              <mc:Fallback>
                <p:oleObj r:id="rId4" imgW="420370" imgH="229235" progId="">
                  <p:embed/>
                  <p:pic>
                    <p:nvPicPr>
                      <p:cNvPr id="75781" name="对象 757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0113" y="863601"/>
                        <a:ext cx="9461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2" name="Rectangle 6"/>
          <p:cNvSpPr>
            <a:spLocks noChangeArrowheads="1"/>
          </p:cNvSpPr>
          <p:nvPr/>
        </p:nvSpPr>
        <p:spPr bwMode="auto">
          <a:xfrm>
            <a:off x="4475164" y="728663"/>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曲线以下区域</a:t>
            </a:r>
          </a:p>
        </p:txBody>
      </p:sp>
      <p:sp>
        <p:nvSpPr>
          <p:cNvPr id="75783" name="Rectangle 7"/>
          <p:cNvSpPr>
            <a:spLocks noChangeArrowheads="1"/>
          </p:cNvSpPr>
          <p:nvPr/>
        </p:nvSpPr>
        <p:spPr bwMode="auto">
          <a:xfrm>
            <a:off x="2000251" y="1719263"/>
            <a:ext cx="59991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特点：集电结、发射结均反向偏置；</a:t>
            </a:r>
            <a:r>
              <a:rPr lang="zh-CN" altLang="en-US">
                <a:ea typeface="华文楷体" panose="02010600040101010101" pitchFamily="2" charset="-122"/>
              </a:rPr>
              <a:t> </a:t>
            </a:r>
          </a:p>
        </p:txBody>
      </p:sp>
      <p:sp>
        <p:nvSpPr>
          <p:cNvPr id="76808"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5785" name="对象 75784"/>
          <p:cNvGraphicFramePr>
            <a:graphicFrameLocks noChangeAspect="1"/>
          </p:cNvGraphicFramePr>
          <p:nvPr/>
        </p:nvGraphicFramePr>
        <p:xfrm>
          <a:off x="3125789" y="2843213"/>
          <a:ext cx="1755775" cy="495300"/>
        </p:xfrm>
        <a:graphic>
          <a:graphicData uri="http://schemas.openxmlformats.org/presentationml/2006/ole">
            <mc:AlternateContent xmlns:mc="http://schemas.openxmlformats.org/markup-compatibility/2006">
              <mc:Choice xmlns:v="urn:schemas-microsoft-com:vml" Requires="v">
                <p:oleObj r:id="rId6" imgW="826770" imgH="228600" progId="">
                  <p:embed/>
                </p:oleObj>
              </mc:Choice>
              <mc:Fallback>
                <p:oleObj r:id="rId6" imgW="826770" imgH="228600" progId="">
                  <p:embed/>
                  <p:pic>
                    <p:nvPicPr>
                      <p:cNvPr id="75785" name="对象 757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5789" y="2843213"/>
                        <a:ext cx="17557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6" name="Rectangle 10"/>
          <p:cNvSpPr>
            <a:spLocks noChangeArrowheads="1"/>
          </p:cNvSpPr>
          <p:nvPr/>
        </p:nvSpPr>
        <p:spPr bwMode="auto">
          <a:xfrm>
            <a:off x="2900363" y="3338513"/>
            <a:ext cx="46466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集电极与发射极相当于断开</a:t>
            </a:r>
          </a:p>
          <a:p>
            <a:pPr eaLnBrk="1" hangingPunct="1"/>
            <a:r>
              <a:rPr lang="zh-CN" altLang="en-US">
                <a:latin typeface="幼圆" panose="02010509060101010101" pitchFamily="49" charset="-122"/>
              </a:rPr>
              <a:t>的开关</a:t>
            </a:r>
            <a:r>
              <a:rPr lang="en-US" altLang="zh-CN">
                <a:latin typeface="华文楷体" panose="02010600040101010101" pitchFamily="2" charset="-122"/>
              </a:rPr>
              <a:t>——</a:t>
            </a:r>
            <a:r>
              <a:rPr lang="zh-CN" altLang="en-US">
                <a:latin typeface="幼圆" panose="02010509060101010101" pitchFamily="49" charset="-122"/>
              </a:rPr>
              <a:t>用于开关电路。 </a:t>
            </a:r>
          </a:p>
        </p:txBody>
      </p:sp>
      <p:sp>
        <p:nvSpPr>
          <p:cNvPr id="75787" name="Rectangle 11"/>
          <p:cNvSpPr>
            <a:spLocks noChangeArrowheads="1"/>
          </p:cNvSpPr>
          <p:nvPr/>
        </p:nvSpPr>
        <p:spPr bwMode="auto">
          <a:xfrm>
            <a:off x="1865314" y="4373563"/>
            <a:ext cx="1736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ea typeface="黑体" panose="02010609060101010101" pitchFamily="49" charset="-122"/>
              </a:rPr>
              <a:t>饱和区：</a:t>
            </a:r>
            <a:r>
              <a:rPr lang="zh-CN" altLang="en-US">
                <a:ea typeface="华文楷体" panose="02010600040101010101" pitchFamily="2" charset="-122"/>
              </a:rPr>
              <a:t> </a:t>
            </a:r>
          </a:p>
        </p:txBody>
      </p:sp>
      <p:sp>
        <p:nvSpPr>
          <p:cNvPr id="76812" name="Rectangle 12"/>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5789" name="对象 75788"/>
          <p:cNvGraphicFramePr>
            <a:graphicFrameLocks noChangeAspect="1"/>
          </p:cNvGraphicFramePr>
          <p:nvPr/>
        </p:nvGraphicFramePr>
        <p:xfrm>
          <a:off x="3530601" y="4419600"/>
          <a:ext cx="2386013" cy="495300"/>
        </p:xfrm>
        <a:graphic>
          <a:graphicData uri="http://schemas.openxmlformats.org/presentationml/2006/ole">
            <mc:AlternateContent xmlns:mc="http://schemas.openxmlformats.org/markup-compatibility/2006">
              <mc:Choice xmlns:v="urn:schemas-microsoft-com:vml" Requires="v">
                <p:oleObj r:id="rId8" imgW="1106170" imgH="228600" progId="">
                  <p:embed/>
                </p:oleObj>
              </mc:Choice>
              <mc:Fallback>
                <p:oleObj r:id="rId8" imgW="1106170" imgH="228600" progId="">
                  <p:embed/>
                  <p:pic>
                    <p:nvPicPr>
                      <p:cNvPr id="75789" name="对象 757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0601" y="4419600"/>
                        <a:ext cx="23860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90" name="Rectangle 14"/>
          <p:cNvSpPr>
            <a:spLocks noChangeArrowheads="1"/>
          </p:cNvSpPr>
          <p:nvPr/>
        </p:nvSpPr>
        <p:spPr bwMode="auto">
          <a:xfrm>
            <a:off x="2135188" y="4868863"/>
            <a:ext cx="6570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特点：发射结、集电结均正向偏置；</a:t>
            </a:r>
          </a:p>
        </p:txBody>
      </p:sp>
      <p:sp>
        <p:nvSpPr>
          <p:cNvPr id="75791" name="Rectangle 15"/>
          <p:cNvSpPr>
            <a:spLocks noChangeArrowheads="1"/>
          </p:cNvSpPr>
          <p:nvPr/>
        </p:nvSpPr>
        <p:spPr bwMode="auto">
          <a:xfrm>
            <a:off x="3125789" y="5408613"/>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无放大作用；</a:t>
            </a:r>
          </a:p>
        </p:txBody>
      </p:sp>
      <p:sp>
        <p:nvSpPr>
          <p:cNvPr id="76816" name="AutoShape 16">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6817" name="AutoShape 17">
            <a:hlinkClick r:id="rId10"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5794" name="AutoShape 18">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blinds(horizontal)">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82"/>
                                        </p:tgtEl>
                                        <p:attrNameLst>
                                          <p:attrName>style.visibility</p:attrName>
                                        </p:attrNameLst>
                                      </p:cBhvr>
                                      <p:to>
                                        <p:strVal val="visible"/>
                                      </p:to>
                                    </p:set>
                                    <p:animEffect transition="in" filter="blinds(horizontal)">
                                      <p:cBhvr>
                                        <p:cTn id="12" dur="500"/>
                                        <p:tgtEl>
                                          <p:spTgt spid="75782"/>
                                        </p:tgtEl>
                                      </p:cBhvr>
                                    </p:animEffect>
                                  </p:childTnLst>
                                </p:cTn>
                              </p:par>
                              <p:par>
                                <p:cTn id="13" presetID="3" presetClass="entr" presetSubtype="10" fill="hold" nodeType="withEffect">
                                  <p:stCondLst>
                                    <p:cond delay="0"/>
                                  </p:stCondLst>
                                  <p:childTnLst>
                                    <p:set>
                                      <p:cBhvr>
                                        <p:cTn id="14" dur="1" fill="hold">
                                          <p:stCondLst>
                                            <p:cond delay="0"/>
                                          </p:stCondLst>
                                        </p:cTn>
                                        <p:tgtEl>
                                          <p:spTgt spid="75781"/>
                                        </p:tgtEl>
                                        <p:attrNameLst>
                                          <p:attrName>style.visibility</p:attrName>
                                        </p:attrNameLst>
                                      </p:cBhvr>
                                      <p:to>
                                        <p:strVal val="visible"/>
                                      </p:to>
                                    </p:set>
                                    <p:animEffect transition="in" filter="blinds(horizontal)">
                                      <p:cBhvr>
                                        <p:cTn id="15" dur="500"/>
                                        <p:tgtEl>
                                          <p:spTgt spid="7578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5783"/>
                                        </p:tgtEl>
                                        <p:attrNameLst>
                                          <p:attrName>style.visibility</p:attrName>
                                        </p:attrNameLst>
                                      </p:cBhvr>
                                      <p:to>
                                        <p:strVal val="visible"/>
                                      </p:to>
                                    </p:set>
                                    <p:animEffect transition="in" filter="blinds(horizontal)">
                                      <p:cBhvr>
                                        <p:cTn id="20" dur="500"/>
                                        <p:tgtEl>
                                          <p:spTgt spid="7578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5780"/>
                                        </p:tgtEl>
                                        <p:attrNameLst>
                                          <p:attrName>style.visibility</p:attrName>
                                        </p:attrNameLst>
                                      </p:cBhvr>
                                      <p:to>
                                        <p:strVal val="visible"/>
                                      </p:to>
                                    </p:set>
                                    <p:animEffect transition="in" filter="blinds(horizontal)">
                                      <p:cBhvr>
                                        <p:cTn id="25" dur="500"/>
                                        <p:tgtEl>
                                          <p:spTgt spid="7578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5785"/>
                                        </p:tgtEl>
                                        <p:attrNameLst>
                                          <p:attrName>style.visibility</p:attrName>
                                        </p:attrNameLst>
                                      </p:cBhvr>
                                      <p:to>
                                        <p:strVal val="visible"/>
                                      </p:to>
                                    </p:set>
                                    <p:animEffect transition="in" filter="blinds(horizontal)">
                                      <p:cBhvr>
                                        <p:cTn id="30" dur="500"/>
                                        <p:tgtEl>
                                          <p:spTgt spid="7578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5786"/>
                                        </p:tgtEl>
                                        <p:attrNameLst>
                                          <p:attrName>style.visibility</p:attrName>
                                        </p:attrNameLst>
                                      </p:cBhvr>
                                      <p:to>
                                        <p:strVal val="visible"/>
                                      </p:to>
                                    </p:set>
                                    <p:animEffect transition="in" filter="blinds(horizontal)">
                                      <p:cBhvr>
                                        <p:cTn id="35" dur="500"/>
                                        <p:tgtEl>
                                          <p:spTgt spid="7578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5787"/>
                                        </p:tgtEl>
                                        <p:attrNameLst>
                                          <p:attrName>style.visibility</p:attrName>
                                        </p:attrNameLst>
                                      </p:cBhvr>
                                      <p:to>
                                        <p:strVal val="visible"/>
                                      </p:to>
                                    </p:set>
                                    <p:animEffect transition="in" filter="blinds(horizontal)">
                                      <p:cBhvr>
                                        <p:cTn id="40" dur="500"/>
                                        <p:tgtEl>
                                          <p:spTgt spid="7578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5789"/>
                                        </p:tgtEl>
                                        <p:attrNameLst>
                                          <p:attrName>style.visibility</p:attrName>
                                        </p:attrNameLst>
                                      </p:cBhvr>
                                      <p:to>
                                        <p:strVal val="visible"/>
                                      </p:to>
                                    </p:set>
                                    <p:animEffect transition="in" filter="blinds(horizontal)">
                                      <p:cBhvr>
                                        <p:cTn id="45" dur="500"/>
                                        <p:tgtEl>
                                          <p:spTgt spid="7578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75790"/>
                                        </p:tgtEl>
                                        <p:attrNameLst>
                                          <p:attrName>style.visibility</p:attrName>
                                        </p:attrNameLst>
                                      </p:cBhvr>
                                      <p:to>
                                        <p:strVal val="visible"/>
                                      </p:to>
                                    </p:set>
                                    <p:animEffect transition="in" filter="blinds(horizontal)">
                                      <p:cBhvr>
                                        <p:cTn id="50" dur="500"/>
                                        <p:tgtEl>
                                          <p:spTgt spid="7579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75791"/>
                                        </p:tgtEl>
                                        <p:attrNameLst>
                                          <p:attrName>style.visibility</p:attrName>
                                        </p:attrNameLst>
                                      </p:cBhvr>
                                      <p:to>
                                        <p:strVal val="visible"/>
                                      </p:to>
                                    </p:set>
                                    <p:animEffect transition="in" filter="blinds(horizontal)">
                                      <p:cBhvr>
                                        <p:cTn id="55" dur="500"/>
                                        <p:tgtEl>
                                          <p:spTgt spid="75791"/>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grpId="0" nodeType="clickEffect">
                                  <p:stCondLst>
                                    <p:cond delay="0"/>
                                  </p:stCondLst>
                                  <p:childTnLst>
                                    <p:animEffect transition="out" filter="fade">
                                      <p:cBhvr>
                                        <p:cTn id="59" dur="500" tmFilter="0, 0; .2, .5; .8, .5; 1, 0"/>
                                        <p:tgtEl>
                                          <p:spTgt spid="75794"/>
                                        </p:tgtEl>
                                      </p:cBhvr>
                                    </p:animEffect>
                                    <p:animScale>
                                      <p:cBhvr>
                                        <p:cTn id="60" dur="250" autoRev="1" fill="hold"/>
                                        <p:tgtEl>
                                          <p:spTgt spid="757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P spid="75780" grpId="0"/>
      <p:bldP spid="75782" grpId="0"/>
      <p:bldP spid="75783" grpId="0"/>
      <p:bldP spid="75786" grpId="0"/>
      <p:bldP spid="75787" grpId="0"/>
      <p:bldP spid="75790" grpId="0"/>
      <p:bldP spid="75791" grpId="0"/>
      <p:bldP spid="7579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6803" name="对象 76802"/>
          <p:cNvGraphicFramePr>
            <a:graphicFrameLocks noChangeAspect="1"/>
          </p:cNvGraphicFramePr>
          <p:nvPr/>
        </p:nvGraphicFramePr>
        <p:xfrm>
          <a:off x="2360614" y="1719264"/>
          <a:ext cx="3914775" cy="585787"/>
        </p:xfrm>
        <a:graphic>
          <a:graphicData uri="http://schemas.openxmlformats.org/presentationml/2006/ole">
            <mc:AlternateContent xmlns:mc="http://schemas.openxmlformats.org/markup-compatibility/2006">
              <mc:Choice xmlns:v="urn:schemas-microsoft-com:vml" Requires="v">
                <p:oleObj r:id="rId2" imgW="1437005" imgH="228600" progId="">
                  <p:embed/>
                </p:oleObj>
              </mc:Choice>
              <mc:Fallback>
                <p:oleObj r:id="rId2" imgW="1437005" imgH="228600" progId="">
                  <p:embed/>
                  <p:pic>
                    <p:nvPicPr>
                      <p:cNvPr id="76803" name="对象 768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614" y="1719264"/>
                        <a:ext cx="39147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6804" name="Rectangle 4"/>
          <p:cNvSpPr>
            <a:spLocks noChangeArrowheads="1"/>
          </p:cNvSpPr>
          <p:nvPr/>
        </p:nvSpPr>
        <p:spPr bwMode="auto">
          <a:xfrm>
            <a:off x="2270125" y="3024188"/>
            <a:ext cx="48275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集电极与发射极相当于接通的</a:t>
            </a:r>
          </a:p>
          <a:p>
            <a:pPr eaLnBrk="1" hangingPunct="1"/>
            <a:r>
              <a:rPr lang="zh-CN" altLang="en-US"/>
              <a:t>开关</a:t>
            </a:r>
            <a:r>
              <a:rPr lang="en-US" altLang="zh-CN">
                <a:latin typeface="华文楷体" panose="02010600040101010101" pitchFamily="2" charset="-122"/>
              </a:rPr>
              <a:t>——</a:t>
            </a:r>
            <a:r>
              <a:rPr lang="zh-CN" altLang="en-US"/>
              <a:t>用于开关电路。</a:t>
            </a:r>
          </a:p>
        </p:txBody>
      </p:sp>
      <p:sp>
        <p:nvSpPr>
          <p:cNvPr id="76805" name="Rectangle 5"/>
          <p:cNvSpPr>
            <a:spLocks noChangeArrowheads="1"/>
          </p:cNvSpPr>
          <p:nvPr/>
        </p:nvSpPr>
        <p:spPr bwMode="auto">
          <a:xfrm>
            <a:off x="2316163" y="908051"/>
            <a:ext cx="2386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ea typeface="黑体" panose="02010609060101010101" pitchFamily="49" charset="-122"/>
              </a:rPr>
              <a:t>饱和区特点：</a:t>
            </a:r>
          </a:p>
        </p:txBody>
      </p:sp>
      <p:sp>
        <p:nvSpPr>
          <p:cNvPr id="76806" name="Rectangle 6"/>
          <p:cNvSpPr>
            <a:spLocks noChangeArrowheads="1"/>
          </p:cNvSpPr>
          <p:nvPr/>
        </p:nvSpPr>
        <p:spPr bwMode="auto">
          <a:xfrm>
            <a:off x="2181225" y="4014788"/>
            <a:ext cx="161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ea typeface="黑体" panose="02010609060101010101" pitchFamily="49" charset="-122"/>
              </a:rPr>
              <a:t>放大区：</a:t>
            </a:r>
          </a:p>
        </p:txBody>
      </p:sp>
      <p:sp>
        <p:nvSpPr>
          <p:cNvPr id="76807" name="Rectangle 7"/>
          <p:cNvSpPr>
            <a:spLocks noChangeArrowheads="1"/>
          </p:cNvSpPr>
          <p:nvPr/>
        </p:nvSpPr>
        <p:spPr bwMode="auto">
          <a:xfrm>
            <a:off x="2405064" y="4687422"/>
            <a:ext cx="72186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特点：发射结正向偏置，集电结反向偏置， </a:t>
            </a:r>
          </a:p>
        </p:txBody>
      </p:sp>
      <p:sp>
        <p:nvSpPr>
          <p:cNvPr id="76808" name="Rectangle 8"/>
          <p:cNvSpPr>
            <a:spLocks noChangeArrowheads="1"/>
          </p:cNvSpPr>
          <p:nvPr/>
        </p:nvSpPr>
        <p:spPr bwMode="auto">
          <a:xfrm>
            <a:off x="3486151" y="5408613"/>
            <a:ext cx="5580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有放大作用</a:t>
            </a:r>
            <a:r>
              <a:rPr lang="en-US" altLang="zh-CN">
                <a:latin typeface="华文楷体" panose="02010600040101010101" pitchFamily="2" charset="-122"/>
              </a:rPr>
              <a:t>——</a:t>
            </a:r>
            <a:r>
              <a:rPr lang="zh-CN" altLang="en-US"/>
              <a:t>用于放大电路。</a:t>
            </a:r>
            <a:r>
              <a:rPr lang="zh-CN" altLang="en-US">
                <a:ea typeface="华文楷体" panose="02010600040101010101" pitchFamily="2" charset="-122"/>
              </a:rPr>
              <a:t> </a:t>
            </a:r>
          </a:p>
        </p:txBody>
      </p:sp>
      <p:sp>
        <p:nvSpPr>
          <p:cNvPr id="77833" name="AutoShape 9">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7834" name="Object 10"/>
          <p:cNvGraphicFramePr>
            <a:graphicFrameLocks noGrp="1" noChangeAspect="1"/>
          </p:cNvGraphicFramePr>
          <p:nvPr>
            <p:ph sz="half" idx="4294967295"/>
          </p:nvPr>
        </p:nvGraphicFramePr>
        <p:xfrm>
          <a:off x="7794626" y="1673225"/>
          <a:ext cx="2873375" cy="2122488"/>
        </p:xfrm>
        <a:graphic>
          <a:graphicData uri="http://schemas.openxmlformats.org/presentationml/2006/ole">
            <mc:AlternateContent xmlns:mc="http://schemas.openxmlformats.org/markup-compatibility/2006">
              <mc:Choice xmlns:v="urn:schemas-microsoft-com:vml" Requires="v">
                <p:oleObj r:id="rId4" imgW="2565400" imgH="1896745" progId="Visio.Drawing.11">
                  <p:embed/>
                </p:oleObj>
              </mc:Choice>
              <mc:Fallback>
                <p:oleObj r:id="rId4" imgW="2565400" imgH="1896745" progId="Visio.Drawing.11">
                  <p:embed/>
                  <p:pic>
                    <p:nvPicPr>
                      <p:cNvPr id="77834" name="Object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4626" y="1673225"/>
                        <a:ext cx="2873375"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6811" name="内容占位符 76810"/>
          <p:cNvGraphicFramePr>
            <a:graphicFrameLocks noGrp="1" noChangeAspect="1"/>
          </p:cNvGraphicFramePr>
          <p:nvPr>
            <p:ph sz="half" idx="4294967295"/>
          </p:nvPr>
        </p:nvGraphicFramePr>
        <p:xfrm>
          <a:off x="3575051" y="2349500"/>
          <a:ext cx="3292475" cy="541338"/>
        </p:xfrm>
        <a:graphic>
          <a:graphicData uri="http://schemas.openxmlformats.org/presentationml/2006/ole">
            <mc:AlternateContent xmlns:mc="http://schemas.openxmlformats.org/markup-compatibility/2006">
              <mc:Choice xmlns:v="urn:schemas-microsoft-com:vml" Requires="v">
                <p:oleObj r:id="rId6" imgW="1297305" imgH="228600" progId="">
                  <p:embed/>
                </p:oleObj>
              </mc:Choice>
              <mc:Fallback>
                <p:oleObj r:id="rId6" imgW="1297305" imgH="228600" progId="">
                  <p:embed/>
                  <p:pic>
                    <p:nvPicPr>
                      <p:cNvPr id="76811" name="内容占位符 76810"/>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5051" y="2349500"/>
                        <a:ext cx="32924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36" name="AutoShape 12">
            <a:hlinkClick r:id="rId8"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6813" name="AutoShape 13">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5"/>
                                        </p:tgtEl>
                                        <p:attrNameLst>
                                          <p:attrName>style.visibility</p:attrName>
                                        </p:attrNameLst>
                                      </p:cBhvr>
                                      <p:to>
                                        <p:strVal val="visible"/>
                                      </p:to>
                                    </p:set>
                                    <p:animEffect transition="in" filter="blinds(horizontal)">
                                      <p:cBhvr>
                                        <p:cTn id="7" dur="500"/>
                                        <p:tgtEl>
                                          <p:spTgt spid="7680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803"/>
                                        </p:tgtEl>
                                        <p:attrNameLst>
                                          <p:attrName>style.visibility</p:attrName>
                                        </p:attrNameLst>
                                      </p:cBhvr>
                                      <p:to>
                                        <p:strVal val="visible"/>
                                      </p:to>
                                    </p:set>
                                    <p:animEffect transition="in" filter="blinds(horizontal)">
                                      <p:cBhvr>
                                        <p:cTn id="12" dur="500"/>
                                        <p:tgtEl>
                                          <p:spTgt spid="7680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811"/>
                                        </p:tgtEl>
                                        <p:attrNameLst>
                                          <p:attrName>style.visibility</p:attrName>
                                        </p:attrNameLst>
                                      </p:cBhvr>
                                      <p:to>
                                        <p:strVal val="visible"/>
                                      </p:to>
                                    </p:set>
                                    <p:animEffect transition="in" filter="blinds(horizontal)">
                                      <p:cBhvr>
                                        <p:cTn id="17" dur="500"/>
                                        <p:tgtEl>
                                          <p:spTgt spid="768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804"/>
                                        </p:tgtEl>
                                        <p:attrNameLst>
                                          <p:attrName>style.visibility</p:attrName>
                                        </p:attrNameLst>
                                      </p:cBhvr>
                                      <p:to>
                                        <p:strVal val="visible"/>
                                      </p:to>
                                    </p:set>
                                    <p:animEffect transition="in" filter="blinds(horizontal)">
                                      <p:cBhvr>
                                        <p:cTn id="22" dur="500"/>
                                        <p:tgtEl>
                                          <p:spTgt spid="7680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806"/>
                                        </p:tgtEl>
                                        <p:attrNameLst>
                                          <p:attrName>style.visibility</p:attrName>
                                        </p:attrNameLst>
                                      </p:cBhvr>
                                      <p:to>
                                        <p:strVal val="visible"/>
                                      </p:to>
                                    </p:set>
                                    <p:animEffect transition="in" filter="blinds(horizontal)">
                                      <p:cBhvr>
                                        <p:cTn id="27" dur="500"/>
                                        <p:tgtEl>
                                          <p:spTgt spid="7680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807"/>
                                        </p:tgtEl>
                                        <p:attrNameLst>
                                          <p:attrName>style.visibility</p:attrName>
                                        </p:attrNameLst>
                                      </p:cBhvr>
                                      <p:to>
                                        <p:strVal val="visible"/>
                                      </p:to>
                                    </p:set>
                                    <p:animEffect transition="in" filter="blinds(horizontal)">
                                      <p:cBhvr>
                                        <p:cTn id="32" dur="500"/>
                                        <p:tgtEl>
                                          <p:spTgt spid="7680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808"/>
                                        </p:tgtEl>
                                        <p:attrNameLst>
                                          <p:attrName>style.visibility</p:attrName>
                                        </p:attrNameLst>
                                      </p:cBhvr>
                                      <p:to>
                                        <p:strVal val="visible"/>
                                      </p:to>
                                    </p:set>
                                    <p:animEffect transition="in" filter="blinds(horizontal)">
                                      <p:cBhvr>
                                        <p:cTn id="37" dur="500"/>
                                        <p:tgtEl>
                                          <p:spTgt spid="76808"/>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76813"/>
                                        </p:tgtEl>
                                      </p:cBhvr>
                                    </p:animEffect>
                                    <p:animScale>
                                      <p:cBhvr>
                                        <p:cTn id="42" dur="250" autoRev="1" fill="hold"/>
                                        <p:tgtEl>
                                          <p:spTgt spid="768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5" grpId="0"/>
      <p:bldP spid="76806" grpId="0"/>
      <p:bldP spid="76807" grpId="0"/>
      <p:bldP spid="76808" grpId="0"/>
      <p:bldP spid="7681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2316163" y="638176"/>
            <a:ext cx="3727450" cy="701675"/>
          </a:xfrm>
        </p:spPr>
        <p:txBody>
          <a:bodyPr/>
          <a:lstStyle/>
          <a:p>
            <a:pPr eaLnBrk="1" hangingPunct="1"/>
            <a:r>
              <a:rPr lang="en-US" altLang="zh-CN" sz="3200" b="1">
                <a:latin typeface="宋体" panose="02010600030101010101" pitchFamily="2" charset="-122"/>
              </a:rPr>
              <a:t>2.</a:t>
            </a:r>
            <a:r>
              <a:rPr lang="zh-CN" altLang="en-US" sz="3200" b="1">
                <a:latin typeface="宋体" panose="02010600030101010101" pitchFamily="2" charset="-122"/>
              </a:rPr>
              <a:t>主要参数</a:t>
            </a:r>
          </a:p>
        </p:txBody>
      </p:sp>
      <p:sp>
        <p:nvSpPr>
          <p:cNvPr id="77827" name="Rectangle 3"/>
          <p:cNvSpPr>
            <a:spLocks noChangeArrowheads="1"/>
          </p:cNvSpPr>
          <p:nvPr/>
        </p:nvSpPr>
        <p:spPr bwMode="auto">
          <a:xfrm>
            <a:off x="2540000" y="1763713"/>
            <a:ext cx="2578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电流放大系数</a:t>
            </a:r>
            <a:r>
              <a:rPr lang="zh-CN" altLang="en-US">
                <a:ea typeface="华文楷体" panose="02010600040101010101" pitchFamily="2" charset="-122"/>
              </a:rPr>
              <a:t>  </a:t>
            </a:r>
          </a:p>
        </p:txBody>
      </p:sp>
      <p:sp>
        <p:nvSpPr>
          <p:cNvPr id="78852" name="Rectangle 4"/>
          <p:cNvSpPr>
            <a:spLocks noChangeArrowheads="1"/>
          </p:cNvSpPr>
          <p:nvPr/>
        </p:nvSpPr>
        <p:spPr bwMode="auto">
          <a:xfrm>
            <a:off x="6003635" y="29530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7829" name="对象 77828"/>
          <p:cNvGraphicFramePr>
            <a:graphicFrameLocks noChangeAspect="1"/>
          </p:cNvGraphicFramePr>
          <p:nvPr/>
        </p:nvGraphicFramePr>
        <p:xfrm>
          <a:off x="5151438" y="1628776"/>
          <a:ext cx="4049712" cy="900113"/>
        </p:xfrm>
        <a:graphic>
          <a:graphicData uri="http://schemas.openxmlformats.org/presentationml/2006/ole">
            <mc:AlternateContent xmlns:mc="http://schemas.openxmlformats.org/markup-compatibility/2006">
              <mc:Choice xmlns:v="urn:schemas-microsoft-com:vml" Requires="v">
                <p:oleObj r:id="rId2" imgW="1892300" imgH="431800" progId="">
                  <p:embed/>
                </p:oleObj>
              </mc:Choice>
              <mc:Fallback>
                <p:oleObj r:id="rId2" imgW="1892300" imgH="431800" progId="">
                  <p:embed/>
                  <p:pic>
                    <p:nvPicPr>
                      <p:cNvPr id="77829" name="对象 778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438" y="1628776"/>
                        <a:ext cx="404971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8854" name="Rectangle 6"/>
          <p:cNvSpPr>
            <a:spLocks noChangeArrowheads="1"/>
          </p:cNvSpPr>
          <p:nvPr/>
        </p:nvSpPr>
        <p:spPr bwMode="auto">
          <a:xfrm>
            <a:off x="6003635" y="29530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77831" name="对象 77830"/>
          <p:cNvGraphicFramePr>
            <a:graphicFrameLocks noChangeAspect="1"/>
          </p:cNvGraphicFramePr>
          <p:nvPr/>
        </p:nvGraphicFramePr>
        <p:xfrm>
          <a:off x="5151438" y="2573338"/>
          <a:ext cx="3014662" cy="900112"/>
        </p:xfrm>
        <a:graphic>
          <a:graphicData uri="http://schemas.openxmlformats.org/presentationml/2006/ole">
            <mc:AlternateContent xmlns:mc="http://schemas.openxmlformats.org/markup-compatibility/2006">
              <mc:Choice xmlns:v="urn:schemas-microsoft-com:vml" Requires="v">
                <p:oleObj r:id="rId4" imgW="1398905" imgH="432435" progId="">
                  <p:embed/>
                </p:oleObj>
              </mc:Choice>
              <mc:Fallback>
                <p:oleObj r:id="rId4" imgW="1398905" imgH="432435" progId="">
                  <p:embed/>
                  <p:pic>
                    <p:nvPicPr>
                      <p:cNvPr id="77831" name="对象 778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1438" y="2573338"/>
                        <a:ext cx="3014662"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32" name="Rectangle 8"/>
          <p:cNvSpPr>
            <a:spLocks noChangeArrowheads="1"/>
          </p:cNvSpPr>
          <p:nvPr/>
        </p:nvSpPr>
        <p:spPr bwMode="auto">
          <a:xfrm>
            <a:off x="2451101" y="3249613"/>
            <a:ext cx="1800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Times New Roman" panose="02020603050405020304" pitchFamily="18" charset="0"/>
              </a:rPr>
              <a:t>穿透电流</a:t>
            </a:r>
            <a:endParaRPr lang="zh-CN" altLang="en-US">
              <a:latin typeface="Arial" panose="020B0604020202020204" pitchFamily="34" charset="0"/>
            </a:endParaRPr>
          </a:p>
        </p:txBody>
      </p:sp>
      <p:graphicFrame>
        <p:nvGraphicFramePr>
          <p:cNvPr id="77833" name="对象 77832"/>
          <p:cNvGraphicFramePr>
            <a:graphicFrameLocks noChangeAspect="1"/>
          </p:cNvGraphicFramePr>
          <p:nvPr/>
        </p:nvGraphicFramePr>
        <p:xfrm>
          <a:off x="4116389" y="3338513"/>
          <a:ext cx="630237" cy="495300"/>
        </p:xfrm>
        <a:graphic>
          <a:graphicData uri="http://schemas.openxmlformats.org/presentationml/2006/ole">
            <mc:AlternateContent xmlns:mc="http://schemas.openxmlformats.org/markup-compatibility/2006">
              <mc:Choice xmlns:v="urn:schemas-microsoft-com:vml" Requires="v">
                <p:oleObj r:id="rId6" imgW="292735" imgH="229235" progId="">
                  <p:embed/>
                </p:oleObj>
              </mc:Choice>
              <mc:Fallback>
                <p:oleObj r:id="rId6" imgW="292735" imgH="229235" progId="">
                  <p:embed/>
                  <p:pic>
                    <p:nvPicPr>
                      <p:cNvPr id="77833" name="对象 778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6389" y="3338513"/>
                        <a:ext cx="6302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34" name="Rectangle 10"/>
          <p:cNvSpPr>
            <a:spLocks noChangeArrowheads="1"/>
          </p:cNvSpPr>
          <p:nvPr/>
        </p:nvSpPr>
        <p:spPr bwMode="auto">
          <a:xfrm>
            <a:off x="2451101" y="3878263"/>
            <a:ext cx="3465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Times New Roman" panose="02020603050405020304" pitchFamily="18" charset="0"/>
              </a:rPr>
              <a:t>集电极最大允许电流</a:t>
            </a:r>
            <a:endParaRPr lang="zh-CN" altLang="en-US">
              <a:latin typeface="Arial" panose="020B0604020202020204" pitchFamily="34" charset="0"/>
            </a:endParaRPr>
          </a:p>
        </p:txBody>
      </p:sp>
      <p:graphicFrame>
        <p:nvGraphicFramePr>
          <p:cNvPr id="77835" name="对象 77834"/>
          <p:cNvGraphicFramePr>
            <a:graphicFrameLocks noChangeAspect="1"/>
          </p:cNvGraphicFramePr>
          <p:nvPr/>
        </p:nvGraphicFramePr>
        <p:xfrm>
          <a:off x="5870575" y="3968750"/>
          <a:ext cx="539750" cy="484188"/>
        </p:xfrm>
        <a:graphic>
          <a:graphicData uri="http://schemas.openxmlformats.org/presentationml/2006/ole">
            <mc:AlternateContent xmlns:mc="http://schemas.openxmlformats.org/markup-compatibility/2006">
              <mc:Choice xmlns:v="urn:schemas-microsoft-com:vml" Requires="v">
                <p:oleObj r:id="rId8" imgW="254635" imgH="229235" progId="">
                  <p:embed/>
                </p:oleObj>
              </mc:Choice>
              <mc:Fallback>
                <p:oleObj r:id="rId8" imgW="254635" imgH="229235" progId="">
                  <p:embed/>
                  <p:pic>
                    <p:nvPicPr>
                      <p:cNvPr id="77835" name="对象 778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0575" y="3968750"/>
                        <a:ext cx="53975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36" name="Rectangle 12"/>
          <p:cNvSpPr>
            <a:spLocks noChangeArrowheads="1"/>
          </p:cNvSpPr>
          <p:nvPr/>
        </p:nvSpPr>
        <p:spPr bwMode="auto">
          <a:xfrm>
            <a:off x="2451100" y="4554538"/>
            <a:ext cx="4179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Times New Roman" panose="02020603050405020304" pitchFamily="18" charset="0"/>
              </a:rPr>
              <a:t>集电极最大允许耗散功率</a:t>
            </a:r>
            <a:endParaRPr lang="zh-CN" altLang="en-US">
              <a:latin typeface="Arial" panose="020B0604020202020204" pitchFamily="34" charset="0"/>
            </a:endParaRPr>
          </a:p>
        </p:txBody>
      </p:sp>
      <p:graphicFrame>
        <p:nvGraphicFramePr>
          <p:cNvPr id="77837" name="对象 77836"/>
          <p:cNvGraphicFramePr>
            <a:graphicFrameLocks noChangeAspect="1"/>
          </p:cNvGraphicFramePr>
          <p:nvPr/>
        </p:nvGraphicFramePr>
        <p:xfrm>
          <a:off x="6500814" y="4598988"/>
          <a:ext cx="719137" cy="463550"/>
        </p:xfrm>
        <a:graphic>
          <a:graphicData uri="http://schemas.openxmlformats.org/presentationml/2006/ole">
            <mc:AlternateContent xmlns:mc="http://schemas.openxmlformats.org/markup-compatibility/2006">
              <mc:Choice xmlns:v="urn:schemas-microsoft-com:vml" Requires="v">
                <p:oleObj r:id="rId10" imgW="267335" imgH="229235" progId="">
                  <p:embed/>
                </p:oleObj>
              </mc:Choice>
              <mc:Fallback>
                <p:oleObj r:id="rId10" imgW="267335" imgH="229235" progId="">
                  <p:embed/>
                  <p:pic>
                    <p:nvPicPr>
                      <p:cNvPr id="77837" name="对象 778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00814" y="4598988"/>
                        <a:ext cx="7191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38" name="Rectangle 14"/>
          <p:cNvSpPr>
            <a:spLocks noChangeArrowheads="1"/>
          </p:cNvSpPr>
          <p:nvPr/>
        </p:nvSpPr>
        <p:spPr bwMode="auto">
          <a:xfrm>
            <a:off x="2451101" y="5229226"/>
            <a:ext cx="4892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Times New Roman" panose="02020603050405020304" pitchFamily="18" charset="0"/>
              </a:rPr>
              <a:t>集电极</a:t>
            </a:r>
            <a:r>
              <a:rPr lang="en-US" altLang="zh-CN">
                <a:latin typeface="Arial" panose="020B0604020202020204" pitchFamily="34" charset="0"/>
              </a:rPr>
              <a:t>—</a:t>
            </a:r>
            <a:r>
              <a:rPr lang="zh-CN" altLang="en-US">
                <a:latin typeface="Times New Roman" panose="02020603050405020304" pitchFamily="18" charset="0"/>
              </a:rPr>
              <a:t>发射极反向击穿电压</a:t>
            </a:r>
            <a:endParaRPr lang="zh-CN" altLang="en-US">
              <a:latin typeface="Arial" panose="020B0604020202020204" pitchFamily="34" charset="0"/>
            </a:endParaRPr>
          </a:p>
        </p:txBody>
      </p:sp>
      <p:graphicFrame>
        <p:nvGraphicFramePr>
          <p:cNvPr id="77839" name="对象 77838"/>
          <p:cNvGraphicFramePr>
            <a:graphicFrameLocks noChangeAspect="1"/>
          </p:cNvGraphicFramePr>
          <p:nvPr/>
        </p:nvGraphicFramePr>
        <p:xfrm>
          <a:off x="7265988" y="5273675"/>
          <a:ext cx="1035050" cy="541338"/>
        </p:xfrm>
        <a:graphic>
          <a:graphicData uri="http://schemas.openxmlformats.org/presentationml/2006/ole">
            <mc:AlternateContent xmlns:mc="http://schemas.openxmlformats.org/markup-compatibility/2006">
              <mc:Choice xmlns:v="urn:schemas-microsoft-com:vml" Requires="v">
                <p:oleObj r:id="rId12" imgW="521335" imgH="241300" progId="">
                  <p:embed/>
                </p:oleObj>
              </mc:Choice>
              <mc:Fallback>
                <p:oleObj r:id="rId12" imgW="521335" imgH="241300" progId="">
                  <p:embed/>
                  <p:pic>
                    <p:nvPicPr>
                      <p:cNvPr id="77839" name="对象 778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65988" y="5273675"/>
                        <a:ext cx="10350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8864" name="AutoShape 16">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8865" name="AutoShape 17">
            <a:hlinkClick r:id="rId14"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7842" name="AutoShape 18">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blinds(horizontal)">
                                      <p:cBhvr>
                                        <p:cTn id="7" dur="500"/>
                                        <p:tgtEl>
                                          <p:spTgt spid="778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829"/>
                                        </p:tgtEl>
                                        <p:attrNameLst>
                                          <p:attrName>style.visibility</p:attrName>
                                        </p:attrNameLst>
                                      </p:cBhvr>
                                      <p:to>
                                        <p:strVal val="visible"/>
                                      </p:to>
                                    </p:set>
                                    <p:animEffect transition="in" filter="blinds(horizontal)">
                                      <p:cBhvr>
                                        <p:cTn id="12" dur="500"/>
                                        <p:tgtEl>
                                          <p:spTgt spid="778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831"/>
                                        </p:tgtEl>
                                        <p:attrNameLst>
                                          <p:attrName>style.visibility</p:attrName>
                                        </p:attrNameLst>
                                      </p:cBhvr>
                                      <p:to>
                                        <p:strVal val="visible"/>
                                      </p:to>
                                    </p:set>
                                    <p:animEffect transition="in" filter="blinds(horizontal)">
                                      <p:cBhvr>
                                        <p:cTn id="17" dur="500"/>
                                        <p:tgtEl>
                                          <p:spTgt spid="778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7833"/>
                                        </p:tgtEl>
                                        <p:attrNameLst>
                                          <p:attrName>style.visibility</p:attrName>
                                        </p:attrNameLst>
                                      </p:cBhvr>
                                      <p:to>
                                        <p:strVal val="visible"/>
                                      </p:to>
                                    </p:set>
                                    <p:animEffect transition="in" filter="blinds(horizontal)">
                                      <p:cBhvr>
                                        <p:cTn id="22" dur="500"/>
                                        <p:tgtEl>
                                          <p:spTgt spid="7783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7832"/>
                                        </p:tgtEl>
                                        <p:attrNameLst>
                                          <p:attrName>style.visibility</p:attrName>
                                        </p:attrNameLst>
                                      </p:cBhvr>
                                      <p:to>
                                        <p:strVal val="visible"/>
                                      </p:to>
                                    </p:set>
                                    <p:animEffect transition="in" filter="blinds(horizontal)">
                                      <p:cBhvr>
                                        <p:cTn id="25" dur="500"/>
                                        <p:tgtEl>
                                          <p:spTgt spid="7783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7835"/>
                                        </p:tgtEl>
                                        <p:attrNameLst>
                                          <p:attrName>style.visibility</p:attrName>
                                        </p:attrNameLst>
                                      </p:cBhvr>
                                      <p:to>
                                        <p:strVal val="visible"/>
                                      </p:to>
                                    </p:set>
                                    <p:animEffect transition="in" filter="blinds(horizontal)">
                                      <p:cBhvr>
                                        <p:cTn id="30" dur="500"/>
                                        <p:tgtEl>
                                          <p:spTgt spid="7783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77834"/>
                                        </p:tgtEl>
                                        <p:attrNameLst>
                                          <p:attrName>style.visibility</p:attrName>
                                        </p:attrNameLst>
                                      </p:cBhvr>
                                      <p:to>
                                        <p:strVal val="visible"/>
                                      </p:to>
                                    </p:set>
                                    <p:animEffect transition="in" filter="blinds(horizontal)">
                                      <p:cBhvr>
                                        <p:cTn id="33" dur="500"/>
                                        <p:tgtEl>
                                          <p:spTgt spid="7783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7836"/>
                                        </p:tgtEl>
                                        <p:attrNameLst>
                                          <p:attrName>style.visibility</p:attrName>
                                        </p:attrNameLst>
                                      </p:cBhvr>
                                      <p:to>
                                        <p:strVal val="visible"/>
                                      </p:to>
                                    </p:set>
                                    <p:animEffect transition="in" filter="blinds(horizontal)">
                                      <p:cBhvr>
                                        <p:cTn id="38" dur="500"/>
                                        <p:tgtEl>
                                          <p:spTgt spid="77836"/>
                                        </p:tgtEl>
                                      </p:cBhvr>
                                    </p:animEffect>
                                  </p:childTnLst>
                                </p:cTn>
                              </p:par>
                              <p:par>
                                <p:cTn id="39" presetID="3" presetClass="entr" presetSubtype="10" fill="hold" nodeType="withEffect">
                                  <p:stCondLst>
                                    <p:cond delay="0"/>
                                  </p:stCondLst>
                                  <p:childTnLst>
                                    <p:set>
                                      <p:cBhvr>
                                        <p:cTn id="40" dur="1" fill="hold">
                                          <p:stCondLst>
                                            <p:cond delay="0"/>
                                          </p:stCondLst>
                                        </p:cTn>
                                        <p:tgtEl>
                                          <p:spTgt spid="77837"/>
                                        </p:tgtEl>
                                        <p:attrNameLst>
                                          <p:attrName>style.visibility</p:attrName>
                                        </p:attrNameLst>
                                      </p:cBhvr>
                                      <p:to>
                                        <p:strVal val="visible"/>
                                      </p:to>
                                    </p:set>
                                    <p:animEffect transition="in" filter="blinds(horizontal)">
                                      <p:cBhvr>
                                        <p:cTn id="41" dur="500"/>
                                        <p:tgtEl>
                                          <p:spTgt spid="7783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77838"/>
                                        </p:tgtEl>
                                        <p:attrNameLst>
                                          <p:attrName>style.visibility</p:attrName>
                                        </p:attrNameLst>
                                      </p:cBhvr>
                                      <p:to>
                                        <p:strVal val="visible"/>
                                      </p:to>
                                    </p:set>
                                    <p:animEffect transition="in" filter="blinds(horizontal)">
                                      <p:cBhvr>
                                        <p:cTn id="46" dur="500"/>
                                        <p:tgtEl>
                                          <p:spTgt spid="77838"/>
                                        </p:tgtEl>
                                      </p:cBhvr>
                                    </p:animEffect>
                                  </p:childTnLst>
                                </p:cTn>
                              </p:par>
                              <p:par>
                                <p:cTn id="47" presetID="3" presetClass="entr" presetSubtype="10" fill="hold" nodeType="withEffect">
                                  <p:stCondLst>
                                    <p:cond delay="0"/>
                                  </p:stCondLst>
                                  <p:childTnLst>
                                    <p:set>
                                      <p:cBhvr>
                                        <p:cTn id="48" dur="1" fill="hold">
                                          <p:stCondLst>
                                            <p:cond delay="0"/>
                                          </p:stCondLst>
                                        </p:cTn>
                                        <p:tgtEl>
                                          <p:spTgt spid="77839"/>
                                        </p:tgtEl>
                                        <p:attrNameLst>
                                          <p:attrName>style.visibility</p:attrName>
                                        </p:attrNameLst>
                                      </p:cBhvr>
                                      <p:to>
                                        <p:strVal val="visible"/>
                                      </p:to>
                                    </p:set>
                                    <p:animEffect transition="in" filter="blinds(horizontal)">
                                      <p:cBhvr>
                                        <p:cTn id="49" dur="500"/>
                                        <p:tgtEl>
                                          <p:spTgt spid="77839"/>
                                        </p:tgtEl>
                                      </p:cBhvr>
                                    </p:animEffect>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77842"/>
                                        </p:tgtEl>
                                      </p:cBhvr>
                                    </p:animEffect>
                                    <p:animScale>
                                      <p:cBhvr>
                                        <p:cTn id="54" dur="250" autoRev="1" fill="hold"/>
                                        <p:tgtEl>
                                          <p:spTgt spid="778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p:bldP spid="77832" grpId="0"/>
      <p:bldP spid="77834" grpId="0"/>
      <p:bldP spid="77836" grpId="0"/>
      <p:bldP spid="77838" grpId="0"/>
      <p:bldP spid="7784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组合 49"/>
          <p:cNvGrpSpPr/>
          <p:nvPr/>
        </p:nvGrpSpPr>
        <p:grpSpPr bwMode="auto">
          <a:xfrm>
            <a:off x="1938339" y="3494088"/>
            <a:ext cx="3819525" cy="2654300"/>
            <a:chOff x="0" y="0"/>
            <a:chExt cx="3819961" cy="2653890"/>
          </a:xfrm>
        </p:grpSpPr>
        <p:sp>
          <p:nvSpPr>
            <p:cNvPr id="79906" name="Oval 30"/>
            <p:cNvSpPr>
              <a:spLocks noChangeArrowheads="1"/>
            </p:cNvSpPr>
            <p:nvPr/>
          </p:nvSpPr>
          <p:spPr bwMode="auto">
            <a:xfrm>
              <a:off x="2813458" y="1683187"/>
              <a:ext cx="350043" cy="350044"/>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9907" name="Oval 30"/>
            <p:cNvSpPr>
              <a:spLocks noChangeArrowheads="1"/>
            </p:cNvSpPr>
            <p:nvPr/>
          </p:nvSpPr>
          <p:spPr bwMode="auto">
            <a:xfrm>
              <a:off x="592772" y="1944444"/>
              <a:ext cx="350043" cy="350044"/>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cxnSp>
          <p:nvCxnSpPr>
            <p:cNvPr id="79908" name="直接连接符 20"/>
            <p:cNvCxnSpPr>
              <a:cxnSpLocks noChangeShapeType="1"/>
            </p:cNvCxnSpPr>
            <p:nvPr/>
          </p:nvCxnSpPr>
          <p:spPr bwMode="auto">
            <a:xfrm>
              <a:off x="761126" y="957972"/>
              <a:ext cx="0" cy="1513115"/>
            </a:xfrm>
            <a:prstGeom prst="line">
              <a:avLst/>
            </a:prstGeom>
            <a:noFill/>
            <a:ln w="28575">
              <a:solidFill>
                <a:schemeClr val="tx1"/>
              </a:solidFill>
              <a:round/>
            </a:ln>
            <a:extLst>
              <a:ext uri="{909E8E84-426E-40DD-AFC4-6F175D3DCCD1}">
                <a14:hiddenFill xmlns:a14="http://schemas.microsoft.com/office/drawing/2010/main">
                  <a:noFill/>
                </a14:hiddenFill>
              </a:ext>
            </a:extLst>
          </p:spPr>
        </p:cxnSp>
        <p:sp>
          <p:nvSpPr>
            <p:cNvPr id="79909" name="Oval 20"/>
            <p:cNvSpPr>
              <a:spLocks noChangeArrowheads="1"/>
            </p:cNvSpPr>
            <p:nvPr/>
          </p:nvSpPr>
          <p:spPr bwMode="auto">
            <a:xfrm>
              <a:off x="1855992" y="2393889"/>
              <a:ext cx="108000" cy="108000"/>
            </a:xfrm>
            <a:prstGeom prst="ellipse">
              <a:avLst/>
            </a:prstGeom>
            <a:solidFill>
              <a:schemeClr val="tx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9910" name="Text Box 22"/>
            <p:cNvSpPr txBox="1">
              <a:spLocks noChangeArrowheads="1"/>
            </p:cNvSpPr>
            <p:nvPr/>
          </p:nvSpPr>
          <p:spPr bwMode="auto">
            <a:xfrm>
              <a:off x="2963636" y="1230205"/>
              <a:ext cx="8563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Times New Roman" panose="02020603050405020304" pitchFamily="18" charset="0"/>
                </a:rPr>
                <a:t>+</a:t>
              </a:r>
              <a:endParaRPr lang="en-US" altLang="zh-CN" sz="2000">
                <a:latin typeface="Times New Roman" panose="02020603050405020304" pitchFamily="18" charset="0"/>
              </a:endParaRPr>
            </a:p>
            <a:p>
              <a:pPr eaLnBrk="1" hangingPunct="1"/>
              <a:r>
                <a:rPr lang="en-US" altLang="zh-CN" sz="2400" i="1">
                  <a:latin typeface="Times New Roman" panose="02020603050405020304" pitchFamily="18" charset="0"/>
                </a:rPr>
                <a:t>  U</a:t>
              </a:r>
              <a:r>
                <a:rPr lang="en-US" altLang="zh-CN" sz="2400" baseline="-25000">
                  <a:latin typeface="Times New Roman" panose="02020603050405020304" pitchFamily="18" charset="0"/>
                </a:rPr>
                <a:t>CC</a:t>
              </a:r>
            </a:p>
            <a:p>
              <a:pPr eaLnBrk="1" hangingPunct="1"/>
              <a:r>
                <a:rPr lang="en-US" altLang="zh-CN" i="1">
                  <a:latin typeface="Batang" pitchFamily="2" charset="-127"/>
                  <a:ea typeface="Batang" pitchFamily="2" charset="-127"/>
                </a:rPr>
                <a:t>-</a:t>
              </a:r>
            </a:p>
          </p:txBody>
        </p:sp>
        <p:sp>
          <p:nvSpPr>
            <p:cNvPr id="79911" name="Line 23"/>
            <p:cNvSpPr>
              <a:spLocks noChangeShapeType="1"/>
            </p:cNvSpPr>
            <p:nvPr/>
          </p:nvSpPr>
          <p:spPr bwMode="auto">
            <a:xfrm>
              <a:off x="1211217" y="970582"/>
              <a:ext cx="202883"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9912" name="Text Box 26"/>
            <p:cNvSpPr txBox="1">
              <a:spLocks noChangeArrowheads="1"/>
            </p:cNvSpPr>
            <p:nvPr/>
          </p:nvSpPr>
          <p:spPr bwMode="auto">
            <a:xfrm>
              <a:off x="1052932" y="502360"/>
              <a:ext cx="441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r>
                <a:rPr lang="en-US" altLang="zh-CN" sz="2400" baseline="-25000">
                  <a:latin typeface="Times New Roman" panose="02020603050405020304" pitchFamily="18" charset="0"/>
                </a:rPr>
                <a:t>B</a:t>
              </a:r>
            </a:p>
          </p:txBody>
        </p:sp>
        <p:sp>
          <p:nvSpPr>
            <p:cNvPr id="79913" name="Text Box 27"/>
            <p:cNvSpPr txBox="1">
              <a:spLocks noChangeArrowheads="1"/>
            </p:cNvSpPr>
            <p:nvPr/>
          </p:nvSpPr>
          <p:spPr bwMode="auto">
            <a:xfrm>
              <a:off x="3040503" y="374997"/>
              <a:ext cx="5373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r>
                <a:rPr lang="en-US" altLang="zh-CN" sz="2400" baseline="-25000">
                  <a:latin typeface="Times New Roman" panose="02020603050405020304" pitchFamily="18" charset="0"/>
                </a:rPr>
                <a:t>C</a:t>
              </a:r>
            </a:p>
          </p:txBody>
        </p:sp>
        <p:sp>
          <p:nvSpPr>
            <p:cNvPr id="79914" name="Rectangle 28"/>
            <p:cNvSpPr>
              <a:spLocks noChangeArrowheads="1"/>
            </p:cNvSpPr>
            <p:nvPr/>
          </p:nvSpPr>
          <p:spPr bwMode="auto">
            <a:xfrm>
              <a:off x="697343" y="1235382"/>
              <a:ext cx="135731" cy="440055"/>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9915" name="Text Box 29"/>
            <p:cNvSpPr txBox="1">
              <a:spLocks noChangeArrowheads="1"/>
            </p:cNvSpPr>
            <p:nvPr/>
          </p:nvSpPr>
          <p:spPr bwMode="auto">
            <a:xfrm>
              <a:off x="212546" y="1183809"/>
              <a:ext cx="5261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r>
                <a:rPr lang="en-US" altLang="zh-CN" sz="2400" baseline="-25000">
                  <a:latin typeface="Times New Roman" panose="02020603050405020304" pitchFamily="18" charset="0"/>
                </a:rPr>
                <a:t>B</a:t>
              </a:r>
            </a:p>
          </p:txBody>
        </p:sp>
        <p:sp>
          <p:nvSpPr>
            <p:cNvPr id="79916" name="Rectangle 33"/>
            <p:cNvSpPr>
              <a:spLocks noChangeArrowheads="1"/>
            </p:cNvSpPr>
            <p:nvPr/>
          </p:nvSpPr>
          <p:spPr bwMode="auto">
            <a:xfrm>
              <a:off x="0" y="1920158"/>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U</a:t>
              </a:r>
              <a:r>
                <a:rPr lang="en-US" altLang="zh-CN" sz="2400" baseline="-25000">
                  <a:latin typeface="Times New Roman" panose="02020603050405020304" pitchFamily="18" charset="0"/>
                </a:rPr>
                <a:t>BB</a:t>
              </a:r>
              <a:endParaRPr lang="zh-CN" altLang="en-US" sz="2400" baseline="-25000">
                <a:latin typeface="Times New Roman" panose="02020603050405020304" pitchFamily="18" charset="0"/>
              </a:endParaRPr>
            </a:p>
          </p:txBody>
        </p:sp>
        <p:sp>
          <p:nvSpPr>
            <p:cNvPr id="79917" name="Text Box 22"/>
            <p:cNvSpPr txBox="1">
              <a:spLocks noChangeArrowheads="1"/>
            </p:cNvSpPr>
            <p:nvPr/>
          </p:nvSpPr>
          <p:spPr bwMode="auto">
            <a:xfrm>
              <a:off x="344264" y="1545894"/>
              <a:ext cx="47801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Batang" pitchFamily="2" charset="-127"/>
                  <a:ea typeface="Batang" pitchFamily="2" charset="-127"/>
                </a:rPr>
                <a:t>+</a:t>
              </a:r>
              <a:endParaRPr lang="en-US" altLang="zh-CN" sz="2000">
                <a:latin typeface="Batang" pitchFamily="2" charset="-127"/>
                <a:ea typeface="Batang" pitchFamily="2" charset="-127"/>
              </a:endParaRPr>
            </a:p>
            <a:p>
              <a:pPr algn="just" eaLnBrk="1" hangingPunct="1"/>
              <a:endParaRPr lang="en-US" altLang="zh-CN" sz="10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grpSp>
          <p:nvGrpSpPr>
            <p:cNvPr id="79918" name="组合 26"/>
            <p:cNvGrpSpPr/>
            <p:nvPr/>
          </p:nvGrpSpPr>
          <p:grpSpPr bwMode="auto">
            <a:xfrm>
              <a:off x="1697298" y="685831"/>
              <a:ext cx="228600" cy="566057"/>
              <a:chOff x="0" y="0"/>
              <a:chExt cx="228600" cy="566057"/>
            </a:xfrm>
          </p:grpSpPr>
          <p:cxnSp>
            <p:nvCxnSpPr>
              <p:cNvPr id="79931" name="直接连接符 22"/>
              <p:cNvCxnSpPr>
                <a:cxnSpLocks noChangeShapeType="1"/>
              </p:cNvCxnSpPr>
              <p:nvPr/>
            </p:nvCxnSpPr>
            <p:spPr bwMode="auto">
              <a:xfrm>
                <a:off x="0" y="97972"/>
                <a:ext cx="0" cy="360000"/>
              </a:xfrm>
              <a:prstGeom prst="line">
                <a:avLst/>
              </a:prstGeom>
              <a:noFill/>
              <a:ln w="57150">
                <a:solidFill>
                  <a:schemeClr val="tx1"/>
                </a:solidFill>
                <a:round/>
              </a:ln>
              <a:extLst>
                <a:ext uri="{909E8E84-426E-40DD-AFC4-6F175D3DCCD1}">
                  <a14:hiddenFill xmlns:a14="http://schemas.microsoft.com/office/drawing/2010/main">
                    <a:noFill/>
                  </a14:hiddenFill>
                </a:ext>
              </a:extLst>
            </p:spPr>
          </p:cxnSp>
          <p:cxnSp>
            <p:nvCxnSpPr>
              <p:cNvPr id="79932" name="直接连接符 24"/>
              <p:cNvCxnSpPr>
                <a:cxnSpLocks noChangeShapeType="1"/>
              </p:cNvCxnSpPr>
              <p:nvPr/>
            </p:nvCxnSpPr>
            <p:spPr bwMode="auto">
              <a:xfrm flipV="1">
                <a:off x="10886" y="0"/>
                <a:ext cx="206828" cy="217714"/>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33" name="直接连接符 25"/>
              <p:cNvCxnSpPr>
                <a:cxnSpLocks noChangeShapeType="1"/>
              </p:cNvCxnSpPr>
              <p:nvPr/>
            </p:nvCxnSpPr>
            <p:spPr bwMode="auto">
              <a:xfrm>
                <a:off x="21772" y="348343"/>
                <a:ext cx="206828" cy="217714"/>
              </a:xfrm>
              <a:prstGeom prst="line">
                <a:avLst/>
              </a:prstGeom>
              <a:noFill/>
              <a:ln w="28575">
                <a:solidFill>
                  <a:schemeClr val="tx1"/>
                </a:solidFill>
                <a:round/>
                <a:tailEnd type="stealth" w="med" len="lg"/>
              </a:ln>
              <a:extLst>
                <a:ext uri="{909E8E84-426E-40DD-AFC4-6F175D3DCCD1}">
                  <a14:hiddenFill xmlns:a14="http://schemas.microsoft.com/office/drawing/2010/main">
                    <a:noFill/>
                  </a14:hiddenFill>
                </a:ext>
              </a:extLst>
            </p:spPr>
          </p:cxnSp>
        </p:grpSp>
        <p:cxnSp>
          <p:nvCxnSpPr>
            <p:cNvPr id="79919" name="直接连接符 27"/>
            <p:cNvCxnSpPr>
              <a:cxnSpLocks noChangeShapeType="1"/>
            </p:cNvCxnSpPr>
            <p:nvPr/>
          </p:nvCxnSpPr>
          <p:spPr bwMode="auto">
            <a:xfrm>
              <a:off x="761126" y="968858"/>
              <a:ext cx="914400" cy="0"/>
            </a:xfrm>
            <a:prstGeom prst="line">
              <a:avLst/>
            </a:prstGeom>
            <a:noFill/>
            <a:ln w="28575">
              <a:solidFill>
                <a:schemeClr val="tx1"/>
              </a:solidFill>
              <a:round/>
            </a:ln>
            <a:extLst>
              <a:ext uri="{909E8E84-426E-40DD-AFC4-6F175D3DCCD1}">
                <a14:hiddenFill xmlns:a14="http://schemas.microsoft.com/office/drawing/2010/main">
                  <a:noFill/>
                </a14:hiddenFill>
              </a:ext>
            </a:extLst>
          </p:spPr>
        </p:cxnSp>
        <p:sp>
          <p:nvSpPr>
            <p:cNvPr id="79920" name="Line 23"/>
            <p:cNvSpPr>
              <a:spLocks noChangeShapeType="1"/>
            </p:cNvSpPr>
            <p:nvPr/>
          </p:nvSpPr>
          <p:spPr bwMode="auto">
            <a:xfrm rot="5400000">
              <a:off x="1809924" y="263005"/>
              <a:ext cx="202883"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cxnSp>
          <p:nvCxnSpPr>
            <p:cNvPr id="79921" name="直接连接符 30"/>
            <p:cNvCxnSpPr>
              <a:cxnSpLocks noChangeShapeType="1"/>
            </p:cNvCxnSpPr>
            <p:nvPr/>
          </p:nvCxnSpPr>
          <p:spPr bwMode="auto">
            <a:xfrm>
              <a:off x="1915012" y="1230115"/>
              <a:ext cx="0" cy="1404000"/>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22" name="直接连接符 31"/>
            <p:cNvCxnSpPr>
              <a:cxnSpLocks noChangeShapeType="1"/>
            </p:cNvCxnSpPr>
            <p:nvPr/>
          </p:nvCxnSpPr>
          <p:spPr bwMode="auto">
            <a:xfrm flipV="1">
              <a:off x="1915038" y="0"/>
              <a:ext cx="0" cy="684000"/>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23" name="直接连接符 32"/>
            <p:cNvCxnSpPr>
              <a:cxnSpLocks noChangeShapeType="1"/>
            </p:cNvCxnSpPr>
            <p:nvPr/>
          </p:nvCxnSpPr>
          <p:spPr bwMode="auto">
            <a:xfrm>
              <a:off x="2981815" y="21778"/>
              <a:ext cx="0" cy="2448000"/>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24" name="直接连接符 33"/>
            <p:cNvCxnSpPr>
              <a:cxnSpLocks noChangeShapeType="1"/>
            </p:cNvCxnSpPr>
            <p:nvPr/>
          </p:nvCxnSpPr>
          <p:spPr bwMode="auto">
            <a:xfrm>
              <a:off x="1915012" y="10915"/>
              <a:ext cx="1080000" cy="0"/>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25" name="直接连接符 36"/>
            <p:cNvCxnSpPr>
              <a:cxnSpLocks noChangeShapeType="1"/>
            </p:cNvCxnSpPr>
            <p:nvPr/>
          </p:nvCxnSpPr>
          <p:spPr bwMode="auto">
            <a:xfrm flipH="1">
              <a:off x="761128" y="2460201"/>
              <a:ext cx="2231570" cy="0"/>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26" name="直接连接符 40"/>
            <p:cNvCxnSpPr>
              <a:cxnSpLocks noChangeShapeType="1"/>
            </p:cNvCxnSpPr>
            <p:nvPr/>
          </p:nvCxnSpPr>
          <p:spPr bwMode="auto">
            <a:xfrm flipH="1" flipV="1">
              <a:off x="1751726" y="2634371"/>
              <a:ext cx="324000" cy="0"/>
            </a:xfrm>
            <a:prstGeom prst="line">
              <a:avLst/>
            </a:prstGeom>
            <a:noFill/>
            <a:ln w="28575">
              <a:solidFill>
                <a:schemeClr val="tx1"/>
              </a:solidFill>
              <a:round/>
            </a:ln>
            <a:extLst>
              <a:ext uri="{909E8E84-426E-40DD-AFC4-6F175D3DCCD1}">
                <a14:hiddenFill xmlns:a14="http://schemas.microsoft.com/office/drawing/2010/main">
                  <a:noFill/>
                </a14:hiddenFill>
              </a:ext>
            </a:extLst>
          </p:spPr>
        </p:cxnSp>
        <p:sp>
          <p:nvSpPr>
            <p:cNvPr id="79927" name="Rectangle 19"/>
            <p:cNvSpPr>
              <a:spLocks noChangeArrowheads="1"/>
            </p:cNvSpPr>
            <p:nvPr/>
          </p:nvSpPr>
          <p:spPr bwMode="auto">
            <a:xfrm>
              <a:off x="2912586" y="404797"/>
              <a:ext cx="135731" cy="440055"/>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9928" name="Text Box 22"/>
            <p:cNvSpPr txBox="1">
              <a:spLocks noChangeArrowheads="1"/>
            </p:cNvSpPr>
            <p:nvPr/>
          </p:nvSpPr>
          <p:spPr bwMode="auto">
            <a:xfrm>
              <a:off x="1848017" y="370235"/>
              <a:ext cx="84510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Times New Roman" panose="02020603050405020304" pitchFamily="18" charset="0"/>
                </a:rPr>
                <a:t> +</a:t>
              </a:r>
              <a:endParaRPr lang="en-US" altLang="zh-CN" sz="2000">
                <a:latin typeface="Times New Roman" panose="02020603050405020304" pitchFamily="18" charset="0"/>
              </a:endParaRPr>
            </a:p>
            <a:p>
              <a:pPr eaLnBrk="1" hangingPunct="1"/>
              <a:r>
                <a:rPr lang="en-US" altLang="zh-CN" sz="2400" i="1">
                  <a:latin typeface="Times New Roman" panose="02020603050405020304" pitchFamily="18" charset="0"/>
                </a:rPr>
                <a:t>  U</a:t>
              </a:r>
              <a:r>
                <a:rPr lang="en-US" altLang="zh-CN" sz="2400" baseline="-25000">
                  <a:latin typeface="Times New Roman" panose="02020603050405020304" pitchFamily="18" charset="0"/>
                </a:rPr>
                <a:t>CE</a:t>
              </a:r>
            </a:p>
            <a:p>
              <a:pPr eaLnBrk="1" hangingPunct="1"/>
              <a:r>
                <a:rPr lang="en-US" altLang="zh-CN" i="1">
                  <a:latin typeface="Batang" pitchFamily="2" charset="-127"/>
                  <a:ea typeface="Batang" pitchFamily="2" charset="-127"/>
                </a:rPr>
                <a:t>-</a:t>
              </a:r>
            </a:p>
          </p:txBody>
        </p:sp>
        <p:sp>
          <p:nvSpPr>
            <p:cNvPr id="79929" name="Text Box 26"/>
            <p:cNvSpPr txBox="1">
              <a:spLocks noChangeArrowheads="1"/>
            </p:cNvSpPr>
            <p:nvPr/>
          </p:nvSpPr>
          <p:spPr bwMode="auto">
            <a:xfrm>
              <a:off x="1439207" y="66932"/>
              <a:ext cx="4523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r>
                <a:rPr lang="en-US" altLang="zh-CN" sz="2400" baseline="-25000">
                  <a:latin typeface="Times New Roman" panose="02020603050405020304" pitchFamily="18" charset="0"/>
                </a:rPr>
                <a:t>C</a:t>
              </a:r>
            </a:p>
          </p:txBody>
        </p:sp>
        <p:sp>
          <p:nvSpPr>
            <p:cNvPr id="79930" name="Text Box 22"/>
            <p:cNvSpPr txBox="1">
              <a:spLocks noChangeArrowheads="1"/>
            </p:cNvSpPr>
            <p:nvPr/>
          </p:nvSpPr>
          <p:spPr bwMode="auto">
            <a:xfrm>
              <a:off x="1140447" y="914518"/>
              <a:ext cx="84510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Times New Roman" panose="02020603050405020304" pitchFamily="18" charset="0"/>
                </a:rPr>
                <a:t> +</a:t>
              </a:r>
              <a:endParaRPr lang="en-US" altLang="zh-CN" sz="2000">
                <a:latin typeface="Times New Roman" panose="02020603050405020304" pitchFamily="18" charset="0"/>
              </a:endParaRPr>
            </a:p>
            <a:p>
              <a:pPr eaLnBrk="1" hangingPunct="1"/>
              <a:r>
                <a:rPr lang="en-US" altLang="zh-CN" sz="2400" i="1">
                  <a:latin typeface="Times New Roman" panose="02020603050405020304" pitchFamily="18" charset="0"/>
                </a:rPr>
                <a:t>  U</a:t>
              </a:r>
              <a:r>
                <a:rPr lang="en-US" altLang="zh-CN" sz="2400" baseline="-25000">
                  <a:latin typeface="Times New Roman" panose="02020603050405020304" pitchFamily="18" charset="0"/>
                </a:rPr>
                <a:t>BE</a:t>
              </a:r>
            </a:p>
            <a:p>
              <a:pPr eaLnBrk="1" hangingPunct="1"/>
              <a:r>
                <a:rPr lang="en-US" altLang="zh-CN" i="1">
                  <a:latin typeface="Batang" pitchFamily="2" charset="-127"/>
                  <a:ea typeface="Batang" pitchFamily="2" charset="-127"/>
                </a:rPr>
                <a:t>-</a:t>
              </a:r>
            </a:p>
          </p:txBody>
        </p:sp>
      </p:grpSp>
      <p:grpSp>
        <p:nvGrpSpPr>
          <p:cNvPr id="78879" name="组合 74"/>
          <p:cNvGrpSpPr/>
          <p:nvPr/>
        </p:nvGrpSpPr>
        <p:grpSpPr bwMode="auto">
          <a:xfrm>
            <a:off x="6032501" y="3373438"/>
            <a:ext cx="4441825" cy="2813050"/>
            <a:chOff x="0" y="0"/>
            <a:chExt cx="4442900" cy="2812981"/>
          </a:xfrm>
        </p:grpSpPr>
        <p:sp>
          <p:nvSpPr>
            <p:cNvPr id="79886" name="Text Box 24"/>
            <p:cNvSpPr txBox="1">
              <a:spLocks noChangeArrowheads="1"/>
            </p:cNvSpPr>
            <p:nvPr/>
          </p:nvSpPr>
          <p:spPr bwMode="auto">
            <a:xfrm>
              <a:off x="2595186" y="118114"/>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Q</a:t>
              </a:r>
              <a:r>
                <a:rPr lang="en-US" altLang="zh-CN" sz="2400" baseline="-25000">
                  <a:latin typeface="Times New Roman" panose="02020603050405020304" pitchFamily="18" charset="0"/>
                </a:rPr>
                <a:t>1</a:t>
              </a:r>
            </a:p>
          </p:txBody>
        </p:sp>
        <p:sp>
          <p:nvSpPr>
            <p:cNvPr id="79887" name="Text Box 25"/>
            <p:cNvSpPr txBox="1">
              <a:spLocks noChangeArrowheads="1"/>
            </p:cNvSpPr>
            <p:nvPr/>
          </p:nvSpPr>
          <p:spPr bwMode="auto">
            <a:xfrm>
              <a:off x="3413176" y="235131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u</a:t>
              </a:r>
              <a:r>
                <a:rPr lang="en-US" altLang="zh-CN" sz="2400" baseline="-25000">
                  <a:latin typeface="Times New Roman" panose="02020603050405020304" pitchFamily="18" charset="0"/>
                </a:rPr>
                <a:t>CE</a:t>
              </a:r>
              <a:r>
                <a:rPr lang="en-US" altLang="zh-CN" sz="2400" i="1">
                  <a:latin typeface="Times New Roman" panose="02020603050405020304" pitchFamily="18" charset="0"/>
                </a:rPr>
                <a:t>/</a:t>
              </a:r>
              <a:r>
                <a:rPr lang="en-US" altLang="zh-CN" sz="2400">
                  <a:latin typeface="Times New Roman" panose="02020603050405020304" pitchFamily="18" charset="0"/>
                </a:rPr>
                <a:t>V</a:t>
              </a:r>
            </a:p>
          </p:txBody>
        </p:sp>
        <p:cxnSp>
          <p:nvCxnSpPr>
            <p:cNvPr id="79888" name="直接箭头连接符 51"/>
            <p:cNvCxnSpPr>
              <a:cxnSpLocks noChangeShapeType="1"/>
            </p:cNvCxnSpPr>
            <p:nvPr/>
          </p:nvCxnSpPr>
          <p:spPr bwMode="auto">
            <a:xfrm>
              <a:off x="978323" y="2362591"/>
              <a:ext cx="3204000" cy="0"/>
            </a:xfrm>
            <a:prstGeom prst="straightConnector1">
              <a:avLst/>
            </a:prstGeom>
            <a:noFill/>
            <a:ln w="12700">
              <a:solidFill>
                <a:schemeClr val="tx1"/>
              </a:solidFill>
              <a:round/>
              <a:tailEnd type="stealth" w="med" len="lg"/>
            </a:ln>
            <a:extLst>
              <a:ext uri="{909E8E84-426E-40DD-AFC4-6F175D3DCCD1}">
                <a14:hiddenFill xmlns:a14="http://schemas.microsoft.com/office/drawing/2010/main">
                  <a:noFill/>
                </a14:hiddenFill>
              </a:ext>
            </a:extLst>
          </p:spPr>
        </p:cxnSp>
        <p:cxnSp>
          <p:nvCxnSpPr>
            <p:cNvPr id="79889" name="直接箭头连接符 52"/>
            <p:cNvCxnSpPr>
              <a:cxnSpLocks noChangeShapeType="1"/>
            </p:cNvCxnSpPr>
            <p:nvPr/>
          </p:nvCxnSpPr>
          <p:spPr bwMode="auto">
            <a:xfrm rot="-5400000">
              <a:off x="-99877" y="1284391"/>
              <a:ext cx="2160000" cy="0"/>
            </a:xfrm>
            <a:prstGeom prst="straightConnector1">
              <a:avLst/>
            </a:prstGeom>
            <a:noFill/>
            <a:ln w="12700">
              <a:solidFill>
                <a:schemeClr val="tx1"/>
              </a:solidFill>
              <a:round/>
              <a:tailEnd type="stealth" w="med" len="lg"/>
            </a:ln>
            <a:extLst>
              <a:ext uri="{909E8E84-426E-40DD-AFC4-6F175D3DCCD1}">
                <a14:hiddenFill xmlns:a14="http://schemas.microsoft.com/office/drawing/2010/main">
                  <a:noFill/>
                </a14:hiddenFill>
              </a:ext>
            </a:extLst>
          </p:spPr>
        </p:cxnSp>
        <p:sp>
          <p:nvSpPr>
            <p:cNvPr id="79890" name="任意多边形 53"/>
            <p:cNvSpPr>
              <a:spLocks noChangeArrowheads="1"/>
            </p:cNvSpPr>
            <p:nvPr/>
          </p:nvSpPr>
          <p:spPr bwMode="auto">
            <a:xfrm>
              <a:off x="989209" y="588220"/>
              <a:ext cx="2764972" cy="1774371"/>
            </a:xfrm>
            <a:custGeom>
              <a:avLst/>
              <a:gdLst>
                <a:gd name="T0" fmla="*/ 0 w 2612572"/>
                <a:gd name="T1" fmla="*/ 1774371 h 1902639"/>
                <a:gd name="T2" fmla="*/ 172811 w 2612572"/>
                <a:gd name="T3" fmla="*/ 860705 h 1902639"/>
                <a:gd name="T4" fmla="*/ 288018 w 2612572"/>
                <a:gd name="T5" fmla="*/ 414024 h 1902639"/>
                <a:gd name="T6" fmla="*/ 449307 w 2612572"/>
                <a:gd name="T7" fmla="*/ 160228 h 1902639"/>
                <a:gd name="T8" fmla="*/ 714285 w 2612572"/>
                <a:gd name="T9" fmla="*/ 79012 h 1902639"/>
                <a:gd name="T10" fmla="*/ 1129030 w 2612572"/>
                <a:gd name="T11" fmla="*/ 48557 h 1902639"/>
                <a:gd name="T12" fmla="*/ 2764972 w 2612572"/>
                <a:gd name="T13" fmla="*/ 0 h 19026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2572" h="1902639">
                  <a:moveTo>
                    <a:pt x="0" y="1902639"/>
                  </a:moveTo>
                  <a:cubicBezTo>
                    <a:pt x="54428" y="1579696"/>
                    <a:pt x="117929" y="1166039"/>
                    <a:pt x="163286" y="922925"/>
                  </a:cubicBezTo>
                  <a:cubicBezTo>
                    <a:pt x="208643" y="679811"/>
                    <a:pt x="228600" y="569140"/>
                    <a:pt x="272143" y="443954"/>
                  </a:cubicBezTo>
                  <a:cubicBezTo>
                    <a:pt x="315686" y="318768"/>
                    <a:pt x="357413" y="231683"/>
                    <a:pt x="424542" y="171811"/>
                  </a:cubicBezTo>
                  <a:cubicBezTo>
                    <a:pt x="491671" y="111939"/>
                    <a:pt x="567872" y="104681"/>
                    <a:pt x="674915" y="84724"/>
                  </a:cubicBezTo>
                  <a:cubicBezTo>
                    <a:pt x="781958" y="64767"/>
                    <a:pt x="1066800" y="52067"/>
                    <a:pt x="1066800" y="52067"/>
                  </a:cubicBezTo>
                  <a:lnTo>
                    <a:pt x="2612572" y="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79891" name="直接连接符 55"/>
            <p:cNvCxnSpPr>
              <a:cxnSpLocks noChangeShapeType="1"/>
            </p:cNvCxnSpPr>
            <p:nvPr/>
          </p:nvCxnSpPr>
          <p:spPr bwMode="auto">
            <a:xfrm>
              <a:off x="978323" y="609992"/>
              <a:ext cx="1817915" cy="0"/>
            </a:xfrm>
            <a:prstGeom prst="line">
              <a:avLst/>
            </a:prstGeom>
            <a:noFill/>
            <a:ln w="12700">
              <a:solidFill>
                <a:schemeClr val="tx1"/>
              </a:solidFill>
              <a:prstDash val="lgDash"/>
              <a:round/>
            </a:ln>
            <a:extLst>
              <a:ext uri="{909E8E84-426E-40DD-AFC4-6F175D3DCCD1}">
                <a14:hiddenFill xmlns:a14="http://schemas.microsoft.com/office/drawing/2010/main">
                  <a:noFill/>
                </a14:hiddenFill>
              </a:ext>
            </a:extLst>
          </p:spPr>
        </p:cxnSp>
        <p:cxnSp>
          <p:nvCxnSpPr>
            <p:cNvPr id="79892" name="直接连接符 57"/>
            <p:cNvCxnSpPr>
              <a:cxnSpLocks noChangeShapeType="1"/>
              <a:endCxn id="79890" idx="1"/>
            </p:cNvCxnSpPr>
            <p:nvPr/>
          </p:nvCxnSpPr>
          <p:spPr bwMode="auto">
            <a:xfrm>
              <a:off x="978323" y="1448925"/>
              <a:ext cx="183697" cy="0"/>
            </a:xfrm>
            <a:prstGeom prst="line">
              <a:avLst/>
            </a:prstGeom>
            <a:noFill/>
            <a:ln w="9525">
              <a:solidFill>
                <a:schemeClr val="tx1"/>
              </a:solidFill>
              <a:prstDash val="lgDash"/>
              <a:round/>
            </a:ln>
            <a:extLst>
              <a:ext uri="{909E8E84-426E-40DD-AFC4-6F175D3DCCD1}">
                <a14:hiddenFill xmlns:a14="http://schemas.microsoft.com/office/drawing/2010/main">
                  <a:noFill/>
                </a14:hiddenFill>
              </a:ext>
            </a:extLst>
          </p:spPr>
        </p:cxnSp>
        <p:cxnSp>
          <p:nvCxnSpPr>
            <p:cNvPr id="79893" name="直接连接符 59"/>
            <p:cNvCxnSpPr>
              <a:cxnSpLocks noChangeShapeType="1"/>
              <a:endCxn id="79890" idx="1"/>
            </p:cNvCxnSpPr>
            <p:nvPr/>
          </p:nvCxnSpPr>
          <p:spPr bwMode="auto">
            <a:xfrm>
              <a:off x="2796238" y="620877"/>
              <a:ext cx="0" cy="1752600"/>
            </a:xfrm>
            <a:prstGeom prst="line">
              <a:avLst/>
            </a:prstGeom>
            <a:noFill/>
            <a:ln w="12700">
              <a:solidFill>
                <a:schemeClr val="tx1"/>
              </a:solidFill>
              <a:prstDash val="lgDash"/>
              <a:round/>
            </a:ln>
            <a:extLst>
              <a:ext uri="{909E8E84-426E-40DD-AFC4-6F175D3DCCD1}">
                <a14:hiddenFill xmlns:a14="http://schemas.microsoft.com/office/drawing/2010/main">
                  <a:noFill/>
                </a14:hiddenFill>
              </a:ext>
            </a:extLst>
          </p:spPr>
        </p:cxnSp>
        <p:cxnSp>
          <p:nvCxnSpPr>
            <p:cNvPr id="79894" name="直接连接符 61"/>
            <p:cNvCxnSpPr>
              <a:cxnSpLocks noChangeShapeType="1"/>
              <a:endCxn id="79890" idx="1"/>
            </p:cNvCxnSpPr>
            <p:nvPr/>
          </p:nvCxnSpPr>
          <p:spPr bwMode="auto">
            <a:xfrm>
              <a:off x="1172906" y="1448925"/>
              <a:ext cx="1360" cy="913666"/>
            </a:xfrm>
            <a:prstGeom prst="line">
              <a:avLst/>
            </a:prstGeom>
            <a:noFill/>
            <a:ln w="12700">
              <a:solidFill>
                <a:schemeClr val="tx1"/>
              </a:solidFill>
              <a:prstDash val="lgDash"/>
              <a:round/>
            </a:ln>
            <a:extLst>
              <a:ext uri="{909E8E84-426E-40DD-AFC4-6F175D3DCCD1}">
                <a14:hiddenFill xmlns:a14="http://schemas.microsoft.com/office/drawing/2010/main">
                  <a:noFill/>
                </a14:hiddenFill>
              </a:ext>
            </a:extLst>
          </p:spPr>
        </p:cxnSp>
        <p:sp>
          <p:nvSpPr>
            <p:cNvPr id="79895" name="Text Box 25"/>
            <p:cNvSpPr txBox="1">
              <a:spLocks noChangeArrowheads="1"/>
            </p:cNvSpPr>
            <p:nvPr/>
          </p:nvSpPr>
          <p:spPr bwMode="auto">
            <a:xfrm>
              <a:off x="0" y="0"/>
              <a:ext cx="981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r>
                <a:rPr lang="en-US" altLang="zh-CN" sz="2400" baseline="-25000">
                  <a:latin typeface="Times New Roman" panose="02020603050405020304" pitchFamily="18" charset="0"/>
                </a:rPr>
                <a:t>C</a:t>
              </a:r>
              <a:r>
                <a:rPr lang="en-US" altLang="zh-CN" sz="2400" i="1">
                  <a:latin typeface="Times New Roman" panose="02020603050405020304" pitchFamily="18" charset="0"/>
                </a:rPr>
                <a:t>/</a:t>
              </a:r>
              <a:r>
                <a:rPr lang="en-US" altLang="zh-CN" sz="2400">
                  <a:latin typeface="Times New Roman" panose="02020603050405020304" pitchFamily="18" charset="0"/>
                </a:rPr>
                <a:t>mA</a:t>
              </a:r>
            </a:p>
          </p:txBody>
        </p:sp>
        <p:sp>
          <p:nvSpPr>
            <p:cNvPr id="79896" name="Text Box 24"/>
            <p:cNvSpPr txBox="1">
              <a:spLocks noChangeArrowheads="1"/>
            </p:cNvSpPr>
            <p:nvPr/>
          </p:nvSpPr>
          <p:spPr bwMode="auto">
            <a:xfrm>
              <a:off x="1212701" y="1206686"/>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Q</a:t>
              </a:r>
              <a:r>
                <a:rPr lang="en-US" altLang="zh-CN" sz="2400" baseline="-25000">
                  <a:latin typeface="Times New Roman" panose="02020603050405020304" pitchFamily="18" charset="0"/>
                </a:rPr>
                <a:t>2</a:t>
              </a:r>
            </a:p>
          </p:txBody>
        </p:sp>
        <p:sp>
          <p:nvSpPr>
            <p:cNvPr id="79897" name="Text Box 24"/>
            <p:cNvSpPr txBox="1">
              <a:spLocks noChangeArrowheads="1"/>
            </p:cNvSpPr>
            <p:nvPr/>
          </p:nvSpPr>
          <p:spPr bwMode="auto">
            <a:xfrm>
              <a:off x="377503" y="401143"/>
              <a:ext cx="56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1.0</a:t>
              </a:r>
              <a:endParaRPr lang="en-US" altLang="zh-CN" sz="2400" baseline="-25000">
                <a:latin typeface="Times New Roman" panose="02020603050405020304" pitchFamily="18" charset="0"/>
              </a:endParaRPr>
            </a:p>
          </p:txBody>
        </p:sp>
        <p:sp>
          <p:nvSpPr>
            <p:cNvPr id="79898" name="Text Box 24"/>
            <p:cNvSpPr txBox="1">
              <a:spLocks noChangeArrowheads="1"/>
            </p:cNvSpPr>
            <p:nvPr/>
          </p:nvSpPr>
          <p:spPr bwMode="auto">
            <a:xfrm>
              <a:off x="257016" y="1195800"/>
              <a:ext cx="723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0.52</a:t>
              </a:r>
              <a:endParaRPr lang="en-US" altLang="zh-CN" sz="2400" baseline="-25000">
                <a:latin typeface="Times New Roman" panose="02020603050405020304" pitchFamily="18" charset="0"/>
              </a:endParaRPr>
            </a:p>
          </p:txBody>
        </p:sp>
        <p:sp>
          <p:nvSpPr>
            <p:cNvPr id="79899" name="Text Box 24"/>
            <p:cNvSpPr txBox="1">
              <a:spLocks noChangeArrowheads="1"/>
            </p:cNvSpPr>
            <p:nvPr/>
          </p:nvSpPr>
          <p:spPr bwMode="auto">
            <a:xfrm>
              <a:off x="1564046" y="2306143"/>
              <a:ext cx="56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1.0</a:t>
              </a:r>
              <a:endParaRPr lang="en-US" altLang="zh-CN" sz="2400" baseline="-25000">
                <a:latin typeface="Times New Roman" panose="02020603050405020304" pitchFamily="18" charset="0"/>
              </a:endParaRPr>
            </a:p>
          </p:txBody>
        </p:sp>
        <p:sp>
          <p:nvSpPr>
            <p:cNvPr id="79900" name="Text Box 24"/>
            <p:cNvSpPr txBox="1">
              <a:spLocks noChangeArrowheads="1"/>
            </p:cNvSpPr>
            <p:nvPr/>
          </p:nvSpPr>
          <p:spPr bwMode="auto">
            <a:xfrm>
              <a:off x="634434" y="229525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0</a:t>
              </a:r>
              <a:endParaRPr lang="en-US" altLang="zh-CN" sz="2400" baseline="-25000">
                <a:latin typeface="Times New Roman" panose="02020603050405020304" pitchFamily="18" charset="0"/>
              </a:endParaRPr>
            </a:p>
          </p:txBody>
        </p:sp>
        <p:sp>
          <p:nvSpPr>
            <p:cNvPr id="79901" name="Text Box 24"/>
            <p:cNvSpPr txBox="1">
              <a:spLocks noChangeArrowheads="1"/>
            </p:cNvSpPr>
            <p:nvPr/>
          </p:nvSpPr>
          <p:spPr bwMode="auto">
            <a:xfrm>
              <a:off x="910910" y="2295254"/>
              <a:ext cx="56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0.3</a:t>
              </a:r>
              <a:endParaRPr lang="en-US" altLang="zh-CN" sz="2400" baseline="-25000">
                <a:latin typeface="Times New Roman" panose="02020603050405020304" pitchFamily="18" charset="0"/>
              </a:endParaRPr>
            </a:p>
          </p:txBody>
        </p:sp>
        <p:sp>
          <p:nvSpPr>
            <p:cNvPr id="79902" name="Text Box 24"/>
            <p:cNvSpPr txBox="1">
              <a:spLocks noChangeArrowheads="1"/>
            </p:cNvSpPr>
            <p:nvPr/>
          </p:nvSpPr>
          <p:spPr bwMode="auto">
            <a:xfrm>
              <a:off x="2532874" y="2295256"/>
              <a:ext cx="56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2.0</a:t>
              </a:r>
              <a:endParaRPr lang="en-US" altLang="zh-CN" sz="2400" baseline="-25000">
                <a:latin typeface="Times New Roman" panose="02020603050405020304" pitchFamily="18" charset="0"/>
              </a:endParaRPr>
            </a:p>
          </p:txBody>
        </p:sp>
        <p:cxnSp>
          <p:nvCxnSpPr>
            <p:cNvPr id="79903" name="直接连接符 71"/>
            <p:cNvCxnSpPr>
              <a:cxnSpLocks noChangeShapeType="1"/>
              <a:endCxn id="79890" idx="1"/>
            </p:cNvCxnSpPr>
            <p:nvPr/>
          </p:nvCxnSpPr>
          <p:spPr bwMode="auto">
            <a:xfrm flipV="1">
              <a:off x="1860068" y="2231967"/>
              <a:ext cx="0" cy="14400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79904" name="直接连接符 72"/>
            <p:cNvCxnSpPr>
              <a:cxnSpLocks noChangeShapeType="1"/>
              <a:endCxn id="79890" idx="1"/>
            </p:cNvCxnSpPr>
            <p:nvPr/>
          </p:nvCxnSpPr>
          <p:spPr bwMode="auto">
            <a:xfrm flipV="1">
              <a:off x="3776000" y="2221077"/>
              <a:ext cx="0" cy="144000"/>
            </a:xfrm>
            <a:prstGeom prst="line">
              <a:avLst/>
            </a:prstGeom>
            <a:noFill/>
            <a:ln w="9525">
              <a:solidFill>
                <a:schemeClr val="tx1"/>
              </a:solidFill>
              <a:round/>
            </a:ln>
            <a:extLst>
              <a:ext uri="{909E8E84-426E-40DD-AFC4-6F175D3DCCD1}">
                <a14:hiddenFill xmlns:a14="http://schemas.microsoft.com/office/drawing/2010/main">
                  <a:noFill/>
                </a14:hiddenFill>
              </a:ext>
            </a:extLst>
          </p:spPr>
        </p:cxnSp>
        <p:sp>
          <p:nvSpPr>
            <p:cNvPr id="79905" name="Text Box 25"/>
            <p:cNvSpPr txBox="1">
              <a:spLocks noChangeArrowheads="1"/>
            </p:cNvSpPr>
            <p:nvPr/>
          </p:nvSpPr>
          <p:spPr bwMode="auto">
            <a:xfrm>
              <a:off x="3156971" y="609600"/>
              <a:ext cx="12859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r>
                <a:rPr lang="en-US" altLang="zh-CN" sz="2400" baseline="-25000">
                  <a:latin typeface="Times New Roman" panose="02020603050405020304" pitchFamily="18" charset="0"/>
                </a:rPr>
                <a:t>B</a:t>
              </a:r>
              <a:r>
                <a:rPr lang="en-US" altLang="zh-CN" sz="2400" i="1">
                  <a:latin typeface="Times New Roman" panose="02020603050405020304" pitchFamily="18" charset="0"/>
                </a:rPr>
                <a:t>=</a:t>
              </a:r>
              <a:r>
                <a:rPr lang="en-US" altLang="zh-CN" sz="2400">
                  <a:latin typeface="Times New Roman" panose="02020603050405020304" pitchFamily="18" charset="0"/>
                </a:rPr>
                <a:t>20</a:t>
              </a:r>
              <a:r>
                <a:rPr lang="el-GR" altLang="en-US" sz="2400">
                  <a:latin typeface="Times New Roman" panose="02020603050405020304" pitchFamily="18" charset="0"/>
                </a:rPr>
                <a:t>μ</a:t>
              </a:r>
              <a:r>
                <a:rPr lang="en-US" altLang="zh-CN" sz="2400">
                  <a:latin typeface="Times New Roman" panose="02020603050405020304" pitchFamily="18" charset="0"/>
                </a:rPr>
                <a:t>A</a:t>
              </a:r>
            </a:p>
          </p:txBody>
        </p:sp>
      </p:grpSp>
      <p:sp>
        <p:nvSpPr>
          <p:cNvPr id="79876" name="TextBox 75"/>
          <p:cNvSpPr txBox="1">
            <a:spLocks noChangeArrowheads="1"/>
          </p:cNvSpPr>
          <p:nvPr/>
        </p:nvSpPr>
        <p:spPr bwMode="auto">
          <a:xfrm>
            <a:off x="1806575" y="403225"/>
            <a:ext cx="8610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Times New Roman" panose="02020603050405020304" pitchFamily="18" charset="0"/>
              </a:rPr>
              <a:t>[</a:t>
            </a:r>
            <a:r>
              <a:rPr lang="zh-CN" altLang="en-US">
                <a:latin typeface="Times New Roman" panose="02020603050405020304" pitchFamily="18" charset="0"/>
              </a:rPr>
              <a:t>例题</a:t>
            </a:r>
            <a:r>
              <a:rPr lang="en-US" altLang="zh-CN">
                <a:latin typeface="Times New Roman" panose="02020603050405020304" pitchFamily="18" charset="0"/>
              </a:rPr>
              <a:t>1.5.1] </a:t>
            </a:r>
            <a:r>
              <a:rPr lang="zh-CN" altLang="en-US">
                <a:latin typeface="Times New Roman" panose="02020603050405020304" pitchFamily="18" charset="0"/>
              </a:rPr>
              <a:t>下左图的共发射极电路中，已知</a:t>
            </a:r>
            <a:r>
              <a:rPr lang="en-US" altLang="zh-CN" i="1">
                <a:latin typeface="Times New Roman" panose="02020603050405020304" pitchFamily="18" charset="0"/>
              </a:rPr>
              <a:t>U</a:t>
            </a:r>
            <a:r>
              <a:rPr lang="en-US" altLang="zh-CN" baseline="-25000">
                <a:latin typeface="Times New Roman" panose="02020603050405020304" pitchFamily="18" charset="0"/>
              </a:rPr>
              <a:t>CC</a:t>
            </a:r>
            <a:r>
              <a:rPr lang="en-US" altLang="zh-CN">
                <a:latin typeface="Times New Roman" panose="02020603050405020304" pitchFamily="18" charset="0"/>
              </a:rPr>
              <a:t>=6V</a:t>
            </a:r>
            <a:r>
              <a:rPr lang="zh-CN" altLang="en-US">
                <a:latin typeface="Times New Roman" panose="02020603050405020304" pitchFamily="18" charset="0"/>
              </a:rPr>
              <a:t>，</a:t>
            </a:r>
            <a:r>
              <a:rPr lang="en-US" altLang="zh-CN" i="1">
                <a:latin typeface="Times New Roman" panose="02020603050405020304" pitchFamily="18" charset="0"/>
              </a:rPr>
              <a:t>I</a:t>
            </a:r>
            <a:r>
              <a:rPr lang="en-US" altLang="zh-CN" baseline="-25000">
                <a:latin typeface="Times New Roman" panose="02020603050405020304" pitchFamily="18" charset="0"/>
              </a:rPr>
              <a:t>B</a:t>
            </a:r>
            <a:r>
              <a:rPr lang="en-US" altLang="zh-CN">
                <a:latin typeface="Times New Roman" panose="02020603050405020304" pitchFamily="18" charset="0"/>
              </a:rPr>
              <a:t>=20</a:t>
            </a:r>
            <a:r>
              <a:rPr lang="el-GR" altLang="en-US">
                <a:latin typeface="Times New Roman" panose="02020603050405020304" pitchFamily="18" charset="0"/>
              </a:rPr>
              <a:t>μ</a:t>
            </a:r>
            <a:r>
              <a:rPr lang="en-US" altLang="zh-CN">
                <a:latin typeface="Times New Roman" panose="02020603050405020304" pitchFamily="18" charset="0"/>
              </a:rPr>
              <a:t>A</a:t>
            </a:r>
            <a:r>
              <a:rPr lang="zh-CN" altLang="en-US">
                <a:latin typeface="Times New Roman" panose="02020603050405020304" pitchFamily="18" charset="0"/>
              </a:rPr>
              <a:t>时晶体管的</a:t>
            </a:r>
            <a:r>
              <a:rPr lang="en-US" altLang="zh-CN" i="1">
                <a:latin typeface="Times New Roman" panose="02020603050405020304" pitchFamily="18" charset="0"/>
              </a:rPr>
              <a:t>i</a:t>
            </a:r>
            <a:r>
              <a:rPr lang="en-US" altLang="zh-CN" baseline="-25000">
                <a:latin typeface="Times New Roman" panose="02020603050405020304" pitchFamily="18" charset="0"/>
              </a:rPr>
              <a:t>C</a:t>
            </a:r>
            <a:r>
              <a:rPr lang="en-US" altLang="zh-CN">
                <a:latin typeface="Times New Roman" panose="02020603050405020304" pitchFamily="18" charset="0"/>
              </a:rPr>
              <a:t>-</a:t>
            </a:r>
            <a:r>
              <a:rPr lang="en-US" altLang="zh-CN" i="1">
                <a:latin typeface="Times New Roman" panose="02020603050405020304" pitchFamily="18" charset="0"/>
              </a:rPr>
              <a:t>u</a:t>
            </a:r>
            <a:r>
              <a:rPr lang="en-US" altLang="zh-CN" baseline="-25000">
                <a:latin typeface="Times New Roman" panose="02020603050405020304" pitchFamily="18" charset="0"/>
              </a:rPr>
              <a:t>CE</a:t>
            </a:r>
            <a:r>
              <a:rPr lang="zh-CN" altLang="en-US">
                <a:latin typeface="Times New Roman" panose="02020603050405020304" pitchFamily="18" charset="0"/>
              </a:rPr>
              <a:t>曲线，求：工作点分别为</a:t>
            </a:r>
            <a:r>
              <a:rPr lang="en-US" altLang="zh-CN">
                <a:latin typeface="Times New Roman" panose="02020603050405020304" pitchFamily="18" charset="0"/>
              </a:rPr>
              <a:t>Q</a:t>
            </a:r>
            <a:r>
              <a:rPr lang="en-US" altLang="zh-CN" baseline="-25000">
                <a:latin typeface="Times New Roman" panose="02020603050405020304" pitchFamily="18" charset="0"/>
              </a:rPr>
              <a:t>1</a:t>
            </a:r>
            <a:r>
              <a:rPr lang="zh-CN" altLang="en-US">
                <a:latin typeface="Times New Roman" panose="02020603050405020304" pitchFamily="18" charset="0"/>
              </a:rPr>
              <a:t>、</a:t>
            </a:r>
            <a:r>
              <a:rPr lang="en-US" altLang="zh-CN">
                <a:latin typeface="Times New Roman" panose="02020603050405020304" pitchFamily="18" charset="0"/>
              </a:rPr>
              <a:t>Q</a:t>
            </a:r>
            <a:r>
              <a:rPr lang="en-US" altLang="zh-CN" baseline="-25000">
                <a:latin typeface="Times New Roman" panose="02020603050405020304" pitchFamily="18" charset="0"/>
              </a:rPr>
              <a:t>2</a:t>
            </a:r>
            <a:r>
              <a:rPr lang="zh-CN" altLang="en-US">
                <a:latin typeface="Times New Roman" panose="02020603050405020304" pitchFamily="18" charset="0"/>
              </a:rPr>
              <a:t>时的</a:t>
            </a:r>
            <a:r>
              <a:rPr lang="en-US" altLang="zh-CN">
                <a:latin typeface="Times New Roman" panose="02020603050405020304" pitchFamily="18" charset="0"/>
              </a:rPr>
              <a:t>R</a:t>
            </a:r>
            <a:r>
              <a:rPr lang="en-US" altLang="zh-CN" baseline="-25000">
                <a:latin typeface="Times New Roman" panose="02020603050405020304" pitchFamily="18" charset="0"/>
              </a:rPr>
              <a:t>C</a:t>
            </a:r>
            <a:r>
              <a:rPr lang="zh-CN" altLang="en-US">
                <a:latin typeface="Times New Roman" panose="02020603050405020304" pitchFamily="18" charset="0"/>
              </a:rPr>
              <a:t>值。</a:t>
            </a:r>
            <a:endParaRPr lang="zh-CN" altLang="en-US">
              <a:latin typeface="Times New Roman" panose="02020603050405020304" pitchFamily="18" charset="0"/>
              <a:cs typeface="Times New Roman" panose="02020603050405020304" pitchFamily="18" charset="0"/>
            </a:endParaRPr>
          </a:p>
        </p:txBody>
      </p:sp>
      <p:sp>
        <p:nvSpPr>
          <p:cNvPr id="78901" name="TextBox 76"/>
          <p:cNvSpPr txBox="1">
            <a:spLocks noChangeArrowheads="1"/>
          </p:cNvSpPr>
          <p:nvPr/>
        </p:nvSpPr>
        <p:spPr bwMode="auto">
          <a:xfrm>
            <a:off x="1822450" y="1785939"/>
            <a:ext cx="10604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t>[</a:t>
            </a:r>
            <a:r>
              <a:rPr lang="zh-CN" altLang="en-US"/>
              <a:t>解</a:t>
            </a:r>
            <a:r>
              <a:rPr lang="en-US" altLang="zh-CN"/>
              <a:t>] </a:t>
            </a:r>
            <a:endParaRPr lang="zh-CN" altLang="en-US"/>
          </a:p>
        </p:txBody>
      </p:sp>
      <p:graphicFrame>
        <p:nvGraphicFramePr>
          <p:cNvPr id="78902" name="对象 78901"/>
          <p:cNvGraphicFramePr>
            <a:graphicFrameLocks noChangeAspect="1"/>
          </p:cNvGraphicFramePr>
          <p:nvPr/>
        </p:nvGraphicFramePr>
        <p:xfrm>
          <a:off x="3132138" y="1874838"/>
          <a:ext cx="2641600" cy="431800"/>
        </p:xfrm>
        <a:graphic>
          <a:graphicData uri="http://schemas.openxmlformats.org/presentationml/2006/ole">
            <mc:AlternateContent xmlns:mc="http://schemas.openxmlformats.org/markup-compatibility/2006">
              <mc:Choice xmlns:v="urn:schemas-microsoft-com:vml" Requires="v">
                <p:oleObj r:id="rId2" imgW="2640330" imgH="431800" progId="">
                  <p:embed/>
                </p:oleObj>
              </mc:Choice>
              <mc:Fallback>
                <p:oleObj r:id="rId2" imgW="2640330" imgH="431800" progId="">
                  <p:embed/>
                  <p:pic>
                    <p:nvPicPr>
                      <p:cNvPr id="78902" name="对象 789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874838"/>
                        <a:ext cx="2641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8903" name="对象 78902"/>
          <p:cNvGraphicFramePr>
            <a:graphicFrameLocks noChangeAspect="1"/>
          </p:cNvGraphicFramePr>
          <p:nvPr/>
        </p:nvGraphicFramePr>
        <p:xfrm>
          <a:off x="3155950" y="2397125"/>
          <a:ext cx="2374900" cy="952500"/>
        </p:xfrm>
        <a:graphic>
          <a:graphicData uri="http://schemas.openxmlformats.org/presentationml/2006/ole">
            <mc:AlternateContent xmlns:mc="http://schemas.openxmlformats.org/markup-compatibility/2006">
              <mc:Choice xmlns:v="urn:schemas-microsoft-com:vml" Requires="v">
                <p:oleObj r:id="rId4" imgW="2373630" imgH="951865" progId="">
                  <p:embed/>
                </p:oleObj>
              </mc:Choice>
              <mc:Fallback>
                <p:oleObj r:id="rId4" imgW="2373630" imgH="951865" progId="">
                  <p:embed/>
                  <p:pic>
                    <p:nvPicPr>
                      <p:cNvPr id="78903" name="对象 789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950" y="2397125"/>
                        <a:ext cx="2374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8904" name="TextBox 79"/>
          <p:cNvSpPr txBox="1">
            <a:spLocks noChangeArrowheads="1"/>
          </p:cNvSpPr>
          <p:nvPr/>
        </p:nvSpPr>
        <p:spPr bwMode="auto">
          <a:xfrm>
            <a:off x="6732588" y="1839914"/>
            <a:ext cx="21828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Q</a:t>
            </a:r>
            <a:r>
              <a:rPr lang="en-US" altLang="zh-CN" baseline="-25000">
                <a:latin typeface="Times New Roman" panose="02020603050405020304" pitchFamily="18" charset="0"/>
              </a:rPr>
              <a:t>1</a:t>
            </a:r>
            <a:r>
              <a:rPr lang="en-US" altLang="zh-CN">
                <a:latin typeface="Times New Roman" panose="02020603050405020304" pitchFamily="18" charset="0"/>
              </a:rPr>
              <a:t>:R</a:t>
            </a:r>
            <a:r>
              <a:rPr lang="en-US" altLang="zh-CN" baseline="-25000">
                <a:latin typeface="Times New Roman" panose="02020603050405020304" pitchFamily="18" charset="0"/>
              </a:rPr>
              <a:t>C</a:t>
            </a:r>
            <a:r>
              <a:rPr lang="en-US" altLang="zh-CN">
                <a:latin typeface="Times New Roman" panose="02020603050405020304" pitchFamily="18" charset="0"/>
              </a:rPr>
              <a:t>=4kΩ</a:t>
            </a:r>
            <a:endParaRPr lang="zh-CN" altLang="en-US">
              <a:latin typeface="Times New Roman" panose="02020603050405020304" pitchFamily="18" charset="0"/>
              <a:cs typeface="Times New Roman" panose="02020603050405020304" pitchFamily="18" charset="0"/>
            </a:endParaRPr>
          </a:p>
        </p:txBody>
      </p:sp>
      <p:sp>
        <p:nvSpPr>
          <p:cNvPr id="78905" name="TextBox 80"/>
          <p:cNvSpPr txBox="1">
            <a:spLocks noChangeArrowheads="1"/>
          </p:cNvSpPr>
          <p:nvPr/>
        </p:nvSpPr>
        <p:spPr bwMode="auto">
          <a:xfrm>
            <a:off x="6726238" y="2525714"/>
            <a:ext cx="22987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Q</a:t>
            </a:r>
            <a:r>
              <a:rPr lang="en-US" altLang="zh-CN" baseline="-25000">
                <a:latin typeface="Times New Roman" panose="02020603050405020304" pitchFamily="18" charset="0"/>
              </a:rPr>
              <a:t>2</a:t>
            </a:r>
            <a:r>
              <a:rPr lang="en-US" altLang="zh-CN">
                <a:latin typeface="Times New Roman" panose="02020603050405020304" pitchFamily="18" charset="0"/>
              </a:rPr>
              <a:t>:R</a:t>
            </a:r>
            <a:r>
              <a:rPr lang="en-US" altLang="zh-CN" baseline="-25000">
                <a:latin typeface="Times New Roman" panose="02020603050405020304" pitchFamily="18" charset="0"/>
              </a:rPr>
              <a:t>C</a:t>
            </a:r>
            <a:r>
              <a:rPr lang="en-US" altLang="zh-CN">
                <a:latin typeface="Times New Roman" panose="02020603050405020304" pitchFamily="18" charset="0"/>
              </a:rPr>
              <a:t>=11kΩ</a:t>
            </a:r>
            <a:endParaRPr lang="zh-CN" altLang="en-US">
              <a:latin typeface="Times New Roman" panose="02020603050405020304" pitchFamily="18" charset="0"/>
              <a:cs typeface="Times New Roman" panose="02020603050405020304" pitchFamily="18" charset="0"/>
            </a:endParaRPr>
          </a:p>
        </p:txBody>
      </p:sp>
      <p:sp>
        <p:nvSpPr>
          <p:cNvPr id="78906" name="TextBox 82"/>
          <p:cNvSpPr txBox="1">
            <a:spLocks noChangeArrowheads="1"/>
          </p:cNvSpPr>
          <p:nvPr/>
        </p:nvSpPr>
        <p:spPr bwMode="auto">
          <a:xfrm>
            <a:off x="1851025" y="3462339"/>
            <a:ext cx="40592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Times New Roman" panose="02020603050405020304" pitchFamily="18" charset="0"/>
              </a:rPr>
              <a:t>当</a:t>
            </a:r>
            <a:r>
              <a:rPr lang="en-US" altLang="zh-CN" i="1">
                <a:latin typeface="Times New Roman" panose="02020603050405020304" pitchFamily="18" charset="0"/>
              </a:rPr>
              <a:t>U</a:t>
            </a:r>
            <a:r>
              <a:rPr lang="en-US" altLang="zh-CN" baseline="-25000">
                <a:latin typeface="Times New Roman" panose="02020603050405020304" pitchFamily="18" charset="0"/>
              </a:rPr>
              <a:t>CC</a:t>
            </a:r>
            <a:r>
              <a:rPr lang="zh-CN" altLang="en-US">
                <a:latin typeface="Times New Roman" panose="02020603050405020304" pitchFamily="18" charset="0"/>
              </a:rPr>
              <a:t>、</a:t>
            </a:r>
            <a:r>
              <a:rPr lang="en-US" altLang="zh-CN" i="1">
                <a:latin typeface="Times New Roman" panose="02020603050405020304" pitchFamily="18" charset="0"/>
              </a:rPr>
              <a:t>I</a:t>
            </a:r>
            <a:r>
              <a:rPr lang="en-US" altLang="zh-CN" baseline="-25000">
                <a:latin typeface="Times New Roman" panose="02020603050405020304" pitchFamily="18" charset="0"/>
              </a:rPr>
              <a:t>B</a:t>
            </a:r>
            <a:r>
              <a:rPr lang="zh-CN" altLang="en-US">
                <a:latin typeface="Times New Roman" panose="02020603050405020304" pitchFamily="18" charset="0"/>
              </a:rPr>
              <a:t>为一定值时，增大</a:t>
            </a:r>
            <a:r>
              <a:rPr lang="en-US" altLang="zh-CN">
                <a:latin typeface="Times New Roman" panose="02020603050405020304" pitchFamily="18" charset="0"/>
              </a:rPr>
              <a:t>R</a:t>
            </a:r>
            <a:r>
              <a:rPr lang="en-US" altLang="zh-CN" baseline="-25000">
                <a:latin typeface="Times New Roman" panose="02020603050405020304" pitchFamily="18" charset="0"/>
              </a:rPr>
              <a:t>C</a:t>
            </a:r>
            <a:r>
              <a:rPr lang="zh-CN" altLang="en-US">
                <a:latin typeface="Times New Roman" panose="02020603050405020304" pitchFamily="18" charset="0"/>
              </a:rPr>
              <a:t>使工作点沿</a:t>
            </a:r>
            <a:r>
              <a:rPr lang="en-US" altLang="zh-CN" i="1">
                <a:latin typeface="Times New Roman" panose="02020603050405020304" pitchFamily="18" charset="0"/>
              </a:rPr>
              <a:t>i</a:t>
            </a:r>
            <a:r>
              <a:rPr lang="en-US" altLang="zh-CN" baseline="-25000">
                <a:latin typeface="Times New Roman" panose="02020603050405020304" pitchFamily="18" charset="0"/>
              </a:rPr>
              <a:t>C</a:t>
            </a:r>
            <a:r>
              <a:rPr lang="en-US" altLang="zh-CN">
                <a:latin typeface="Times New Roman" panose="02020603050405020304" pitchFamily="18" charset="0"/>
              </a:rPr>
              <a:t>-</a:t>
            </a:r>
            <a:r>
              <a:rPr lang="en-US" altLang="zh-CN" i="1">
                <a:latin typeface="Times New Roman" panose="02020603050405020304" pitchFamily="18" charset="0"/>
              </a:rPr>
              <a:t>u</a:t>
            </a:r>
            <a:r>
              <a:rPr lang="en-US" altLang="zh-CN" baseline="-25000">
                <a:latin typeface="Times New Roman" panose="02020603050405020304" pitchFamily="18" charset="0"/>
              </a:rPr>
              <a:t>CE</a:t>
            </a:r>
            <a:r>
              <a:rPr lang="zh-CN" altLang="en-US">
                <a:latin typeface="Times New Roman" panose="02020603050405020304" pitchFamily="18" charset="0"/>
              </a:rPr>
              <a:t>曲线从放大状态进入饱和；反之，若原来处于饱和状态，减小</a:t>
            </a:r>
            <a:r>
              <a:rPr lang="en-US" altLang="zh-CN">
                <a:latin typeface="Times New Roman" panose="02020603050405020304" pitchFamily="18" charset="0"/>
              </a:rPr>
              <a:t>R</a:t>
            </a:r>
            <a:r>
              <a:rPr lang="en-US" altLang="zh-CN" baseline="-25000">
                <a:latin typeface="Times New Roman" panose="02020603050405020304" pitchFamily="18" charset="0"/>
              </a:rPr>
              <a:t>C</a:t>
            </a:r>
            <a:r>
              <a:rPr lang="zh-CN" altLang="en-US">
                <a:latin typeface="Times New Roman" panose="02020603050405020304" pitchFamily="18" charset="0"/>
              </a:rPr>
              <a:t>能脱离饱和进入放大状态</a:t>
            </a:r>
            <a:endParaRPr lang="zh-CN" altLang="en-US">
              <a:latin typeface="Times New Roman" panose="02020603050405020304" pitchFamily="18" charset="0"/>
              <a:cs typeface="Times New Roman" panose="02020603050405020304" pitchFamily="18" charset="0"/>
            </a:endParaRPr>
          </a:p>
        </p:txBody>
      </p:sp>
      <p:sp>
        <p:nvSpPr>
          <p:cNvPr id="79883" name="AutoShape 16">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9884" name="AutoShape 17">
            <a:hlinkClick r:id="rId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8909" name="AutoShape 18">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879"/>
                                        </p:tgtEl>
                                        <p:attrNameLst>
                                          <p:attrName>style.visibility</p:attrName>
                                        </p:attrNameLst>
                                      </p:cBhvr>
                                      <p:to>
                                        <p:strVal val="visible"/>
                                      </p:to>
                                    </p:set>
                                    <p:animEffect transition="in" filter="dissolve">
                                      <p:cBhvr>
                                        <p:cTn id="7" dur="500"/>
                                        <p:tgtEl>
                                          <p:spTgt spid="788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901"/>
                                        </p:tgtEl>
                                        <p:attrNameLst>
                                          <p:attrName>style.visibility</p:attrName>
                                        </p:attrNameLst>
                                      </p:cBhvr>
                                      <p:to>
                                        <p:strVal val="visible"/>
                                      </p:to>
                                    </p:set>
                                    <p:animEffect transition="in" filter="blinds(horizontal)">
                                      <p:cBhvr>
                                        <p:cTn id="12" dur="500"/>
                                        <p:tgtEl>
                                          <p:spTgt spid="78901"/>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78902"/>
                                        </p:tgtEl>
                                        <p:attrNameLst>
                                          <p:attrName>style.visibility</p:attrName>
                                        </p:attrNameLst>
                                      </p:cBhvr>
                                      <p:to>
                                        <p:strVal val="visible"/>
                                      </p:to>
                                    </p:set>
                                    <p:animEffect transition="in" filter="blinds(horizontal)">
                                      <p:cBhvr>
                                        <p:cTn id="16" dur="500"/>
                                        <p:tgtEl>
                                          <p:spTgt spid="7890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8903"/>
                                        </p:tgtEl>
                                        <p:attrNameLst>
                                          <p:attrName>style.visibility</p:attrName>
                                        </p:attrNameLst>
                                      </p:cBhvr>
                                      <p:to>
                                        <p:strVal val="visible"/>
                                      </p:to>
                                    </p:set>
                                    <p:animEffect transition="in" filter="blinds(horizontal)">
                                      <p:cBhvr>
                                        <p:cTn id="21" dur="500"/>
                                        <p:tgtEl>
                                          <p:spTgt spid="7890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8904"/>
                                        </p:tgtEl>
                                        <p:attrNameLst>
                                          <p:attrName>style.visibility</p:attrName>
                                        </p:attrNameLst>
                                      </p:cBhvr>
                                      <p:to>
                                        <p:strVal val="visible"/>
                                      </p:to>
                                    </p:set>
                                    <p:animEffect transition="in" filter="blinds(horizontal)">
                                      <p:cBhvr>
                                        <p:cTn id="26" dur="500"/>
                                        <p:tgtEl>
                                          <p:spTgt spid="7890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8905"/>
                                        </p:tgtEl>
                                        <p:attrNameLst>
                                          <p:attrName>style.visibility</p:attrName>
                                        </p:attrNameLst>
                                      </p:cBhvr>
                                      <p:to>
                                        <p:strVal val="visible"/>
                                      </p:to>
                                    </p:set>
                                    <p:animEffect transition="in" filter="blinds(horizontal)">
                                      <p:cBhvr>
                                        <p:cTn id="31" dur="500"/>
                                        <p:tgtEl>
                                          <p:spTgt spid="7890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78850"/>
                                        </p:tgtEl>
                                      </p:cBhvr>
                                    </p:animEffect>
                                    <p:set>
                                      <p:cBhvr>
                                        <p:cTn id="36" dur="1" fill="hold">
                                          <p:stCondLst>
                                            <p:cond delay="499"/>
                                          </p:stCondLst>
                                        </p:cTn>
                                        <p:tgtEl>
                                          <p:spTgt spid="78850"/>
                                        </p:tgtEl>
                                        <p:attrNameLst>
                                          <p:attrName>style.visibility</p:attrName>
                                        </p:attrNameLst>
                                      </p:cBhvr>
                                      <p:to>
                                        <p:strVal val="hidden"/>
                                      </p:to>
                                    </p:set>
                                  </p:childTnLst>
                                </p:cTn>
                              </p:par>
                            </p:childTnLst>
                          </p:cTn>
                        </p:par>
                        <p:par>
                          <p:cTn id="37" fill="hold">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78906"/>
                                        </p:tgtEl>
                                        <p:attrNameLst>
                                          <p:attrName>style.visibility</p:attrName>
                                        </p:attrNameLst>
                                      </p:cBhvr>
                                      <p:to>
                                        <p:strVal val="visible"/>
                                      </p:to>
                                    </p:set>
                                    <p:animEffect transition="in" filter="blinds(horizontal)">
                                      <p:cBhvr>
                                        <p:cTn id="40" dur="500"/>
                                        <p:tgtEl>
                                          <p:spTgt spid="78906"/>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mph" presetSubtype="0" fill="hold" grpId="0" nodeType="clickEffect">
                                  <p:stCondLst>
                                    <p:cond delay="0"/>
                                  </p:stCondLst>
                                  <p:childTnLst>
                                    <p:animEffect transition="out" filter="fade">
                                      <p:cBhvr>
                                        <p:cTn id="44" dur="500" tmFilter="0, 0; .2, .5; .8, .5; 1, 0"/>
                                        <p:tgtEl>
                                          <p:spTgt spid="78909"/>
                                        </p:tgtEl>
                                      </p:cBhvr>
                                    </p:animEffect>
                                    <p:animScale>
                                      <p:cBhvr>
                                        <p:cTn id="45" dur="250" autoRev="1" fill="hold"/>
                                        <p:tgtEl>
                                          <p:spTgt spid="7890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01" grpId="0"/>
      <p:bldP spid="78904" grpId="0"/>
      <p:bldP spid="78905" grpId="0"/>
      <p:bldP spid="78906" grpId="0"/>
      <p:bldP spid="7890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2225676" y="368301"/>
            <a:ext cx="6562725" cy="747713"/>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1.5.3 </a:t>
            </a:r>
            <a:r>
              <a:rPr lang="zh-CN" altLang="en-US" sz="3200" b="1">
                <a:solidFill>
                  <a:schemeClr val="folHlink"/>
                </a:solidFill>
                <a:latin typeface="黑体" panose="02010609060101010101" pitchFamily="49" charset="-122"/>
                <a:ea typeface="黑体" panose="02010609060101010101" pitchFamily="49" charset="-122"/>
              </a:rPr>
              <a:t>简化的小信号模型</a:t>
            </a:r>
          </a:p>
        </p:txBody>
      </p:sp>
      <p:sp>
        <p:nvSpPr>
          <p:cNvPr id="79875" name="Rectangle 3"/>
          <p:cNvSpPr>
            <a:spLocks noChangeArrowheads="1"/>
          </p:cNvSpPr>
          <p:nvPr/>
        </p:nvSpPr>
        <p:spPr bwMode="auto">
          <a:xfrm>
            <a:off x="2090739" y="1677989"/>
            <a:ext cx="31956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200">
                <a:latin typeface="宋体" panose="02010600030101010101" pitchFamily="2" charset="-122"/>
                <a:ea typeface="宋体" panose="02010600030101010101" pitchFamily="2" charset="-122"/>
              </a:rPr>
              <a:t>1.</a:t>
            </a:r>
            <a:r>
              <a:rPr lang="zh-CN" altLang="en-US" sz="3200">
                <a:latin typeface="宋体" panose="02010600030101010101" pitchFamily="2" charset="-122"/>
                <a:ea typeface="宋体" panose="02010600030101010101" pitchFamily="2" charset="-122"/>
              </a:rPr>
              <a:t>受控源概念</a:t>
            </a:r>
          </a:p>
        </p:txBody>
      </p:sp>
      <p:sp>
        <p:nvSpPr>
          <p:cNvPr id="79876" name="Rectangle 4"/>
          <p:cNvSpPr>
            <a:spLocks noChangeArrowheads="1"/>
          </p:cNvSpPr>
          <p:nvPr/>
        </p:nvSpPr>
        <p:spPr bwMode="auto">
          <a:xfrm>
            <a:off x="2437853" y="2301409"/>
            <a:ext cx="38555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66675">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a:t>受控源</a:t>
            </a:r>
            <a:r>
              <a:rPr lang="en-US" altLang="zh-CN">
                <a:latin typeface="华文楷体" panose="02010600040101010101" pitchFamily="2" charset="-122"/>
              </a:rPr>
              <a:t>——</a:t>
            </a:r>
            <a:r>
              <a:rPr lang="zh-CN" altLang="en-US"/>
              <a:t>非独立电源</a:t>
            </a:r>
          </a:p>
        </p:txBody>
      </p:sp>
      <p:sp>
        <p:nvSpPr>
          <p:cNvPr id="79877" name="Rectangle 5"/>
          <p:cNvSpPr>
            <a:spLocks noChangeArrowheads="1"/>
          </p:cNvSpPr>
          <p:nvPr/>
        </p:nvSpPr>
        <p:spPr bwMode="auto">
          <a:xfrm>
            <a:off x="2395010" y="2754313"/>
            <a:ext cx="81195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latin typeface="幼圆" panose="02010509060101010101" pitchFamily="49" charset="-122"/>
              </a:rPr>
              <a:t>输出电压或电流受电路中另一电压或电流的控制。</a:t>
            </a:r>
          </a:p>
        </p:txBody>
      </p:sp>
      <p:sp>
        <p:nvSpPr>
          <p:cNvPr id="79878" name="Rectangle 6"/>
          <p:cNvSpPr>
            <a:spLocks noChangeArrowheads="1"/>
          </p:cNvSpPr>
          <p:nvPr/>
        </p:nvSpPr>
        <p:spPr bwMode="auto">
          <a:xfrm>
            <a:off x="2495550" y="3878264"/>
            <a:ext cx="5130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66675">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a:latin typeface="幼圆" panose="02010509060101010101" pitchFamily="49" charset="-122"/>
              </a:rPr>
              <a:t>电压控制电压源（</a:t>
            </a:r>
            <a:r>
              <a:rPr lang="en-US" altLang="zh-CN">
                <a:latin typeface="幼圆" panose="02010509060101010101" pitchFamily="49" charset="-122"/>
              </a:rPr>
              <a:t>VCVS</a:t>
            </a:r>
            <a:r>
              <a:rPr lang="zh-CN" altLang="en-US">
                <a:latin typeface="幼圆" panose="02010509060101010101" pitchFamily="49" charset="-122"/>
              </a:rPr>
              <a:t>）</a:t>
            </a:r>
          </a:p>
          <a:p>
            <a:pPr algn="ctr" eaLnBrk="1" hangingPunct="1"/>
            <a:r>
              <a:rPr lang="zh-CN" altLang="en-US">
                <a:latin typeface="幼圆" panose="02010509060101010101" pitchFamily="49" charset="-122"/>
              </a:rPr>
              <a:t>电压控制电流源（</a:t>
            </a:r>
            <a:r>
              <a:rPr lang="en-US" altLang="zh-CN">
                <a:latin typeface="幼圆" panose="02010509060101010101" pitchFamily="49" charset="-122"/>
              </a:rPr>
              <a:t>VCCS</a:t>
            </a:r>
            <a:r>
              <a:rPr lang="zh-CN" altLang="en-US">
                <a:latin typeface="幼圆" panose="02010509060101010101" pitchFamily="49" charset="-122"/>
              </a:rPr>
              <a:t>）          </a:t>
            </a:r>
          </a:p>
          <a:p>
            <a:pPr algn="ctr" eaLnBrk="1" hangingPunct="1"/>
            <a:r>
              <a:rPr lang="zh-CN" altLang="en-US">
                <a:latin typeface="幼圆" panose="02010509060101010101" pitchFamily="49" charset="-122"/>
              </a:rPr>
              <a:t>电流控制电压源（</a:t>
            </a:r>
            <a:r>
              <a:rPr lang="en-US" altLang="zh-CN">
                <a:latin typeface="幼圆" panose="02010509060101010101" pitchFamily="49" charset="-122"/>
              </a:rPr>
              <a:t>CCVS</a:t>
            </a:r>
            <a:r>
              <a:rPr lang="zh-CN" altLang="en-US">
                <a:latin typeface="幼圆" panose="02010509060101010101" pitchFamily="49" charset="-122"/>
              </a:rPr>
              <a:t>）</a:t>
            </a:r>
          </a:p>
          <a:p>
            <a:pPr algn="ctr" eaLnBrk="1" hangingPunct="1"/>
            <a:r>
              <a:rPr lang="zh-CN" altLang="en-US">
                <a:latin typeface="幼圆" panose="02010509060101010101" pitchFamily="49" charset="-122"/>
              </a:rPr>
              <a:t>电流控制电流源（</a:t>
            </a:r>
            <a:r>
              <a:rPr lang="en-US" altLang="zh-CN">
                <a:latin typeface="幼圆" panose="02010509060101010101" pitchFamily="49" charset="-122"/>
              </a:rPr>
              <a:t>CCCS</a:t>
            </a:r>
            <a:r>
              <a:rPr lang="zh-CN" altLang="en-US">
                <a:ea typeface="华文楷体" panose="02010600040101010101" pitchFamily="2" charset="-122"/>
              </a:rPr>
              <a:t>）</a:t>
            </a:r>
          </a:p>
        </p:txBody>
      </p:sp>
      <p:sp>
        <p:nvSpPr>
          <p:cNvPr id="79879" name="Rectangle 7"/>
          <p:cNvSpPr>
            <a:spLocks noChangeArrowheads="1"/>
          </p:cNvSpPr>
          <p:nvPr/>
        </p:nvSpPr>
        <p:spPr bwMode="auto">
          <a:xfrm>
            <a:off x="2451100" y="3338513"/>
            <a:ext cx="2205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四种类型：</a:t>
            </a:r>
          </a:p>
        </p:txBody>
      </p:sp>
      <p:sp>
        <p:nvSpPr>
          <p:cNvPr id="80904" name="AutoShape 8">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0905" name="AutoShape 9">
            <a:hlinkClick r:id="rId2"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9882" name="AutoShape 10">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animEffect transition="in" filter="blinds(horizontal)">
                                      <p:cBhvr>
                                        <p:cTn id="7" dur="500"/>
                                        <p:tgtEl>
                                          <p:spTgt spid="798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876"/>
                                        </p:tgtEl>
                                        <p:attrNameLst>
                                          <p:attrName>style.visibility</p:attrName>
                                        </p:attrNameLst>
                                      </p:cBhvr>
                                      <p:to>
                                        <p:strVal val="visible"/>
                                      </p:to>
                                    </p:set>
                                    <p:animEffect transition="in" filter="blinds(horizontal)">
                                      <p:cBhvr>
                                        <p:cTn id="12" dur="500"/>
                                        <p:tgtEl>
                                          <p:spTgt spid="798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9877"/>
                                        </p:tgtEl>
                                        <p:attrNameLst>
                                          <p:attrName>style.visibility</p:attrName>
                                        </p:attrNameLst>
                                      </p:cBhvr>
                                      <p:to>
                                        <p:strVal val="visible"/>
                                      </p:to>
                                    </p:set>
                                    <p:animEffect transition="in" filter="blinds(horizontal)">
                                      <p:cBhvr>
                                        <p:cTn id="17" dur="500"/>
                                        <p:tgtEl>
                                          <p:spTgt spid="7987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9879"/>
                                        </p:tgtEl>
                                        <p:attrNameLst>
                                          <p:attrName>style.visibility</p:attrName>
                                        </p:attrNameLst>
                                      </p:cBhvr>
                                      <p:to>
                                        <p:strVal val="visible"/>
                                      </p:to>
                                    </p:set>
                                    <p:animEffect transition="in" filter="blinds(horizontal)">
                                      <p:cBhvr>
                                        <p:cTn id="22" dur="500"/>
                                        <p:tgtEl>
                                          <p:spTgt spid="7987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9878"/>
                                        </p:tgtEl>
                                        <p:attrNameLst>
                                          <p:attrName>style.visibility</p:attrName>
                                        </p:attrNameLst>
                                      </p:cBhvr>
                                      <p:to>
                                        <p:strVal val="visible"/>
                                      </p:to>
                                    </p:set>
                                    <p:animEffect transition="in" filter="blinds(horizontal)">
                                      <p:cBhvr>
                                        <p:cTn id="27" dur="500"/>
                                        <p:tgtEl>
                                          <p:spTgt spid="79878"/>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79882"/>
                                        </p:tgtEl>
                                      </p:cBhvr>
                                    </p:animEffect>
                                    <p:animScale>
                                      <p:cBhvr>
                                        <p:cTn id="32" dur="250" autoRev="1" fill="hold"/>
                                        <p:tgtEl>
                                          <p:spTgt spid="798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p:bldP spid="79876" grpId="0"/>
      <p:bldP spid="79877" grpId="0"/>
      <p:bldP spid="79878" grpId="0"/>
      <p:bldP spid="79879" grpId="0"/>
      <p:bldP spid="7988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14172757-15B5-4735-BB41-EE1FC6E44737}"/>
              </a:ext>
            </a:extLst>
          </p:cNvPr>
          <p:cNvSpPr txBox="1">
            <a:spLocks noChangeArrowheads="1"/>
          </p:cNvSpPr>
          <p:nvPr/>
        </p:nvSpPr>
        <p:spPr bwMode="auto">
          <a:xfrm>
            <a:off x="5275262" y="249933"/>
            <a:ext cx="6237147" cy="2308324"/>
          </a:xfrm>
          <a:prstGeom prst="rect">
            <a:avLst/>
          </a:prstGeom>
          <a:noFill/>
          <a:ln w="38100" cap="sq" algn="ctr">
            <a:noFill/>
            <a:miter lim="800000"/>
            <a:headEnd/>
            <a:tailEnd/>
          </a:ln>
          <a:effectLst/>
        </p:spPr>
        <p:txBody>
          <a:bodyPr wrap="square">
            <a:spAutoFit/>
          </a:bodyPr>
          <a:lstStyle/>
          <a:p>
            <a:pPr>
              <a:spcBef>
                <a:spcPct val="50000"/>
              </a:spcBef>
              <a:defRPr/>
            </a:pPr>
            <a:r>
              <a:rPr kumimoji="1" lang="zh-CN" altLang="en-US" sz="2400" b="1" dirty="0">
                <a:latin typeface="Times New Roman" pitchFamily="18" charset="0"/>
                <a:ea typeface="仿宋_GB2312" pitchFamily="49" charset="-122"/>
                <a:sym typeface="Symbol" pitchFamily="18" charset="2"/>
              </a:rPr>
              <a:t>已知：</a:t>
            </a:r>
            <a:r>
              <a:rPr kumimoji="1" lang="en-US" altLang="zh-CN" sz="2400" b="1" dirty="0">
                <a:latin typeface="Times New Roman" pitchFamily="18" charset="0"/>
                <a:ea typeface="仿宋_GB2312" pitchFamily="49" charset="-122"/>
                <a:sym typeface="Symbol" pitchFamily="18" charset="2"/>
              </a:rPr>
              <a:t>4C</a:t>
            </a:r>
            <a:r>
              <a:rPr kumimoji="1" lang="zh-CN" altLang="en-US" sz="2400" b="1" dirty="0">
                <a:latin typeface="Times New Roman" pitchFamily="18" charset="0"/>
                <a:ea typeface="仿宋_GB2312" pitchFamily="49" charset="-122"/>
                <a:sym typeface="Symbol" pitchFamily="18" charset="2"/>
              </a:rPr>
              <a:t>正电荷由</a:t>
            </a:r>
            <a:r>
              <a:rPr kumimoji="1" lang="en-US" altLang="zh-CN" sz="2400" b="1" dirty="0">
                <a:latin typeface="Times New Roman" pitchFamily="18" charset="0"/>
                <a:ea typeface="仿宋_GB2312" pitchFamily="49" charset="-122"/>
                <a:sym typeface="Symbol" pitchFamily="18" charset="2"/>
              </a:rPr>
              <a:t>a</a:t>
            </a:r>
            <a:r>
              <a:rPr kumimoji="1" lang="zh-CN" altLang="en-US" sz="2400" b="1" dirty="0">
                <a:latin typeface="Times New Roman" pitchFamily="18" charset="0"/>
                <a:ea typeface="仿宋_GB2312" pitchFamily="49" charset="-122"/>
                <a:sym typeface="Symbol" pitchFamily="18" charset="2"/>
              </a:rPr>
              <a:t>点均匀移动至</a:t>
            </a:r>
            <a:r>
              <a:rPr kumimoji="1" lang="en-US" altLang="zh-CN" sz="2400" b="1" dirty="0">
                <a:latin typeface="Times New Roman" pitchFamily="18" charset="0"/>
                <a:ea typeface="仿宋_GB2312" pitchFamily="49" charset="-122"/>
                <a:sym typeface="Symbol" pitchFamily="18" charset="2"/>
              </a:rPr>
              <a:t>b</a:t>
            </a:r>
            <a:r>
              <a:rPr kumimoji="1" lang="zh-CN" altLang="en-US" sz="2400" b="1" dirty="0">
                <a:latin typeface="Times New Roman" pitchFamily="18" charset="0"/>
                <a:ea typeface="仿宋_GB2312" pitchFamily="49" charset="-122"/>
                <a:sym typeface="Symbol" pitchFamily="18" charset="2"/>
              </a:rPr>
              <a:t>点电场力做功</a:t>
            </a:r>
            <a:r>
              <a:rPr kumimoji="1" lang="en-US" altLang="zh-CN" sz="2400" b="1" dirty="0">
                <a:latin typeface="Times New Roman" pitchFamily="18" charset="0"/>
                <a:ea typeface="仿宋_GB2312" pitchFamily="49" charset="-122"/>
                <a:sym typeface="Symbol" pitchFamily="18" charset="2"/>
              </a:rPr>
              <a:t>8J</a:t>
            </a:r>
            <a:r>
              <a:rPr kumimoji="1" lang="zh-CN" altLang="en-US" sz="2400" b="1" dirty="0">
                <a:latin typeface="Times New Roman" pitchFamily="18" charset="0"/>
                <a:ea typeface="仿宋_GB2312" pitchFamily="49" charset="-122"/>
                <a:sym typeface="Symbol" pitchFamily="18" charset="2"/>
              </a:rPr>
              <a:t>，由</a:t>
            </a:r>
            <a:r>
              <a:rPr kumimoji="1" lang="en-US" altLang="zh-CN" sz="2400" b="1" dirty="0">
                <a:latin typeface="Times New Roman" pitchFamily="18" charset="0"/>
                <a:ea typeface="仿宋_GB2312" pitchFamily="49" charset="-122"/>
                <a:sym typeface="Symbol" pitchFamily="18" charset="2"/>
              </a:rPr>
              <a:t>b</a:t>
            </a:r>
            <a:r>
              <a:rPr kumimoji="1" lang="zh-CN" altLang="en-US" sz="2400" b="1" dirty="0">
                <a:latin typeface="Times New Roman" pitchFamily="18" charset="0"/>
                <a:ea typeface="仿宋_GB2312" pitchFamily="49" charset="-122"/>
                <a:sym typeface="Symbol" pitchFamily="18" charset="2"/>
              </a:rPr>
              <a:t>点移动到</a:t>
            </a:r>
            <a:r>
              <a:rPr kumimoji="1" lang="en-US" altLang="zh-CN" sz="2400" b="1" dirty="0">
                <a:latin typeface="Times New Roman" pitchFamily="18" charset="0"/>
                <a:ea typeface="仿宋_GB2312" pitchFamily="49" charset="-122"/>
                <a:sym typeface="Symbol" pitchFamily="18" charset="2"/>
              </a:rPr>
              <a:t>c</a:t>
            </a:r>
            <a:r>
              <a:rPr kumimoji="1" lang="zh-CN" altLang="en-US" sz="2400" b="1" dirty="0">
                <a:latin typeface="Times New Roman" pitchFamily="18" charset="0"/>
                <a:ea typeface="仿宋_GB2312" pitchFamily="49" charset="-122"/>
                <a:sym typeface="Symbol" pitchFamily="18" charset="2"/>
              </a:rPr>
              <a:t>点电场力做功为</a:t>
            </a:r>
            <a:r>
              <a:rPr kumimoji="1" lang="en-US" altLang="zh-CN" sz="2400" b="1" dirty="0">
                <a:latin typeface="Times New Roman" pitchFamily="18" charset="0"/>
                <a:ea typeface="仿宋_GB2312" pitchFamily="49" charset="-122"/>
                <a:sym typeface="Symbol" pitchFamily="18" charset="2"/>
              </a:rPr>
              <a:t>12J</a:t>
            </a:r>
            <a:r>
              <a:rPr kumimoji="1" lang="zh-CN" altLang="en-US" sz="2400" b="1" dirty="0">
                <a:latin typeface="Times New Roman" pitchFamily="18" charset="0"/>
                <a:ea typeface="仿宋_GB2312" pitchFamily="49" charset="-122"/>
                <a:sym typeface="Symbol" pitchFamily="18" charset="2"/>
              </a:rPr>
              <a:t>，</a:t>
            </a:r>
          </a:p>
          <a:p>
            <a:pPr>
              <a:spcBef>
                <a:spcPct val="50000"/>
              </a:spcBef>
              <a:defRPr/>
            </a:pPr>
            <a:r>
              <a:rPr kumimoji="1" lang="en-US" altLang="zh-CN" sz="2400" b="1" dirty="0">
                <a:latin typeface="Times New Roman" pitchFamily="18" charset="0"/>
                <a:ea typeface="仿宋_GB2312" pitchFamily="49" charset="-122"/>
                <a:sym typeface="Symbol" pitchFamily="18" charset="2"/>
              </a:rPr>
              <a:t>(1) </a:t>
            </a:r>
            <a:r>
              <a:rPr kumimoji="1" lang="zh-CN" altLang="en-US" sz="2400" b="1" dirty="0">
                <a:latin typeface="Times New Roman" pitchFamily="18" charset="0"/>
                <a:ea typeface="仿宋_GB2312" pitchFamily="49" charset="-122"/>
                <a:sym typeface="Symbol" pitchFamily="18" charset="2"/>
              </a:rPr>
              <a:t>若以</a:t>
            </a:r>
            <a:r>
              <a:rPr kumimoji="1" lang="en-US" altLang="zh-CN" sz="2400" b="1" dirty="0">
                <a:latin typeface="Times New Roman" pitchFamily="18" charset="0"/>
                <a:ea typeface="仿宋_GB2312" pitchFamily="49" charset="-122"/>
                <a:sym typeface="Symbol" pitchFamily="18" charset="2"/>
              </a:rPr>
              <a:t>b</a:t>
            </a:r>
            <a:r>
              <a:rPr kumimoji="1" lang="zh-CN" altLang="en-US" sz="2400" b="1" dirty="0">
                <a:latin typeface="Times New Roman" pitchFamily="18" charset="0"/>
                <a:ea typeface="仿宋_GB2312" pitchFamily="49" charset="-122"/>
                <a:sym typeface="Symbol" pitchFamily="18" charset="2"/>
              </a:rPr>
              <a:t>点为参考点，求</a:t>
            </a:r>
            <a:r>
              <a:rPr kumimoji="1" lang="en-US" altLang="zh-CN" sz="2400" b="1" dirty="0">
                <a:latin typeface="Times New Roman" pitchFamily="18" charset="0"/>
                <a:ea typeface="仿宋_GB2312" pitchFamily="49" charset="-122"/>
                <a:sym typeface="Symbol" pitchFamily="18" charset="2"/>
              </a:rPr>
              <a:t>a</a:t>
            </a:r>
            <a:r>
              <a:rPr kumimoji="1" lang="zh-CN" altLang="en-US" sz="2400" b="1" dirty="0">
                <a:latin typeface="Times New Roman" pitchFamily="18" charset="0"/>
                <a:ea typeface="仿宋_GB2312" pitchFamily="49" charset="-122"/>
                <a:sym typeface="Symbol" pitchFamily="18" charset="2"/>
              </a:rPr>
              <a:t>、</a:t>
            </a:r>
            <a:r>
              <a:rPr kumimoji="1" lang="en-US" altLang="zh-CN" sz="2400" b="1" dirty="0">
                <a:latin typeface="Times New Roman" pitchFamily="18" charset="0"/>
                <a:ea typeface="仿宋_GB2312" pitchFamily="49" charset="-122"/>
                <a:sym typeface="Symbol" pitchFamily="18" charset="2"/>
              </a:rPr>
              <a:t>b</a:t>
            </a:r>
            <a:r>
              <a:rPr kumimoji="1" lang="zh-CN" altLang="en-US" sz="2400" b="1" dirty="0">
                <a:latin typeface="Times New Roman" pitchFamily="18" charset="0"/>
                <a:ea typeface="仿宋_GB2312" pitchFamily="49" charset="-122"/>
                <a:sym typeface="Symbol" pitchFamily="18" charset="2"/>
              </a:rPr>
              <a:t>、</a:t>
            </a:r>
            <a:r>
              <a:rPr kumimoji="1" lang="en-US" altLang="zh-CN" sz="2400" b="1" dirty="0">
                <a:latin typeface="Times New Roman" pitchFamily="18" charset="0"/>
                <a:ea typeface="仿宋_GB2312" pitchFamily="49" charset="-122"/>
                <a:sym typeface="Symbol" pitchFamily="18" charset="2"/>
              </a:rPr>
              <a:t>c</a:t>
            </a:r>
            <a:r>
              <a:rPr kumimoji="1" lang="zh-CN" altLang="en-US" sz="2400" b="1" dirty="0">
                <a:latin typeface="Times New Roman" pitchFamily="18" charset="0"/>
                <a:ea typeface="仿宋_GB2312" pitchFamily="49" charset="-122"/>
                <a:sym typeface="Symbol" pitchFamily="18" charset="2"/>
              </a:rPr>
              <a:t>点的电位和电压</a:t>
            </a:r>
            <a:r>
              <a:rPr kumimoji="1" lang="en-US" altLang="zh-CN" sz="2400" b="1" dirty="0" err="1">
                <a:latin typeface="Times New Roman" pitchFamily="18" charset="0"/>
                <a:ea typeface="仿宋_GB2312" pitchFamily="49" charset="-122"/>
                <a:sym typeface="Symbol" pitchFamily="18" charset="2"/>
              </a:rPr>
              <a:t>U</a:t>
            </a:r>
            <a:r>
              <a:rPr kumimoji="1" lang="en-US" altLang="zh-CN" sz="2400" b="1" baseline="-25000" dirty="0" err="1">
                <a:effectLst>
                  <a:outerShdw blurRad="38100" dist="38100" dir="2700000" algn="tl">
                    <a:srgbClr val="C0C0C0"/>
                  </a:outerShdw>
                </a:effectLst>
                <a:latin typeface="Times New Roman" pitchFamily="18" charset="0"/>
                <a:ea typeface="仿宋_GB2312" pitchFamily="49" charset="-122"/>
                <a:sym typeface="Symbol" pitchFamily="18" charset="2"/>
              </a:rPr>
              <a:t>ab</a:t>
            </a:r>
            <a:r>
              <a:rPr kumimoji="1" lang="zh-CN" altLang="en-US" sz="2400" b="1" dirty="0">
                <a:effectLst>
                  <a:outerShdw blurRad="38100" dist="38100" dir="2700000" algn="tl">
                    <a:srgbClr val="C0C0C0"/>
                  </a:outerShdw>
                </a:effectLst>
                <a:latin typeface="Times New Roman" pitchFamily="18" charset="0"/>
                <a:ea typeface="仿宋_GB2312" pitchFamily="49" charset="-122"/>
                <a:sym typeface="Symbol" pitchFamily="18" charset="2"/>
              </a:rPr>
              <a:t>、</a:t>
            </a:r>
            <a:r>
              <a:rPr kumimoji="1" lang="en-US" altLang="zh-CN" sz="2400" b="1" dirty="0">
                <a:effectLst>
                  <a:outerShdw blurRad="38100" dist="38100" dir="2700000" algn="tl">
                    <a:srgbClr val="C0C0C0"/>
                  </a:outerShdw>
                </a:effectLst>
                <a:latin typeface="Times New Roman" pitchFamily="18" charset="0"/>
                <a:ea typeface="仿宋_GB2312" pitchFamily="49" charset="-122"/>
                <a:sym typeface="Symbol" pitchFamily="18" charset="2"/>
              </a:rPr>
              <a:t>U</a:t>
            </a:r>
            <a:r>
              <a:rPr kumimoji="1" lang="en-US" altLang="zh-CN" sz="2400" b="1" baseline="-25000" dirty="0">
                <a:effectLst>
                  <a:outerShdw blurRad="38100" dist="38100" dir="2700000" algn="tl">
                    <a:srgbClr val="C0C0C0"/>
                  </a:outerShdw>
                </a:effectLst>
                <a:latin typeface="Times New Roman" pitchFamily="18" charset="0"/>
                <a:ea typeface="仿宋_GB2312" pitchFamily="49" charset="-122"/>
                <a:sym typeface="Symbol" pitchFamily="18" charset="2"/>
              </a:rPr>
              <a:t> </a:t>
            </a:r>
            <a:r>
              <a:rPr kumimoji="1" lang="en-US" altLang="zh-CN" sz="2400" b="1" baseline="-25000" dirty="0" err="1">
                <a:effectLst>
                  <a:outerShdw blurRad="38100" dist="38100" dir="2700000" algn="tl">
                    <a:srgbClr val="C0C0C0"/>
                  </a:outerShdw>
                </a:effectLst>
                <a:latin typeface="Times New Roman" pitchFamily="18" charset="0"/>
                <a:ea typeface="仿宋_GB2312" pitchFamily="49" charset="-122"/>
                <a:sym typeface="Symbol" pitchFamily="18" charset="2"/>
              </a:rPr>
              <a:t>bc</a:t>
            </a:r>
            <a:r>
              <a:rPr kumimoji="1" lang="en-US" altLang="zh-CN" sz="2400" b="1" dirty="0">
                <a:effectLst>
                  <a:outerShdw blurRad="38100" dist="38100" dir="2700000" algn="tl">
                    <a:srgbClr val="C0C0C0"/>
                  </a:outerShdw>
                </a:effectLst>
                <a:latin typeface="Times New Roman" pitchFamily="18" charset="0"/>
                <a:ea typeface="仿宋_GB2312" pitchFamily="49" charset="-122"/>
                <a:sym typeface="Symbol" pitchFamily="18" charset="2"/>
              </a:rPr>
              <a:t>;</a:t>
            </a:r>
            <a:endParaRPr kumimoji="1" lang="en-US" altLang="zh-CN" sz="2400" b="1" baseline="-25000" dirty="0">
              <a:effectLst>
                <a:outerShdw blurRad="38100" dist="38100" dir="2700000" algn="tl">
                  <a:srgbClr val="C0C0C0"/>
                </a:outerShdw>
              </a:effectLst>
              <a:latin typeface="Times New Roman" pitchFamily="18" charset="0"/>
              <a:ea typeface="仿宋_GB2312" pitchFamily="49" charset="-122"/>
              <a:sym typeface="Symbol" pitchFamily="18" charset="2"/>
            </a:endParaRPr>
          </a:p>
          <a:p>
            <a:pPr>
              <a:spcBef>
                <a:spcPct val="50000"/>
              </a:spcBef>
              <a:defRPr/>
            </a:pPr>
            <a:r>
              <a:rPr kumimoji="1" lang="en-US" altLang="zh-CN" sz="2400" b="1" dirty="0">
                <a:effectLst>
                  <a:outerShdw blurRad="38100" dist="38100" dir="2700000" algn="tl">
                    <a:srgbClr val="C0C0C0"/>
                  </a:outerShdw>
                </a:effectLst>
                <a:latin typeface="Times New Roman" pitchFamily="18" charset="0"/>
                <a:ea typeface="仿宋_GB2312" pitchFamily="49" charset="-122"/>
                <a:sym typeface="Symbol" pitchFamily="18" charset="2"/>
              </a:rPr>
              <a:t>(2)  </a:t>
            </a:r>
            <a:r>
              <a:rPr kumimoji="1" lang="zh-CN" altLang="en-US" sz="2400" b="1" dirty="0">
                <a:effectLst>
                  <a:outerShdw blurRad="38100" dist="38100" dir="2700000" algn="tl">
                    <a:srgbClr val="C0C0C0"/>
                  </a:outerShdw>
                </a:effectLst>
                <a:latin typeface="Times New Roman" pitchFamily="18" charset="0"/>
                <a:ea typeface="仿宋_GB2312" pitchFamily="49" charset="-122"/>
                <a:sym typeface="Symbol" pitchFamily="18" charset="2"/>
              </a:rPr>
              <a:t>若以</a:t>
            </a:r>
            <a:r>
              <a:rPr kumimoji="1" lang="en-US" altLang="zh-CN" sz="2400" b="1" dirty="0">
                <a:effectLst>
                  <a:outerShdw blurRad="38100" dist="38100" dir="2700000" algn="tl">
                    <a:srgbClr val="C0C0C0"/>
                  </a:outerShdw>
                </a:effectLst>
                <a:latin typeface="Times New Roman" pitchFamily="18" charset="0"/>
                <a:ea typeface="仿宋_GB2312" pitchFamily="49" charset="-122"/>
                <a:sym typeface="Symbol" pitchFamily="18" charset="2"/>
              </a:rPr>
              <a:t>c</a:t>
            </a:r>
            <a:r>
              <a:rPr kumimoji="1" lang="zh-CN" altLang="en-US" sz="2400" b="1" dirty="0">
                <a:effectLst>
                  <a:outerShdw blurRad="38100" dist="38100" dir="2700000" algn="tl">
                    <a:srgbClr val="C0C0C0"/>
                  </a:outerShdw>
                </a:effectLst>
                <a:latin typeface="Times New Roman" pitchFamily="18" charset="0"/>
                <a:ea typeface="仿宋_GB2312" pitchFamily="49" charset="-122"/>
                <a:sym typeface="Symbol" pitchFamily="18" charset="2"/>
              </a:rPr>
              <a:t>点为参考点，再求以上各值</a:t>
            </a:r>
          </a:p>
        </p:txBody>
      </p:sp>
      <p:sp>
        <p:nvSpPr>
          <p:cNvPr id="3" name="Line 4">
            <a:extLst>
              <a:ext uri="{FF2B5EF4-FFF2-40B4-BE49-F238E27FC236}">
                <a16:creationId xmlns:a16="http://schemas.microsoft.com/office/drawing/2014/main" id="{3BC938B3-9179-41F6-AFF3-D1711BB906F4}"/>
              </a:ext>
            </a:extLst>
          </p:cNvPr>
          <p:cNvSpPr>
            <a:spLocks noChangeShapeType="1"/>
          </p:cNvSpPr>
          <p:nvPr/>
        </p:nvSpPr>
        <p:spPr bwMode="auto">
          <a:xfrm>
            <a:off x="1963739" y="1658938"/>
            <a:ext cx="9366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cap="sq">
                <a:solidFill>
                  <a:srgbClr val="000000"/>
                </a:solidFill>
                <a:round/>
                <a:headEnd/>
                <a:tailEnd/>
              </a14:hiddenLine>
            </a:ext>
          </a:extLst>
        </p:spPr>
        <p:txBody>
          <a:bodyPr wrap="none" anchor="ctr"/>
          <a:lstStyle/>
          <a:p>
            <a:endParaRPr lang="zh-CN" altLang="en-US"/>
          </a:p>
        </p:txBody>
      </p:sp>
      <p:grpSp>
        <p:nvGrpSpPr>
          <p:cNvPr id="5" name="Group 6">
            <a:extLst>
              <a:ext uri="{FF2B5EF4-FFF2-40B4-BE49-F238E27FC236}">
                <a16:creationId xmlns:a16="http://schemas.microsoft.com/office/drawing/2014/main" id="{8E1E5E6F-BDA1-44FB-923F-B159B90D6C48}"/>
              </a:ext>
            </a:extLst>
          </p:cNvPr>
          <p:cNvGrpSpPr>
            <a:grpSpLocks/>
          </p:cNvGrpSpPr>
          <p:nvPr/>
        </p:nvGrpSpPr>
        <p:grpSpPr bwMode="auto">
          <a:xfrm>
            <a:off x="850106" y="249933"/>
            <a:ext cx="3203576" cy="3017838"/>
            <a:chOff x="0" y="482"/>
            <a:chExt cx="2018" cy="1901"/>
          </a:xfrm>
        </p:grpSpPr>
        <p:sp>
          <p:nvSpPr>
            <p:cNvPr id="6" name="Text Box 7">
              <a:extLst>
                <a:ext uri="{FF2B5EF4-FFF2-40B4-BE49-F238E27FC236}">
                  <a16:creationId xmlns:a16="http://schemas.microsoft.com/office/drawing/2014/main" id="{8F5F5F3A-C4B3-4291-A309-71D64ED067F7}"/>
                </a:ext>
              </a:extLst>
            </p:cNvPr>
            <p:cNvSpPr txBox="1">
              <a:spLocks noChangeArrowheads="1"/>
            </p:cNvSpPr>
            <p:nvPr/>
          </p:nvSpPr>
          <p:spPr bwMode="auto">
            <a:xfrm>
              <a:off x="0" y="663"/>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600" b="1">
                  <a:solidFill>
                    <a:srgbClr val="CC0000"/>
                  </a:solidFill>
                  <a:latin typeface="Times New Roman" panose="02020603050405020304" pitchFamily="18" charset="0"/>
                  <a:ea typeface="仿宋_GB2312" pitchFamily="49" charset="-122"/>
                  <a:sym typeface="Symbol" panose="05050102010706020507" pitchFamily="18" charset="2"/>
                </a:rPr>
                <a:t>a</a:t>
              </a:r>
            </a:p>
          </p:txBody>
        </p:sp>
        <p:grpSp>
          <p:nvGrpSpPr>
            <p:cNvPr id="7" name="Group 8">
              <a:extLst>
                <a:ext uri="{FF2B5EF4-FFF2-40B4-BE49-F238E27FC236}">
                  <a16:creationId xmlns:a16="http://schemas.microsoft.com/office/drawing/2014/main" id="{FF963D6C-C46D-4C0A-8276-5558D900FAB0}"/>
                </a:ext>
              </a:extLst>
            </p:cNvPr>
            <p:cNvGrpSpPr>
              <a:grpSpLocks/>
            </p:cNvGrpSpPr>
            <p:nvPr/>
          </p:nvGrpSpPr>
          <p:grpSpPr bwMode="auto">
            <a:xfrm>
              <a:off x="204" y="709"/>
              <a:ext cx="1814" cy="1674"/>
              <a:chOff x="204" y="709"/>
              <a:chExt cx="1814" cy="1674"/>
            </a:xfrm>
          </p:grpSpPr>
          <p:sp>
            <p:nvSpPr>
              <p:cNvPr id="9" name="Line 9">
                <a:extLst>
                  <a:ext uri="{FF2B5EF4-FFF2-40B4-BE49-F238E27FC236}">
                    <a16:creationId xmlns:a16="http://schemas.microsoft.com/office/drawing/2014/main" id="{9BF49615-ABDE-415E-BCB2-4734EAD50312}"/>
                  </a:ext>
                </a:extLst>
              </p:cNvPr>
              <p:cNvSpPr>
                <a:spLocks noChangeShapeType="1"/>
              </p:cNvSpPr>
              <p:nvPr/>
            </p:nvSpPr>
            <p:spPr bwMode="auto">
              <a:xfrm>
                <a:off x="340" y="845"/>
                <a:ext cx="0" cy="1224"/>
              </a:xfrm>
              <a:prstGeom prst="line">
                <a:avLst/>
              </a:prstGeom>
              <a:noFill/>
              <a:ln w="508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a:extLst>
                  <a:ext uri="{FF2B5EF4-FFF2-40B4-BE49-F238E27FC236}">
                    <a16:creationId xmlns:a16="http://schemas.microsoft.com/office/drawing/2014/main" id="{14DBDAEC-CB57-4DBB-856C-4FC5D0908DCA}"/>
                  </a:ext>
                </a:extLst>
              </p:cNvPr>
              <p:cNvSpPr>
                <a:spLocks noChangeShapeType="1"/>
              </p:cNvSpPr>
              <p:nvPr/>
            </p:nvSpPr>
            <p:spPr bwMode="auto">
              <a:xfrm>
                <a:off x="340" y="845"/>
                <a:ext cx="1497"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1">
                <a:extLst>
                  <a:ext uri="{FF2B5EF4-FFF2-40B4-BE49-F238E27FC236}">
                    <a16:creationId xmlns:a16="http://schemas.microsoft.com/office/drawing/2014/main" id="{E9F65517-0F1D-40C5-9E83-B2097C7276F5}"/>
                  </a:ext>
                </a:extLst>
              </p:cNvPr>
              <p:cNvSpPr>
                <a:spLocks noChangeShapeType="1"/>
              </p:cNvSpPr>
              <p:nvPr/>
            </p:nvSpPr>
            <p:spPr bwMode="auto">
              <a:xfrm>
                <a:off x="1837" y="845"/>
                <a:ext cx="0" cy="1224"/>
              </a:xfrm>
              <a:prstGeom prst="line">
                <a:avLst/>
              </a:prstGeom>
              <a:noFill/>
              <a:ln w="508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2">
                <a:extLst>
                  <a:ext uri="{FF2B5EF4-FFF2-40B4-BE49-F238E27FC236}">
                    <a16:creationId xmlns:a16="http://schemas.microsoft.com/office/drawing/2014/main" id="{A2DD6CB4-E5A6-46A5-9322-399E4D98E47F}"/>
                  </a:ext>
                </a:extLst>
              </p:cNvPr>
              <p:cNvSpPr>
                <a:spLocks noChangeShapeType="1"/>
              </p:cNvSpPr>
              <p:nvPr/>
            </p:nvSpPr>
            <p:spPr bwMode="auto">
              <a:xfrm>
                <a:off x="340" y="2069"/>
                <a:ext cx="1497" cy="0"/>
              </a:xfrm>
              <a:prstGeom prst="line">
                <a:avLst/>
              </a:prstGeom>
              <a:noFill/>
              <a:ln w="508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Rectangle 13">
                <a:extLst>
                  <a:ext uri="{FF2B5EF4-FFF2-40B4-BE49-F238E27FC236}">
                    <a16:creationId xmlns:a16="http://schemas.microsoft.com/office/drawing/2014/main" id="{1C522F19-DD24-418D-8D04-3B6081875687}"/>
                  </a:ext>
                </a:extLst>
              </p:cNvPr>
              <p:cNvSpPr>
                <a:spLocks noChangeArrowheads="1"/>
              </p:cNvSpPr>
              <p:nvPr/>
            </p:nvSpPr>
            <p:spPr bwMode="auto">
              <a:xfrm>
                <a:off x="204" y="1207"/>
                <a:ext cx="272"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4" name="Rectangle 14">
                <a:extLst>
                  <a:ext uri="{FF2B5EF4-FFF2-40B4-BE49-F238E27FC236}">
                    <a16:creationId xmlns:a16="http://schemas.microsoft.com/office/drawing/2014/main" id="{0CC518C6-A7AE-47FE-89AA-6B811CF9159A}"/>
                  </a:ext>
                </a:extLst>
              </p:cNvPr>
              <p:cNvSpPr>
                <a:spLocks noChangeArrowheads="1"/>
              </p:cNvSpPr>
              <p:nvPr/>
            </p:nvSpPr>
            <p:spPr bwMode="auto">
              <a:xfrm>
                <a:off x="249" y="1253"/>
                <a:ext cx="22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5" name="Rectangle 15">
                <a:extLst>
                  <a:ext uri="{FF2B5EF4-FFF2-40B4-BE49-F238E27FC236}">
                    <a16:creationId xmlns:a16="http://schemas.microsoft.com/office/drawing/2014/main" id="{6F3BCE88-DD0E-4301-9669-8964239089C8}"/>
                  </a:ext>
                </a:extLst>
              </p:cNvPr>
              <p:cNvSpPr>
                <a:spLocks noChangeArrowheads="1"/>
              </p:cNvSpPr>
              <p:nvPr/>
            </p:nvSpPr>
            <p:spPr bwMode="auto">
              <a:xfrm>
                <a:off x="204" y="1207"/>
                <a:ext cx="272" cy="545"/>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6" name="Rectangle 16">
                <a:extLst>
                  <a:ext uri="{FF2B5EF4-FFF2-40B4-BE49-F238E27FC236}">
                    <a16:creationId xmlns:a16="http://schemas.microsoft.com/office/drawing/2014/main" id="{8BE02463-C9D1-4990-8868-B1A5684C4F0A}"/>
                  </a:ext>
                </a:extLst>
              </p:cNvPr>
              <p:cNvSpPr>
                <a:spLocks noChangeArrowheads="1"/>
              </p:cNvSpPr>
              <p:nvPr/>
            </p:nvSpPr>
            <p:spPr bwMode="auto">
              <a:xfrm>
                <a:off x="1701" y="1207"/>
                <a:ext cx="272" cy="545"/>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7" name="Rectangle 17">
                <a:extLst>
                  <a:ext uri="{FF2B5EF4-FFF2-40B4-BE49-F238E27FC236}">
                    <a16:creationId xmlns:a16="http://schemas.microsoft.com/office/drawing/2014/main" id="{80DC4F40-0D27-4EC3-9973-A28E16C05571}"/>
                  </a:ext>
                </a:extLst>
              </p:cNvPr>
              <p:cNvSpPr>
                <a:spLocks noChangeArrowheads="1"/>
              </p:cNvSpPr>
              <p:nvPr/>
            </p:nvSpPr>
            <p:spPr bwMode="auto">
              <a:xfrm>
                <a:off x="839" y="709"/>
                <a:ext cx="545" cy="272"/>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8" name="Text Box 18">
                <a:extLst>
                  <a:ext uri="{FF2B5EF4-FFF2-40B4-BE49-F238E27FC236}">
                    <a16:creationId xmlns:a16="http://schemas.microsoft.com/office/drawing/2014/main" id="{BF9CFB68-F663-43E9-A343-A53AEE3A5229}"/>
                  </a:ext>
                </a:extLst>
              </p:cNvPr>
              <p:cNvSpPr txBox="1">
                <a:spLocks noChangeArrowheads="1"/>
              </p:cNvSpPr>
              <p:nvPr/>
            </p:nvSpPr>
            <p:spPr bwMode="auto">
              <a:xfrm>
                <a:off x="1655" y="1979"/>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600" b="1">
                    <a:solidFill>
                      <a:srgbClr val="CC0000"/>
                    </a:solidFill>
                    <a:latin typeface="Times New Roman" panose="02020603050405020304" pitchFamily="18" charset="0"/>
                    <a:ea typeface="仿宋_GB2312" pitchFamily="49" charset="-122"/>
                    <a:sym typeface="Symbol" panose="05050102010706020507" pitchFamily="18" charset="2"/>
                  </a:rPr>
                  <a:t>c</a:t>
                </a:r>
                <a:endPar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endParaRPr>
              </a:p>
            </p:txBody>
          </p:sp>
        </p:grpSp>
        <p:sp>
          <p:nvSpPr>
            <p:cNvPr id="8" name="Text Box 19">
              <a:extLst>
                <a:ext uri="{FF2B5EF4-FFF2-40B4-BE49-F238E27FC236}">
                  <a16:creationId xmlns:a16="http://schemas.microsoft.com/office/drawing/2014/main" id="{C1022719-DADB-4E09-AD82-6C6734353530}"/>
                </a:ext>
              </a:extLst>
            </p:cNvPr>
            <p:cNvSpPr txBox="1">
              <a:spLocks noChangeArrowheads="1"/>
            </p:cNvSpPr>
            <p:nvPr/>
          </p:nvSpPr>
          <p:spPr bwMode="auto">
            <a:xfrm>
              <a:off x="1610" y="482"/>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600" b="1">
                  <a:solidFill>
                    <a:srgbClr val="CC0000"/>
                  </a:solidFill>
                  <a:latin typeface="Times New Roman" panose="02020603050405020304" pitchFamily="18" charset="0"/>
                  <a:ea typeface="仿宋_GB2312" pitchFamily="49" charset="-122"/>
                  <a:sym typeface="Symbol" panose="05050102010706020507" pitchFamily="18" charset="2"/>
                </a:rPr>
                <a:t>b</a:t>
              </a:r>
            </a:p>
          </p:txBody>
        </p:sp>
      </p:grpSp>
      <p:grpSp>
        <p:nvGrpSpPr>
          <p:cNvPr id="19" name="Group 20">
            <a:extLst>
              <a:ext uri="{FF2B5EF4-FFF2-40B4-BE49-F238E27FC236}">
                <a16:creationId xmlns:a16="http://schemas.microsoft.com/office/drawing/2014/main" id="{D3775BC2-3930-4F88-8A47-25C8FE4232B4}"/>
              </a:ext>
            </a:extLst>
          </p:cNvPr>
          <p:cNvGrpSpPr>
            <a:grpSpLocks/>
          </p:cNvGrpSpPr>
          <p:nvPr/>
        </p:nvGrpSpPr>
        <p:grpSpPr bwMode="auto">
          <a:xfrm>
            <a:off x="3801269" y="610296"/>
            <a:ext cx="361950" cy="431800"/>
            <a:chOff x="4558" y="3839"/>
            <a:chExt cx="228" cy="272"/>
          </a:xfrm>
        </p:grpSpPr>
        <p:sp>
          <p:nvSpPr>
            <p:cNvPr id="20" name="Line 21">
              <a:extLst>
                <a:ext uri="{FF2B5EF4-FFF2-40B4-BE49-F238E27FC236}">
                  <a16:creationId xmlns:a16="http://schemas.microsoft.com/office/drawing/2014/main" id="{03701774-2CD8-417A-B80A-D388EC97555D}"/>
                </a:ext>
              </a:extLst>
            </p:cNvPr>
            <p:cNvSpPr>
              <a:spLocks noChangeShapeType="1"/>
            </p:cNvSpPr>
            <p:nvPr/>
          </p:nvSpPr>
          <p:spPr bwMode="auto">
            <a:xfrm>
              <a:off x="4558" y="3974"/>
              <a:ext cx="227" cy="0"/>
            </a:xfrm>
            <a:prstGeom prst="line">
              <a:avLst/>
            </a:prstGeom>
            <a:noFill/>
            <a:ln w="63500" cap="sq">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2">
              <a:extLst>
                <a:ext uri="{FF2B5EF4-FFF2-40B4-BE49-F238E27FC236}">
                  <a16:creationId xmlns:a16="http://schemas.microsoft.com/office/drawing/2014/main" id="{9EDCF11D-9D1C-45FF-8195-3D6E73323496}"/>
                </a:ext>
              </a:extLst>
            </p:cNvPr>
            <p:cNvSpPr>
              <a:spLocks noChangeShapeType="1"/>
            </p:cNvSpPr>
            <p:nvPr/>
          </p:nvSpPr>
          <p:spPr bwMode="auto">
            <a:xfrm>
              <a:off x="4786" y="3839"/>
              <a:ext cx="0" cy="272"/>
            </a:xfrm>
            <a:prstGeom prst="line">
              <a:avLst/>
            </a:prstGeom>
            <a:noFill/>
            <a:ln w="635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2" name="Object 23">
            <a:extLst>
              <a:ext uri="{FF2B5EF4-FFF2-40B4-BE49-F238E27FC236}">
                <a16:creationId xmlns:a16="http://schemas.microsoft.com/office/drawing/2014/main" id="{211EF0FF-7B56-4BF6-879D-CB2905019BBF}"/>
              </a:ext>
            </a:extLst>
          </p:cNvPr>
          <p:cNvGraphicFramePr>
            <a:graphicFrameLocks noChangeAspect="1"/>
          </p:cNvGraphicFramePr>
          <p:nvPr/>
        </p:nvGraphicFramePr>
        <p:xfrm>
          <a:off x="1928813" y="4168198"/>
          <a:ext cx="2746375" cy="947737"/>
        </p:xfrm>
        <a:graphic>
          <a:graphicData uri="http://schemas.openxmlformats.org/presentationml/2006/ole">
            <mc:AlternateContent xmlns:mc="http://schemas.openxmlformats.org/markup-compatibility/2006">
              <mc:Choice xmlns:v="urn:schemas-microsoft-com:vml" Requires="v">
                <p:oleObj name="Equation" r:id="rId2" imgW="1381119" imgH="466820" progId="Equation.3">
                  <p:embed/>
                </p:oleObj>
              </mc:Choice>
              <mc:Fallback>
                <p:oleObj name="Equation" r:id="rId2" imgW="1381119" imgH="466820" progId="Equation.3">
                  <p:embed/>
                  <p:pic>
                    <p:nvPicPr>
                      <p:cNvPr id="22" name="Object 23">
                        <a:extLst>
                          <a:ext uri="{FF2B5EF4-FFF2-40B4-BE49-F238E27FC236}">
                            <a16:creationId xmlns:a16="http://schemas.microsoft.com/office/drawing/2014/main" id="{211EF0FF-7B56-4BF6-879D-CB2905019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4168198"/>
                        <a:ext cx="2746375"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4">
            <a:extLst>
              <a:ext uri="{FF2B5EF4-FFF2-40B4-BE49-F238E27FC236}">
                <a16:creationId xmlns:a16="http://schemas.microsoft.com/office/drawing/2014/main" id="{6644C5FD-028B-48DF-A362-215FF46C4A1D}"/>
              </a:ext>
            </a:extLst>
          </p:cNvPr>
          <p:cNvGraphicFramePr>
            <a:graphicFrameLocks noChangeAspect="1"/>
          </p:cNvGraphicFramePr>
          <p:nvPr/>
        </p:nvGraphicFramePr>
        <p:xfrm>
          <a:off x="5312232" y="3399534"/>
          <a:ext cx="949325" cy="473075"/>
        </p:xfrm>
        <a:graphic>
          <a:graphicData uri="http://schemas.openxmlformats.org/presentationml/2006/ole">
            <mc:AlternateContent xmlns:mc="http://schemas.openxmlformats.org/markup-compatibility/2006">
              <mc:Choice xmlns:v="urn:schemas-microsoft-com:vml" Requires="v">
                <p:oleObj name="Equation" r:id="rId4" imgW="466549" imgH="219033" progId="Equation.3">
                  <p:embed/>
                </p:oleObj>
              </mc:Choice>
              <mc:Fallback>
                <p:oleObj name="Equation" r:id="rId4" imgW="466549" imgH="219033" progId="Equation.3">
                  <p:embed/>
                  <p:pic>
                    <p:nvPicPr>
                      <p:cNvPr id="23" name="Object 24">
                        <a:extLst>
                          <a:ext uri="{FF2B5EF4-FFF2-40B4-BE49-F238E27FC236}">
                            <a16:creationId xmlns:a16="http://schemas.microsoft.com/office/drawing/2014/main" id="{6644C5FD-028B-48DF-A362-215FF46C4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2232" y="3399534"/>
                        <a:ext cx="9493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5">
            <a:extLst>
              <a:ext uri="{FF2B5EF4-FFF2-40B4-BE49-F238E27FC236}">
                <a16:creationId xmlns:a16="http://schemas.microsoft.com/office/drawing/2014/main" id="{42131DE1-102F-4D59-9DCD-1AE8A7C37863}"/>
              </a:ext>
            </a:extLst>
          </p:cNvPr>
          <p:cNvGraphicFramePr>
            <a:graphicFrameLocks noChangeAspect="1"/>
          </p:cNvGraphicFramePr>
          <p:nvPr/>
        </p:nvGraphicFramePr>
        <p:xfrm>
          <a:off x="1928813" y="5084764"/>
          <a:ext cx="3968750" cy="847725"/>
        </p:xfrm>
        <a:graphic>
          <a:graphicData uri="http://schemas.openxmlformats.org/presentationml/2006/ole">
            <mc:AlternateContent xmlns:mc="http://schemas.openxmlformats.org/markup-compatibility/2006">
              <mc:Choice xmlns:v="urn:schemas-microsoft-com:vml" Requires="v">
                <p:oleObj name="Equation" r:id="rId6" imgW="2000096" imgH="409736" progId="Equation.3">
                  <p:embed/>
                </p:oleObj>
              </mc:Choice>
              <mc:Fallback>
                <p:oleObj name="Equation" r:id="rId6" imgW="2000096" imgH="409736" progId="Equation.3">
                  <p:embed/>
                  <p:pic>
                    <p:nvPicPr>
                      <p:cNvPr id="24" name="Object 25">
                        <a:extLst>
                          <a:ext uri="{FF2B5EF4-FFF2-40B4-BE49-F238E27FC236}">
                            <a16:creationId xmlns:a16="http://schemas.microsoft.com/office/drawing/2014/main" id="{42131DE1-102F-4D59-9DCD-1AE8A7C378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8813" y="5084764"/>
                        <a:ext cx="396875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6">
            <a:extLst>
              <a:ext uri="{FF2B5EF4-FFF2-40B4-BE49-F238E27FC236}">
                <a16:creationId xmlns:a16="http://schemas.microsoft.com/office/drawing/2014/main" id="{1F174D07-9910-461E-A93F-7EE8EC35378C}"/>
              </a:ext>
            </a:extLst>
          </p:cNvPr>
          <p:cNvGraphicFramePr>
            <a:graphicFrameLocks noChangeAspect="1"/>
          </p:cNvGraphicFramePr>
          <p:nvPr/>
        </p:nvGraphicFramePr>
        <p:xfrm>
          <a:off x="6464301" y="4365626"/>
          <a:ext cx="3794125" cy="473075"/>
        </p:xfrm>
        <a:graphic>
          <a:graphicData uri="http://schemas.openxmlformats.org/presentationml/2006/ole">
            <mc:AlternateContent xmlns:mc="http://schemas.openxmlformats.org/markup-compatibility/2006">
              <mc:Choice xmlns:v="urn:schemas-microsoft-com:vml" Requires="v">
                <p:oleObj name="Equation" r:id="rId8" imgW="1914618" imgH="219033" progId="Equation.3">
                  <p:embed/>
                </p:oleObj>
              </mc:Choice>
              <mc:Fallback>
                <p:oleObj name="Equation" r:id="rId8" imgW="1914618" imgH="219033" progId="Equation.3">
                  <p:embed/>
                  <p:pic>
                    <p:nvPicPr>
                      <p:cNvPr id="25" name="Object 26">
                        <a:extLst>
                          <a:ext uri="{FF2B5EF4-FFF2-40B4-BE49-F238E27FC236}">
                            <a16:creationId xmlns:a16="http://schemas.microsoft.com/office/drawing/2014/main" id="{1F174D07-9910-461E-A93F-7EE8EC3537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4301" y="4365626"/>
                        <a:ext cx="37941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7">
            <a:extLst>
              <a:ext uri="{FF2B5EF4-FFF2-40B4-BE49-F238E27FC236}">
                <a16:creationId xmlns:a16="http://schemas.microsoft.com/office/drawing/2014/main" id="{28BE8F62-D937-4A54-B57A-34621E83BB28}"/>
              </a:ext>
            </a:extLst>
          </p:cNvPr>
          <p:cNvGraphicFramePr>
            <a:graphicFrameLocks noChangeAspect="1"/>
          </p:cNvGraphicFramePr>
          <p:nvPr/>
        </p:nvGraphicFramePr>
        <p:xfrm>
          <a:off x="6464301" y="5272088"/>
          <a:ext cx="4167187" cy="473075"/>
        </p:xfrm>
        <a:graphic>
          <a:graphicData uri="http://schemas.openxmlformats.org/presentationml/2006/ole">
            <mc:AlternateContent xmlns:mc="http://schemas.openxmlformats.org/markup-compatibility/2006">
              <mc:Choice xmlns:v="urn:schemas-microsoft-com:vml" Requires="v">
                <p:oleObj name="Equation" r:id="rId10" imgW="2104943" imgH="219033" progId="Equation.3">
                  <p:embed/>
                </p:oleObj>
              </mc:Choice>
              <mc:Fallback>
                <p:oleObj name="Equation" r:id="rId10" imgW="2104943" imgH="219033" progId="Equation.3">
                  <p:embed/>
                  <p:pic>
                    <p:nvPicPr>
                      <p:cNvPr id="26" name="Object 27">
                        <a:extLst>
                          <a:ext uri="{FF2B5EF4-FFF2-40B4-BE49-F238E27FC236}">
                            <a16:creationId xmlns:a16="http://schemas.microsoft.com/office/drawing/2014/main" id="{28BE8F62-D937-4A54-B57A-34621E83BB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64301" y="5272088"/>
                        <a:ext cx="416718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28">
            <a:extLst>
              <a:ext uri="{FF2B5EF4-FFF2-40B4-BE49-F238E27FC236}">
                <a16:creationId xmlns:a16="http://schemas.microsoft.com/office/drawing/2014/main" id="{318BAEA7-A897-4572-986C-F2508FAB58A5}"/>
              </a:ext>
            </a:extLst>
          </p:cNvPr>
          <p:cNvSpPr txBox="1">
            <a:spLocks noChangeArrowheads="1"/>
          </p:cNvSpPr>
          <p:nvPr/>
        </p:nvSpPr>
        <p:spPr bwMode="auto">
          <a:xfrm>
            <a:off x="1712913" y="3373438"/>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(1)</a:t>
            </a:r>
          </a:p>
        </p:txBody>
      </p:sp>
      <p:sp>
        <p:nvSpPr>
          <p:cNvPr id="28" name="Text Box 29">
            <a:extLst>
              <a:ext uri="{FF2B5EF4-FFF2-40B4-BE49-F238E27FC236}">
                <a16:creationId xmlns:a16="http://schemas.microsoft.com/office/drawing/2014/main" id="{4AD6D32F-659B-4C14-B568-CAE85DEC1BAF}"/>
              </a:ext>
            </a:extLst>
          </p:cNvPr>
          <p:cNvSpPr txBox="1">
            <a:spLocks noChangeArrowheads="1"/>
          </p:cNvSpPr>
          <p:nvPr/>
        </p:nvSpPr>
        <p:spPr bwMode="auto">
          <a:xfrm>
            <a:off x="2359482" y="3399533"/>
            <a:ext cx="3024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sym typeface="Symbol" panose="05050102010706020507" pitchFamily="18" charset="2"/>
              </a:rPr>
              <a:t>以</a:t>
            </a:r>
            <a:r>
              <a:rPr kumimoji="1" lang="en-US" altLang="zh-CN" sz="2400" b="1" dirty="0">
                <a:latin typeface="Times New Roman" panose="02020603050405020304" pitchFamily="18" charset="0"/>
                <a:ea typeface="仿宋_GB2312" pitchFamily="49" charset="-122"/>
                <a:sym typeface="Symbol" panose="05050102010706020507" pitchFamily="18" charset="2"/>
              </a:rPr>
              <a:t>b</a:t>
            </a:r>
            <a:r>
              <a:rPr kumimoji="1" lang="zh-CN" altLang="en-US" sz="2400" b="1" dirty="0">
                <a:latin typeface="Times New Roman" panose="02020603050405020304" pitchFamily="18" charset="0"/>
                <a:ea typeface="仿宋_GB2312" pitchFamily="49" charset="-122"/>
                <a:sym typeface="Symbol" panose="05050102010706020507" pitchFamily="18" charset="2"/>
              </a:rPr>
              <a:t>点为电位参考点</a:t>
            </a:r>
          </a:p>
        </p:txBody>
      </p:sp>
    </p:spTree>
    <p:extLst>
      <p:ext uri="{BB962C8B-B14F-4D97-AF65-F5344CB8AC3E}">
        <p14:creationId xmlns:p14="http://schemas.microsoft.com/office/powerpoint/2010/main" val="318947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2495551" y="593726"/>
            <a:ext cx="4005263" cy="657225"/>
          </a:xfrm>
        </p:spPr>
        <p:txBody>
          <a:bodyPr/>
          <a:lstStyle/>
          <a:p>
            <a:pPr eaLnBrk="1" hangingPunct="1"/>
            <a:r>
              <a:rPr lang="zh-CN" altLang="en-US" sz="2800" b="1">
                <a:ea typeface="幼圆" panose="02010509060101010101" pitchFamily="49" charset="-122"/>
              </a:rPr>
              <a:t>四种受控源符号：</a:t>
            </a:r>
          </a:p>
        </p:txBody>
      </p:sp>
      <p:sp>
        <p:nvSpPr>
          <p:cNvPr id="81923" name="Rectangle 3"/>
          <p:cNvSpPr>
            <a:spLocks noChangeArrowheads="1"/>
          </p:cNvSpPr>
          <p:nvPr/>
        </p:nvSpPr>
        <p:spPr bwMode="auto">
          <a:xfrm>
            <a:off x="6003635" y="18767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0900" name="Object 4"/>
          <p:cNvGraphicFramePr>
            <a:graphicFrameLocks noChangeAspect="1"/>
          </p:cNvGraphicFramePr>
          <p:nvPr/>
        </p:nvGraphicFramePr>
        <p:xfrm>
          <a:off x="3530601" y="1673226"/>
          <a:ext cx="2474913" cy="2201863"/>
        </p:xfrm>
        <a:graphic>
          <a:graphicData uri="http://schemas.openxmlformats.org/presentationml/2006/ole">
            <mc:AlternateContent xmlns:mc="http://schemas.openxmlformats.org/markup-compatibility/2006">
              <mc:Choice xmlns:v="urn:schemas-microsoft-com:vml" Requires="v">
                <p:oleObj r:id="rId2" imgW="1287145" imgH="1210945" progId="Visio.Drawing.11">
                  <p:embed/>
                </p:oleObj>
              </mc:Choice>
              <mc:Fallback>
                <p:oleObj r:id="rId2" imgW="1287145" imgH="1210945" progId="Visio.Drawing.11">
                  <p:embed/>
                  <p:pic>
                    <p:nvPicPr>
                      <p:cNvPr id="8090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601" y="1673226"/>
                        <a:ext cx="2474913"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25" name="Rectangle 5"/>
          <p:cNvSpPr>
            <a:spLocks noChangeArrowheads="1"/>
          </p:cNvSpPr>
          <p:nvPr/>
        </p:nvSpPr>
        <p:spPr bwMode="auto">
          <a:xfrm>
            <a:off x="6003635" y="18910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0902" name="Object 6"/>
          <p:cNvGraphicFramePr>
            <a:graphicFrameLocks noChangeAspect="1"/>
          </p:cNvGraphicFramePr>
          <p:nvPr/>
        </p:nvGraphicFramePr>
        <p:xfrm>
          <a:off x="7716839" y="1628775"/>
          <a:ext cx="2384425" cy="2205038"/>
        </p:xfrm>
        <a:graphic>
          <a:graphicData uri="http://schemas.openxmlformats.org/presentationml/2006/ole">
            <mc:AlternateContent xmlns:mc="http://schemas.openxmlformats.org/markup-compatibility/2006">
              <mc:Choice xmlns:v="urn:schemas-microsoft-com:vml" Requires="v">
                <p:oleObj r:id="rId4" imgW="1143000" imgH="1210945" progId="Visio.Drawing.11">
                  <p:embed/>
                </p:oleObj>
              </mc:Choice>
              <mc:Fallback>
                <p:oleObj r:id="rId4" imgW="1143000" imgH="1210945" progId="Visio.Drawing.11">
                  <p:embed/>
                  <p:pic>
                    <p:nvPicPr>
                      <p:cNvPr id="8090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39" y="1628775"/>
                        <a:ext cx="2384425"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27" name="Rectangle 7"/>
          <p:cNvSpPr>
            <a:spLocks noChangeArrowheads="1"/>
          </p:cNvSpPr>
          <p:nvPr/>
        </p:nvSpPr>
        <p:spPr bwMode="auto">
          <a:xfrm>
            <a:off x="6210010" y="18624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0904" name="Object 8"/>
          <p:cNvGraphicFramePr>
            <a:graphicFrameLocks noChangeAspect="1"/>
          </p:cNvGraphicFramePr>
          <p:nvPr/>
        </p:nvGraphicFramePr>
        <p:xfrm>
          <a:off x="3530601" y="3924300"/>
          <a:ext cx="2473325" cy="2160588"/>
        </p:xfrm>
        <a:graphic>
          <a:graphicData uri="http://schemas.openxmlformats.org/presentationml/2006/ole">
            <mc:AlternateContent xmlns:mc="http://schemas.openxmlformats.org/markup-compatibility/2006">
              <mc:Choice xmlns:v="urn:schemas-microsoft-com:vml" Requires="v">
                <p:oleObj r:id="rId6" imgW="1295400" imgH="1210945" progId="Visio.Drawing.11">
                  <p:embed/>
                </p:oleObj>
              </mc:Choice>
              <mc:Fallback>
                <p:oleObj r:id="rId6" imgW="1295400" imgH="1210945" progId="Visio.Drawing.11">
                  <p:embed/>
                  <p:pic>
                    <p:nvPicPr>
                      <p:cNvPr id="80904"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0601" y="3924300"/>
                        <a:ext cx="2473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0905" name="Object 9"/>
          <p:cNvGraphicFramePr>
            <a:graphicFrameLocks noChangeAspect="1"/>
          </p:cNvGraphicFramePr>
          <p:nvPr/>
        </p:nvGraphicFramePr>
        <p:xfrm>
          <a:off x="7716839" y="3878264"/>
          <a:ext cx="2466975" cy="2205037"/>
        </p:xfrm>
        <a:graphic>
          <a:graphicData uri="http://schemas.openxmlformats.org/presentationml/2006/ole">
            <mc:AlternateContent xmlns:mc="http://schemas.openxmlformats.org/markup-compatibility/2006">
              <mc:Choice xmlns:v="urn:schemas-microsoft-com:vml" Requires="v">
                <p:oleObj r:id="rId8" imgW="1176655" imgH="1210945" progId="Visio.Drawing.11">
                  <p:embed/>
                </p:oleObj>
              </mc:Choice>
              <mc:Fallback>
                <p:oleObj r:id="rId8" imgW="1176655" imgH="1210945" progId="Visio.Drawing.11">
                  <p:embed/>
                  <p:pic>
                    <p:nvPicPr>
                      <p:cNvPr id="80905"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6839" y="3878264"/>
                        <a:ext cx="2466975"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0906" name="Rectangle 10"/>
          <p:cNvSpPr>
            <a:spLocks noChangeArrowheads="1"/>
          </p:cNvSpPr>
          <p:nvPr/>
        </p:nvSpPr>
        <p:spPr bwMode="auto">
          <a:xfrm>
            <a:off x="2405063" y="2573338"/>
            <a:ext cx="901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幼圆" panose="02010509060101010101" pitchFamily="49" charset="-122"/>
              </a:rPr>
              <a:t>VCVS</a:t>
            </a:r>
          </a:p>
        </p:txBody>
      </p:sp>
      <p:sp>
        <p:nvSpPr>
          <p:cNvPr id="80907" name="Rectangle 11"/>
          <p:cNvSpPr>
            <a:spLocks noChangeArrowheads="1"/>
          </p:cNvSpPr>
          <p:nvPr/>
        </p:nvSpPr>
        <p:spPr bwMode="auto">
          <a:xfrm>
            <a:off x="6726239" y="2528888"/>
            <a:ext cx="1222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幼圆" panose="02010509060101010101" pitchFamily="49" charset="-122"/>
              </a:rPr>
              <a:t>VCCS</a:t>
            </a:r>
          </a:p>
        </p:txBody>
      </p:sp>
      <p:sp>
        <p:nvSpPr>
          <p:cNvPr id="80908" name="Rectangle 12"/>
          <p:cNvSpPr>
            <a:spLocks noChangeArrowheads="1"/>
          </p:cNvSpPr>
          <p:nvPr/>
        </p:nvSpPr>
        <p:spPr bwMode="auto">
          <a:xfrm>
            <a:off x="2495550" y="4733926"/>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幼圆" panose="02010509060101010101" pitchFamily="49" charset="-122"/>
              </a:rPr>
              <a:t>CCVS</a:t>
            </a:r>
          </a:p>
        </p:txBody>
      </p:sp>
      <p:sp>
        <p:nvSpPr>
          <p:cNvPr id="80909" name="Rectangle 13"/>
          <p:cNvSpPr>
            <a:spLocks noChangeArrowheads="1"/>
          </p:cNvSpPr>
          <p:nvPr/>
        </p:nvSpPr>
        <p:spPr bwMode="auto">
          <a:xfrm>
            <a:off x="6770689" y="4689476"/>
            <a:ext cx="1208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幼圆" panose="02010509060101010101" pitchFamily="49" charset="-122"/>
              </a:rPr>
              <a:t>CCCS</a:t>
            </a:r>
          </a:p>
        </p:txBody>
      </p:sp>
      <p:sp>
        <p:nvSpPr>
          <p:cNvPr id="81934" name="AutoShape 1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1935" name="AutoShape 15">
            <a:hlinkClick r:id="rId10"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0912" name="AutoShape 16">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906"/>
                                        </p:tgtEl>
                                        <p:attrNameLst>
                                          <p:attrName>style.visibility</p:attrName>
                                        </p:attrNameLst>
                                      </p:cBhvr>
                                      <p:to>
                                        <p:strVal val="visible"/>
                                      </p:to>
                                    </p:set>
                                    <p:animEffect transition="in" filter="blinds(horizontal)">
                                      <p:cBhvr>
                                        <p:cTn id="7" dur="500"/>
                                        <p:tgtEl>
                                          <p:spTgt spid="80906"/>
                                        </p:tgtEl>
                                      </p:cBhvr>
                                    </p:animEffect>
                                  </p:childTnLst>
                                </p:cTn>
                              </p:par>
                              <p:par>
                                <p:cTn id="8" presetID="3" presetClass="entr" presetSubtype="10" fill="hold" nodeType="withEffect">
                                  <p:stCondLst>
                                    <p:cond delay="0"/>
                                  </p:stCondLst>
                                  <p:childTnLst>
                                    <p:set>
                                      <p:cBhvr>
                                        <p:cTn id="9" dur="1" fill="hold">
                                          <p:stCondLst>
                                            <p:cond delay="0"/>
                                          </p:stCondLst>
                                        </p:cTn>
                                        <p:tgtEl>
                                          <p:spTgt spid="80900"/>
                                        </p:tgtEl>
                                        <p:attrNameLst>
                                          <p:attrName>style.visibility</p:attrName>
                                        </p:attrNameLst>
                                      </p:cBhvr>
                                      <p:to>
                                        <p:strVal val="visible"/>
                                      </p:to>
                                    </p:set>
                                    <p:animEffect transition="in" filter="blinds(horizontal)">
                                      <p:cBhvr>
                                        <p:cTn id="10" dur="500"/>
                                        <p:tgtEl>
                                          <p:spTgt spid="8090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0907"/>
                                        </p:tgtEl>
                                        <p:attrNameLst>
                                          <p:attrName>style.visibility</p:attrName>
                                        </p:attrNameLst>
                                      </p:cBhvr>
                                      <p:to>
                                        <p:strVal val="visible"/>
                                      </p:to>
                                    </p:set>
                                    <p:animEffect transition="in" filter="blinds(horizontal)">
                                      <p:cBhvr>
                                        <p:cTn id="15" dur="500"/>
                                        <p:tgtEl>
                                          <p:spTgt spid="80907"/>
                                        </p:tgtEl>
                                      </p:cBhvr>
                                    </p:animEffect>
                                  </p:childTnLst>
                                </p:cTn>
                              </p:par>
                              <p:par>
                                <p:cTn id="16" presetID="3" presetClass="entr" presetSubtype="10" fill="hold" nodeType="withEffect">
                                  <p:stCondLst>
                                    <p:cond delay="0"/>
                                  </p:stCondLst>
                                  <p:childTnLst>
                                    <p:set>
                                      <p:cBhvr>
                                        <p:cTn id="17" dur="1" fill="hold">
                                          <p:stCondLst>
                                            <p:cond delay="0"/>
                                          </p:stCondLst>
                                        </p:cTn>
                                        <p:tgtEl>
                                          <p:spTgt spid="80902"/>
                                        </p:tgtEl>
                                        <p:attrNameLst>
                                          <p:attrName>style.visibility</p:attrName>
                                        </p:attrNameLst>
                                      </p:cBhvr>
                                      <p:to>
                                        <p:strVal val="visible"/>
                                      </p:to>
                                    </p:set>
                                    <p:animEffect transition="in" filter="blinds(horizontal)">
                                      <p:cBhvr>
                                        <p:cTn id="18" dur="500"/>
                                        <p:tgtEl>
                                          <p:spTgt spid="8090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0908"/>
                                        </p:tgtEl>
                                        <p:attrNameLst>
                                          <p:attrName>style.visibility</p:attrName>
                                        </p:attrNameLst>
                                      </p:cBhvr>
                                      <p:to>
                                        <p:strVal val="visible"/>
                                      </p:to>
                                    </p:set>
                                    <p:animEffect transition="in" filter="blinds(horizontal)">
                                      <p:cBhvr>
                                        <p:cTn id="23" dur="500"/>
                                        <p:tgtEl>
                                          <p:spTgt spid="80908"/>
                                        </p:tgtEl>
                                      </p:cBhvr>
                                    </p:animEffect>
                                  </p:childTnLst>
                                </p:cTn>
                              </p:par>
                              <p:par>
                                <p:cTn id="24" presetID="3" presetClass="entr" presetSubtype="10" fill="hold" nodeType="withEffect">
                                  <p:stCondLst>
                                    <p:cond delay="0"/>
                                  </p:stCondLst>
                                  <p:childTnLst>
                                    <p:set>
                                      <p:cBhvr>
                                        <p:cTn id="25" dur="1" fill="hold">
                                          <p:stCondLst>
                                            <p:cond delay="0"/>
                                          </p:stCondLst>
                                        </p:cTn>
                                        <p:tgtEl>
                                          <p:spTgt spid="80904"/>
                                        </p:tgtEl>
                                        <p:attrNameLst>
                                          <p:attrName>style.visibility</p:attrName>
                                        </p:attrNameLst>
                                      </p:cBhvr>
                                      <p:to>
                                        <p:strVal val="visible"/>
                                      </p:to>
                                    </p:set>
                                    <p:animEffect transition="in" filter="blinds(horizontal)">
                                      <p:cBhvr>
                                        <p:cTn id="26" dur="500"/>
                                        <p:tgtEl>
                                          <p:spTgt spid="8090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0909"/>
                                        </p:tgtEl>
                                        <p:attrNameLst>
                                          <p:attrName>style.visibility</p:attrName>
                                        </p:attrNameLst>
                                      </p:cBhvr>
                                      <p:to>
                                        <p:strVal val="visible"/>
                                      </p:to>
                                    </p:set>
                                    <p:animEffect transition="in" filter="blinds(horizontal)">
                                      <p:cBhvr>
                                        <p:cTn id="31" dur="500"/>
                                        <p:tgtEl>
                                          <p:spTgt spid="80909"/>
                                        </p:tgtEl>
                                      </p:cBhvr>
                                    </p:animEffect>
                                  </p:childTnLst>
                                </p:cTn>
                              </p:par>
                              <p:par>
                                <p:cTn id="32" presetID="3" presetClass="entr" presetSubtype="10" fill="hold" nodeType="withEffect">
                                  <p:stCondLst>
                                    <p:cond delay="0"/>
                                  </p:stCondLst>
                                  <p:childTnLst>
                                    <p:set>
                                      <p:cBhvr>
                                        <p:cTn id="33" dur="1" fill="hold">
                                          <p:stCondLst>
                                            <p:cond delay="0"/>
                                          </p:stCondLst>
                                        </p:cTn>
                                        <p:tgtEl>
                                          <p:spTgt spid="80905"/>
                                        </p:tgtEl>
                                        <p:attrNameLst>
                                          <p:attrName>style.visibility</p:attrName>
                                        </p:attrNameLst>
                                      </p:cBhvr>
                                      <p:to>
                                        <p:strVal val="visible"/>
                                      </p:to>
                                    </p:set>
                                    <p:animEffect transition="in" filter="blinds(horizontal)">
                                      <p:cBhvr>
                                        <p:cTn id="34" dur="500"/>
                                        <p:tgtEl>
                                          <p:spTgt spid="80905"/>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0" nodeType="clickEffect">
                                  <p:stCondLst>
                                    <p:cond delay="0"/>
                                  </p:stCondLst>
                                  <p:childTnLst>
                                    <p:animEffect transition="out" filter="fade">
                                      <p:cBhvr>
                                        <p:cTn id="38" dur="500" tmFilter="0, 0; .2, .5; .8, .5; 1, 0"/>
                                        <p:tgtEl>
                                          <p:spTgt spid="80912"/>
                                        </p:tgtEl>
                                      </p:cBhvr>
                                    </p:animEffect>
                                    <p:animScale>
                                      <p:cBhvr>
                                        <p:cTn id="39" dur="250" autoRev="1" fill="hold"/>
                                        <p:tgtEl>
                                          <p:spTgt spid="809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6" grpId="0"/>
      <p:bldP spid="80907" grpId="0"/>
      <p:bldP spid="80908" grpId="0"/>
      <p:bldP spid="80909" grpId="0"/>
      <p:bldP spid="809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2046289" y="414339"/>
            <a:ext cx="6480175" cy="611187"/>
          </a:xfrm>
        </p:spPr>
        <p:txBody>
          <a:bodyPr/>
          <a:lstStyle/>
          <a:p>
            <a:pPr eaLnBrk="1" hangingPunct="1"/>
            <a:r>
              <a:rPr lang="en-US" altLang="zh-CN" sz="3200" b="1">
                <a:latin typeface="宋体" panose="02010600030101010101" pitchFamily="2" charset="-122"/>
              </a:rPr>
              <a:t>2</a:t>
            </a:r>
            <a:r>
              <a:rPr lang="zh-CN" altLang="en-US" sz="3200" b="1">
                <a:latin typeface="宋体" panose="02010600030101010101" pitchFamily="2" charset="-122"/>
              </a:rPr>
              <a:t>．晶体管的简化小信号模型</a:t>
            </a:r>
            <a:r>
              <a:rPr lang="zh-CN" altLang="en-US"/>
              <a:t> </a:t>
            </a:r>
          </a:p>
        </p:txBody>
      </p:sp>
      <p:sp>
        <p:nvSpPr>
          <p:cNvPr id="81923" name="Rectangle 3"/>
          <p:cNvSpPr>
            <a:spLocks noChangeArrowheads="1"/>
          </p:cNvSpPr>
          <p:nvPr/>
        </p:nvSpPr>
        <p:spPr bwMode="auto">
          <a:xfrm>
            <a:off x="2225676" y="1089026"/>
            <a:ext cx="4545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晶体管工作在放大区，即</a:t>
            </a:r>
            <a:r>
              <a:rPr lang="en-US" altLang="zh-CN">
                <a:latin typeface="幼圆" panose="02010509060101010101" pitchFamily="49" charset="-122"/>
              </a:rPr>
              <a:t>:</a:t>
            </a:r>
          </a:p>
        </p:txBody>
      </p:sp>
      <p:sp>
        <p:nvSpPr>
          <p:cNvPr id="82948" name="Rectangle 4"/>
          <p:cNvSpPr>
            <a:spLocks noChangeArrowheads="1"/>
          </p:cNvSpPr>
          <p:nvPr/>
        </p:nvSpPr>
        <p:spPr bwMode="auto">
          <a:xfrm>
            <a:off x="6003635" y="16672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1925" name="Object 5"/>
          <p:cNvGraphicFramePr>
            <a:graphicFrameLocks noChangeAspect="1"/>
          </p:cNvGraphicFramePr>
          <p:nvPr/>
        </p:nvGraphicFramePr>
        <p:xfrm>
          <a:off x="6816725" y="1538288"/>
          <a:ext cx="1779588" cy="2025650"/>
        </p:xfrm>
        <a:graphic>
          <a:graphicData uri="http://schemas.openxmlformats.org/presentationml/2006/ole">
            <mc:AlternateContent xmlns:mc="http://schemas.openxmlformats.org/markup-compatibility/2006">
              <mc:Choice xmlns:v="urn:schemas-microsoft-com:vml" Requires="v">
                <p:oleObj r:id="rId2" imgW="1532255" imgH="1490345" progId="Visio.Drawing.11">
                  <p:embed/>
                </p:oleObj>
              </mc:Choice>
              <mc:Fallback>
                <p:oleObj r:id="rId2" imgW="1532255" imgH="1490345" progId="Visio.Drawing.11">
                  <p:embed/>
                  <p:pic>
                    <p:nvPicPr>
                      <p:cNvPr id="8192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1538288"/>
                        <a:ext cx="1779588"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26" name="Rectangle 6"/>
          <p:cNvSpPr>
            <a:spLocks noChangeArrowheads="1"/>
          </p:cNvSpPr>
          <p:nvPr/>
        </p:nvSpPr>
        <p:spPr bwMode="auto">
          <a:xfrm>
            <a:off x="1909764" y="1943100"/>
            <a:ext cx="47958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ea typeface="华文楷体" panose="02010600040101010101" pitchFamily="2" charset="-122"/>
              </a:rPr>
              <a:t>    </a:t>
            </a:r>
            <a:r>
              <a:rPr lang="en-US" altLang="zh-CN">
                <a:latin typeface="幼圆" panose="02010509060101010101" pitchFamily="49" charset="-122"/>
              </a:rPr>
              <a:t>B-E</a:t>
            </a:r>
            <a:r>
              <a:rPr lang="zh-CN" altLang="en-US">
                <a:latin typeface="幼圆" panose="02010509060101010101" pitchFamily="49" charset="-122"/>
              </a:rPr>
              <a:t>之间，工作在输入特性</a:t>
            </a:r>
          </a:p>
          <a:p>
            <a:pPr eaLnBrk="1" hangingPunct="1"/>
            <a:r>
              <a:rPr lang="zh-CN" altLang="en-US">
                <a:latin typeface="幼圆" panose="02010509060101010101" pitchFamily="49" charset="-122"/>
              </a:rPr>
              <a:t>的近似线性区， </a:t>
            </a:r>
          </a:p>
        </p:txBody>
      </p:sp>
      <p:sp>
        <p:nvSpPr>
          <p:cNvPr id="82951" name="Rectangle 7"/>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1928" name="对象 81927"/>
          <p:cNvGraphicFramePr>
            <a:graphicFrameLocks noChangeAspect="1"/>
          </p:cNvGraphicFramePr>
          <p:nvPr/>
        </p:nvGraphicFramePr>
        <p:xfrm>
          <a:off x="4340225" y="2438400"/>
          <a:ext cx="2205038" cy="541338"/>
        </p:xfrm>
        <a:graphic>
          <a:graphicData uri="http://schemas.openxmlformats.org/presentationml/2006/ole">
            <mc:AlternateContent xmlns:mc="http://schemas.openxmlformats.org/markup-compatibility/2006">
              <mc:Choice xmlns:v="urn:schemas-microsoft-com:vml" Requires="v">
                <p:oleObj r:id="rId4" imgW="941070" imgH="228600" progId="">
                  <p:embed/>
                </p:oleObj>
              </mc:Choice>
              <mc:Fallback>
                <p:oleObj r:id="rId4" imgW="941070" imgH="228600" progId="">
                  <p:embed/>
                  <p:pic>
                    <p:nvPicPr>
                      <p:cNvPr id="81928" name="对象 819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0225" y="2438400"/>
                        <a:ext cx="22050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953" name="Rectangle 9"/>
          <p:cNvSpPr>
            <a:spLocks noChangeArrowheads="1"/>
          </p:cNvSpPr>
          <p:nvPr/>
        </p:nvSpPr>
        <p:spPr bwMode="auto">
          <a:xfrm>
            <a:off x="6003635" y="29530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1930" name="对象 81929"/>
          <p:cNvGraphicFramePr>
            <a:graphicFrameLocks noChangeAspect="1"/>
          </p:cNvGraphicFramePr>
          <p:nvPr/>
        </p:nvGraphicFramePr>
        <p:xfrm>
          <a:off x="2630488" y="2979739"/>
          <a:ext cx="3600450" cy="898525"/>
        </p:xfrm>
        <a:graphic>
          <a:graphicData uri="http://schemas.openxmlformats.org/presentationml/2006/ole">
            <mc:AlternateContent xmlns:mc="http://schemas.openxmlformats.org/markup-compatibility/2006">
              <mc:Choice xmlns:v="urn:schemas-microsoft-com:vml" Requires="v">
                <p:oleObj r:id="rId6" imgW="1701800" imgH="431800" progId="">
                  <p:embed/>
                </p:oleObj>
              </mc:Choice>
              <mc:Fallback>
                <p:oleObj r:id="rId6" imgW="1701800" imgH="431800" progId="">
                  <p:embed/>
                  <p:pic>
                    <p:nvPicPr>
                      <p:cNvPr id="81930" name="对象 819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0488" y="2979739"/>
                        <a:ext cx="3600450" cy="898525"/>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955" name="Rectangle 11"/>
          <p:cNvSpPr>
            <a:spLocks noChangeArrowheads="1"/>
          </p:cNvSpPr>
          <p:nvPr/>
        </p:nvSpPr>
        <p:spPr bwMode="auto">
          <a:xfrm>
            <a:off x="6003635" y="16338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1932" name="Object 12"/>
          <p:cNvGraphicFramePr>
            <a:graphicFrameLocks noChangeAspect="1"/>
          </p:cNvGraphicFramePr>
          <p:nvPr/>
        </p:nvGraphicFramePr>
        <p:xfrm>
          <a:off x="8753476" y="1538288"/>
          <a:ext cx="1914525" cy="1860550"/>
        </p:xfrm>
        <a:graphic>
          <a:graphicData uri="http://schemas.openxmlformats.org/presentationml/2006/ole">
            <mc:AlternateContent xmlns:mc="http://schemas.openxmlformats.org/markup-compatibility/2006">
              <mc:Choice xmlns:v="urn:schemas-microsoft-com:vml" Requires="v">
                <p:oleObj r:id="rId8" imgW="1287145" imgH="1439545" progId="Visio.Drawing.11">
                  <p:embed/>
                </p:oleObj>
              </mc:Choice>
              <mc:Fallback>
                <p:oleObj r:id="rId8" imgW="1287145" imgH="1439545" progId="Visio.Drawing.11">
                  <p:embed/>
                  <p:pic>
                    <p:nvPicPr>
                      <p:cNvPr id="81932"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3476" y="1538288"/>
                        <a:ext cx="19145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957" name="Rectangle 1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1934" name="对象 81933"/>
          <p:cNvGraphicFramePr>
            <a:graphicFrameLocks noChangeAspect="1"/>
          </p:cNvGraphicFramePr>
          <p:nvPr/>
        </p:nvGraphicFramePr>
        <p:xfrm>
          <a:off x="2360613" y="3924301"/>
          <a:ext cx="1574800" cy="455613"/>
        </p:xfrm>
        <a:graphic>
          <a:graphicData uri="http://schemas.openxmlformats.org/presentationml/2006/ole">
            <mc:AlternateContent xmlns:mc="http://schemas.openxmlformats.org/markup-compatibility/2006">
              <mc:Choice xmlns:v="urn:schemas-microsoft-com:vml" Requires="v">
                <p:oleObj r:id="rId10" imgW="648335" imgH="228600" progId="">
                  <p:embed/>
                </p:oleObj>
              </mc:Choice>
              <mc:Fallback>
                <p:oleObj r:id="rId10" imgW="648335" imgH="228600" progId="">
                  <p:embed/>
                  <p:pic>
                    <p:nvPicPr>
                      <p:cNvPr id="81934" name="对象 819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0613" y="3924301"/>
                        <a:ext cx="1574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959" name="Rectangle 1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1936" name="对象 81935"/>
          <p:cNvGraphicFramePr>
            <a:graphicFrameLocks noChangeAspect="1"/>
          </p:cNvGraphicFramePr>
          <p:nvPr/>
        </p:nvGraphicFramePr>
        <p:xfrm>
          <a:off x="4295776" y="3924300"/>
          <a:ext cx="1439863" cy="450850"/>
        </p:xfrm>
        <a:graphic>
          <a:graphicData uri="http://schemas.openxmlformats.org/presentationml/2006/ole">
            <mc:AlternateContent xmlns:mc="http://schemas.openxmlformats.org/markup-compatibility/2006">
              <mc:Choice xmlns:v="urn:schemas-microsoft-com:vml" Requires="v">
                <p:oleObj r:id="rId12" imgW="673735" imgH="228600" progId="">
                  <p:embed/>
                </p:oleObj>
              </mc:Choice>
              <mc:Fallback>
                <p:oleObj r:id="rId12" imgW="673735" imgH="228600" progId="">
                  <p:embed/>
                  <p:pic>
                    <p:nvPicPr>
                      <p:cNvPr id="81936" name="对象 819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95776" y="3924300"/>
                        <a:ext cx="14398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37" name="Rectangle 17"/>
          <p:cNvSpPr>
            <a:spLocks noChangeArrowheads="1"/>
          </p:cNvSpPr>
          <p:nvPr/>
        </p:nvSpPr>
        <p:spPr bwMode="auto">
          <a:xfrm>
            <a:off x="2809875" y="4464051"/>
            <a:ext cx="1576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幼圆" panose="02010509060101010101" pitchFamily="49" charset="-122"/>
              </a:rPr>
              <a:t>C-E</a:t>
            </a:r>
            <a:r>
              <a:rPr lang="zh-CN" altLang="en-US">
                <a:latin typeface="幼圆" panose="02010509060101010101" pitchFamily="49" charset="-122"/>
              </a:rPr>
              <a:t>之间</a:t>
            </a:r>
            <a:r>
              <a:rPr lang="en-US" altLang="zh-CN">
                <a:latin typeface="幼圆" panose="02010509060101010101" pitchFamily="49" charset="-122"/>
              </a:rPr>
              <a:t>,</a:t>
            </a:r>
            <a:endParaRPr lang="en-US" altLang="zh-CN">
              <a:ea typeface="华文楷体" panose="02010600040101010101" pitchFamily="2" charset="-122"/>
            </a:endParaRPr>
          </a:p>
        </p:txBody>
      </p:sp>
      <p:sp>
        <p:nvSpPr>
          <p:cNvPr id="82962" name="Rectangle 1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2963" name="Rectangle 20"/>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1942" name="Rectangle 22"/>
          <p:cNvSpPr>
            <a:spLocks noChangeArrowheads="1"/>
          </p:cNvSpPr>
          <p:nvPr/>
        </p:nvSpPr>
        <p:spPr bwMode="auto">
          <a:xfrm>
            <a:off x="2270125" y="5543551"/>
            <a:ext cx="4237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用电流控制电流源模型</a:t>
            </a:r>
            <a:r>
              <a:rPr lang="zh-CN" altLang="en-US">
                <a:ea typeface="华文楷体" panose="02010600040101010101" pitchFamily="2" charset="-122"/>
              </a:rPr>
              <a:t> 。</a:t>
            </a:r>
          </a:p>
        </p:txBody>
      </p:sp>
      <p:sp>
        <p:nvSpPr>
          <p:cNvPr id="82965" name="Rectangle 23"/>
          <p:cNvSpPr>
            <a:spLocks noChangeArrowheads="1"/>
          </p:cNvSpPr>
          <p:nvPr/>
        </p:nvSpPr>
        <p:spPr bwMode="auto">
          <a:xfrm>
            <a:off x="6003635" y="15767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1944" name="Object 24"/>
          <p:cNvGraphicFramePr>
            <a:graphicFrameLocks noChangeAspect="1"/>
          </p:cNvGraphicFramePr>
          <p:nvPr/>
        </p:nvGraphicFramePr>
        <p:xfrm>
          <a:off x="7040723" y="3712529"/>
          <a:ext cx="3027045" cy="2455545"/>
        </p:xfrm>
        <a:graphic>
          <a:graphicData uri="http://schemas.openxmlformats.org/presentationml/2006/ole">
            <mc:AlternateContent xmlns:mc="http://schemas.openxmlformats.org/markup-compatibility/2006">
              <mc:Choice xmlns:v="urn:schemas-microsoft-com:vml" Requires="v">
                <p:oleObj r:id="rId14" imgW="2062480" imgH="1786255" progId="Visio.Drawing.11">
                  <p:embed/>
                </p:oleObj>
              </mc:Choice>
              <mc:Fallback>
                <p:oleObj r:id="rId14" imgW="2062480" imgH="1786255" progId="Visio.Drawing.11">
                  <p:embed/>
                  <p:pic>
                    <p:nvPicPr>
                      <p:cNvPr id="81944" name="Object 24"/>
                      <p:cNvPicPr>
                        <a:picLocks noChangeAspect="1" noChangeArrowheads="1"/>
                      </p:cNvPicPr>
                      <p:nvPr/>
                    </p:nvPicPr>
                    <p:blipFill>
                      <a:blip r:embed="rId15"/>
                      <a:srcRect/>
                      <a:stretch>
                        <a:fillRect/>
                      </a:stretch>
                    </p:blipFill>
                    <p:spPr bwMode="auto">
                      <a:xfrm>
                        <a:off x="7040723" y="3712529"/>
                        <a:ext cx="3027045" cy="245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967" name="AutoShape 25">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2968" name="AutoShape 26">
            <a:hlinkClick r:id="rId1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1947" name="AutoShape 27">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2" name="对象 1">
            <a:hlinkClick r:id="" action="ppaction://ole?verb=1"/>
          </p:cNvPr>
          <p:cNvGraphicFramePr>
            <a:graphicFrameLocks noChangeAspect="1"/>
          </p:cNvGraphicFramePr>
          <p:nvPr/>
        </p:nvGraphicFramePr>
        <p:xfrm>
          <a:off x="4826001" y="4464051"/>
          <a:ext cx="1520825" cy="487363"/>
        </p:xfrm>
        <a:graphic>
          <a:graphicData uri="http://schemas.openxmlformats.org/presentationml/2006/ole">
            <mc:AlternateContent xmlns:mc="http://schemas.openxmlformats.org/markup-compatibility/2006">
              <mc:Choice xmlns:v="urn:schemas-microsoft-com:vml" Requires="v">
                <p:oleObj r:id="rId17" imgW="736600" imgH="228600" progId="Equation.KSEE3">
                  <p:embed/>
                </p:oleObj>
              </mc:Choice>
              <mc:Fallback>
                <p:oleObj r:id="rId17" imgW="736600" imgH="228600" progId="Equation.KSEE3">
                  <p:embed/>
                  <p:pic>
                    <p:nvPicPr>
                      <p:cNvPr id="2" name="对象 1">
                        <a:hlinkClick r:id="" action="ppaction://ole?verb=1"/>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26001" y="4464051"/>
                        <a:ext cx="15208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文本框 2"/>
          <p:cNvSpPr txBox="1">
            <a:spLocks noChangeArrowheads="1"/>
          </p:cNvSpPr>
          <p:nvPr/>
        </p:nvSpPr>
        <p:spPr bwMode="auto">
          <a:xfrm>
            <a:off x="2443163" y="5019675"/>
            <a:ext cx="37274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Times New Roman" panose="02020603050405020304" pitchFamily="18" charset="0"/>
              </a:rPr>
              <a:t>∆</a:t>
            </a:r>
            <a:r>
              <a:rPr lang="en-US" altLang="zh-CN" b="0" i="1">
                <a:latin typeface="Times New Roman" panose="02020603050405020304" pitchFamily="18" charset="0"/>
              </a:rPr>
              <a:t>I</a:t>
            </a:r>
            <a:r>
              <a:rPr lang="en-US" altLang="zh-CN" b="0" i="1" baseline="-25000">
                <a:latin typeface="Times New Roman" panose="02020603050405020304" pitchFamily="18" charset="0"/>
              </a:rPr>
              <a:t>C</a:t>
            </a:r>
            <a:r>
              <a:rPr lang="zh-CN" altLang="en-US">
                <a:latin typeface="Times New Roman" panose="02020603050405020304" pitchFamily="18" charset="0"/>
              </a:rPr>
              <a:t>与∆</a:t>
            </a:r>
            <a:r>
              <a:rPr lang="en-US" altLang="zh-CN" b="0" i="1">
                <a:latin typeface="Times New Roman" panose="02020603050405020304" pitchFamily="18" charset="0"/>
              </a:rPr>
              <a:t>U</a:t>
            </a:r>
            <a:r>
              <a:rPr lang="en-US" altLang="zh-CN" b="0" i="1" baseline="-25000">
                <a:latin typeface="Times New Roman" panose="02020603050405020304" pitchFamily="18" charset="0"/>
              </a:rPr>
              <a:t>CE</a:t>
            </a:r>
            <a:r>
              <a:rPr lang="zh-CN" altLang="en-US">
                <a:latin typeface="Times New Roman" panose="02020603050405020304" pitchFamily="18" charset="0"/>
              </a:rPr>
              <a:t>基本无关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25"/>
                                        </p:tgtEl>
                                        <p:attrNameLst>
                                          <p:attrName>style.visibility</p:attrName>
                                        </p:attrNameLst>
                                      </p:cBhvr>
                                      <p:to>
                                        <p:strVal val="visible"/>
                                      </p:to>
                                    </p:set>
                                    <p:animEffect transition="in" filter="blinds(horizontal)">
                                      <p:cBhvr>
                                        <p:cTn id="7" dur="500"/>
                                        <p:tgtEl>
                                          <p:spTgt spid="819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923"/>
                                        </p:tgtEl>
                                        <p:attrNameLst>
                                          <p:attrName>style.visibility</p:attrName>
                                        </p:attrNameLst>
                                      </p:cBhvr>
                                      <p:to>
                                        <p:strVal val="visible"/>
                                      </p:to>
                                    </p:set>
                                    <p:animEffect transition="in" filter="blinds(horizontal)">
                                      <p:cBhvr>
                                        <p:cTn id="12" dur="500"/>
                                        <p:tgtEl>
                                          <p:spTgt spid="819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26"/>
                                        </p:tgtEl>
                                        <p:attrNameLst>
                                          <p:attrName>style.visibility</p:attrName>
                                        </p:attrNameLst>
                                      </p:cBhvr>
                                      <p:to>
                                        <p:strVal val="visible"/>
                                      </p:to>
                                    </p:set>
                                    <p:animEffect transition="in" filter="blinds(horizontal)">
                                      <p:cBhvr>
                                        <p:cTn id="17" dur="500"/>
                                        <p:tgtEl>
                                          <p:spTgt spid="819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1932"/>
                                        </p:tgtEl>
                                        <p:attrNameLst>
                                          <p:attrName>style.visibility</p:attrName>
                                        </p:attrNameLst>
                                      </p:cBhvr>
                                      <p:to>
                                        <p:strVal val="visible"/>
                                      </p:to>
                                    </p:set>
                                    <p:animEffect transition="in" filter="blinds(horizontal)">
                                      <p:cBhvr>
                                        <p:cTn id="22" dur="500"/>
                                        <p:tgtEl>
                                          <p:spTgt spid="819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1932"/>
                                        </p:tgtEl>
                                        <p:attrNameLst>
                                          <p:attrName>style.visibility</p:attrName>
                                        </p:attrNameLst>
                                      </p:cBhvr>
                                      <p:to>
                                        <p:strVal val="visible"/>
                                      </p:to>
                                    </p:set>
                                    <p:animEffect transition="in" filter="blinds(horizontal)">
                                      <p:cBhvr>
                                        <p:cTn id="27" dur="500"/>
                                        <p:tgtEl>
                                          <p:spTgt spid="81932"/>
                                        </p:tgtEl>
                                      </p:cBhvr>
                                    </p:animEffect>
                                  </p:childTnLst>
                                </p:cTn>
                              </p:par>
                              <p:par>
                                <p:cTn id="28" presetID="3" presetClass="entr" presetSubtype="10" fill="hold" nodeType="withEffect">
                                  <p:stCondLst>
                                    <p:cond delay="0"/>
                                  </p:stCondLst>
                                  <p:childTnLst>
                                    <p:set>
                                      <p:cBhvr>
                                        <p:cTn id="29" dur="1" fill="hold">
                                          <p:stCondLst>
                                            <p:cond delay="0"/>
                                          </p:stCondLst>
                                        </p:cTn>
                                        <p:tgtEl>
                                          <p:spTgt spid="81928"/>
                                        </p:tgtEl>
                                        <p:attrNameLst>
                                          <p:attrName>style.visibility</p:attrName>
                                        </p:attrNameLst>
                                      </p:cBhvr>
                                      <p:to>
                                        <p:strVal val="visible"/>
                                      </p:to>
                                    </p:set>
                                    <p:animEffect transition="in" filter="blinds(horizontal)">
                                      <p:cBhvr>
                                        <p:cTn id="30" dur="500"/>
                                        <p:tgtEl>
                                          <p:spTgt spid="8192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1930"/>
                                        </p:tgtEl>
                                        <p:attrNameLst>
                                          <p:attrName>style.visibility</p:attrName>
                                        </p:attrNameLst>
                                      </p:cBhvr>
                                      <p:to>
                                        <p:strVal val="visible"/>
                                      </p:to>
                                    </p:set>
                                    <p:animEffect transition="in" filter="blinds(horizontal)">
                                      <p:cBhvr>
                                        <p:cTn id="35" dur="500"/>
                                        <p:tgtEl>
                                          <p:spTgt spid="8193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81934"/>
                                        </p:tgtEl>
                                        <p:attrNameLst>
                                          <p:attrName>style.visibility</p:attrName>
                                        </p:attrNameLst>
                                      </p:cBhvr>
                                      <p:to>
                                        <p:strVal val="visible"/>
                                      </p:to>
                                    </p:set>
                                    <p:animEffect transition="in" filter="blinds(horizontal)">
                                      <p:cBhvr>
                                        <p:cTn id="40" dur="500"/>
                                        <p:tgtEl>
                                          <p:spTgt spid="8193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1936"/>
                                        </p:tgtEl>
                                        <p:attrNameLst>
                                          <p:attrName>style.visibility</p:attrName>
                                        </p:attrNameLst>
                                      </p:cBhvr>
                                      <p:to>
                                        <p:strVal val="visible"/>
                                      </p:to>
                                    </p:set>
                                    <p:animEffect transition="in" filter="blinds(horizontal)">
                                      <p:cBhvr>
                                        <p:cTn id="45" dur="500"/>
                                        <p:tgtEl>
                                          <p:spTgt spid="8193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81937"/>
                                        </p:tgtEl>
                                        <p:attrNameLst>
                                          <p:attrName>style.visibility</p:attrName>
                                        </p:attrNameLst>
                                      </p:cBhvr>
                                      <p:to>
                                        <p:strVal val="visible"/>
                                      </p:to>
                                    </p:set>
                                    <p:animEffect transition="in" filter="blinds(horizontal)">
                                      <p:cBhvr>
                                        <p:cTn id="50" dur="500"/>
                                        <p:tgtEl>
                                          <p:spTgt spid="8193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linds(horizontal)">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blinds(horizontal)">
                                      <p:cBhvr>
                                        <p:cTn id="60" dur="5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81942"/>
                                        </p:tgtEl>
                                        <p:attrNameLst>
                                          <p:attrName>style.visibility</p:attrName>
                                        </p:attrNameLst>
                                      </p:cBhvr>
                                      <p:to>
                                        <p:strVal val="visible"/>
                                      </p:to>
                                    </p:set>
                                    <p:animEffect transition="in" filter="blinds(horizontal)">
                                      <p:cBhvr>
                                        <p:cTn id="65" dur="500"/>
                                        <p:tgtEl>
                                          <p:spTgt spid="81942"/>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81944"/>
                                        </p:tgtEl>
                                        <p:attrNameLst>
                                          <p:attrName>style.visibility</p:attrName>
                                        </p:attrNameLst>
                                      </p:cBhvr>
                                      <p:to>
                                        <p:strVal val="visible"/>
                                      </p:to>
                                    </p:set>
                                    <p:animEffect transition="in" filter="blinds(horizontal)">
                                      <p:cBhvr>
                                        <p:cTn id="70" dur="500"/>
                                        <p:tgtEl>
                                          <p:spTgt spid="81944"/>
                                        </p:tgtEl>
                                      </p:cBhvr>
                                    </p:animEffect>
                                  </p:childTnLst>
                                </p:cTn>
                              </p:par>
                            </p:childTnLst>
                          </p:cTn>
                        </p:par>
                      </p:childTnLst>
                    </p:cTn>
                  </p:par>
                  <p:par>
                    <p:cTn id="71" fill="hold">
                      <p:stCondLst>
                        <p:cond delay="indefinite"/>
                      </p:stCondLst>
                      <p:childTnLst>
                        <p:par>
                          <p:cTn id="72" fill="hold">
                            <p:stCondLst>
                              <p:cond delay="0"/>
                            </p:stCondLst>
                            <p:childTnLst>
                              <p:par>
                                <p:cTn id="73" presetID="26" presetClass="emph" presetSubtype="0" fill="hold" grpId="0" nodeType="clickEffect">
                                  <p:stCondLst>
                                    <p:cond delay="0"/>
                                  </p:stCondLst>
                                  <p:childTnLst>
                                    <p:animEffect transition="out" filter="fade">
                                      <p:cBhvr>
                                        <p:cTn id="74" dur="500" tmFilter="0, 0; .2, .5; .8, .5; 1, 0"/>
                                        <p:tgtEl>
                                          <p:spTgt spid="81947"/>
                                        </p:tgtEl>
                                      </p:cBhvr>
                                    </p:animEffect>
                                    <p:animScale>
                                      <p:cBhvr>
                                        <p:cTn id="75" dur="250" autoRev="1" fill="hold"/>
                                        <p:tgtEl>
                                          <p:spTgt spid="819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p:bldP spid="81926" grpId="0"/>
      <p:bldP spid="81937" grpId="0"/>
      <p:bldP spid="81942" grpId="0"/>
      <p:bldP spid="81947" grpId="0" animBg="1"/>
      <p:bldP spid="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3890963" y="458789"/>
            <a:ext cx="4049712" cy="720725"/>
          </a:xfrm>
        </p:spPr>
        <p:txBody>
          <a:bodyPr/>
          <a:lstStyle/>
          <a:p>
            <a:pPr eaLnBrk="1" hangingPunct="1"/>
            <a:r>
              <a:rPr lang="zh-CN" altLang="en-US" sz="2800" b="1">
                <a:ea typeface="幼圆" panose="02010509060101010101" pitchFamily="49" charset="-122"/>
              </a:rPr>
              <a:t>部分晶体管的照片</a:t>
            </a:r>
          </a:p>
        </p:txBody>
      </p:sp>
      <p:pic>
        <p:nvPicPr>
          <p:cNvPr id="82947" name="Picture 3" descr="点击跳到下一张"/>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2303463"/>
            <a:ext cx="35560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4" descr="b4aa2872b7e00ccde60230e15b3eed9b">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0926" y="1808164"/>
            <a:ext cx="1992313"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AutoShape 5">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3974" name="AutoShape 6">
            <a:hlinkClick r:id="rId5"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2951" name="AutoShape 7">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blinds(horizontal)">
                                      <p:cBhvr>
                                        <p:cTn id="7" dur="500"/>
                                        <p:tgtEl>
                                          <p:spTgt spid="82947"/>
                                        </p:tgtEl>
                                      </p:cBhvr>
                                    </p:animEffect>
                                  </p:childTnLst>
                                </p:cTn>
                              </p:par>
                              <p:par>
                                <p:cTn id="8" presetID="3" presetClass="entr" presetSubtype="10" fill="hold" nodeType="withEffect">
                                  <p:stCondLst>
                                    <p:cond delay="0"/>
                                  </p:stCondLst>
                                  <p:childTnLst>
                                    <p:set>
                                      <p:cBhvr>
                                        <p:cTn id="9" dur="1" fill="hold">
                                          <p:stCondLst>
                                            <p:cond delay="0"/>
                                          </p:stCondLst>
                                        </p:cTn>
                                        <p:tgtEl>
                                          <p:spTgt spid="82948"/>
                                        </p:tgtEl>
                                        <p:attrNameLst>
                                          <p:attrName>style.visibility</p:attrName>
                                        </p:attrNameLst>
                                      </p:cBhvr>
                                      <p:to>
                                        <p:strVal val="visible"/>
                                      </p:to>
                                    </p:set>
                                    <p:animEffect transition="in" filter="blinds(horizontal)">
                                      <p:cBhvr>
                                        <p:cTn id="10" dur="500"/>
                                        <p:tgtEl>
                                          <p:spTgt spid="82948"/>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82951"/>
                                        </p:tgtEl>
                                      </p:cBhvr>
                                    </p:animEffect>
                                    <p:animScale>
                                      <p:cBhvr>
                                        <p:cTn id="15" dur="250" autoRev="1" fill="hold"/>
                                        <p:tgtEl>
                                          <p:spTgt spid="829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Box 75"/>
          <p:cNvSpPr txBox="1">
            <a:spLocks noChangeArrowheads="1"/>
          </p:cNvSpPr>
          <p:nvPr/>
        </p:nvSpPr>
        <p:spPr bwMode="auto">
          <a:xfrm>
            <a:off x="1806575" y="403225"/>
            <a:ext cx="8610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Times New Roman" panose="02020603050405020304" pitchFamily="18" charset="0"/>
              </a:rPr>
              <a:t>[</a:t>
            </a:r>
            <a:r>
              <a:rPr lang="zh-CN" altLang="en-US">
                <a:latin typeface="Times New Roman" panose="02020603050405020304" pitchFamily="18" charset="0"/>
              </a:rPr>
              <a:t>例题</a:t>
            </a:r>
            <a:r>
              <a:rPr lang="en-US" altLang="zh-CN">
                <a:latin typeface="Times New Roman" panose="02020603050405020304" pitchFamily="18" charset="0"/>
              </a:rPr>
              <a:t>1.5.2] </a:t>
            </a:r>
            <a:r>
              <a:rPr lang="zh-CN" altLang="en-US">
                <a:latin typeface="Times New Roman" panose="02020603050405020304" pitchFamily="18" charset="0"/>
              </a:rPr>
              <a:t>下图基极电流</a:t>
            </a:r>
            <a:r>
              <a:rPr lang="en-US" altLang="zh-CN" i="1">
                <a:latin typeface="Times New Roman" panose="02020603050405020304" pitchFamily="18" charset="0"/>
              </a:rPr>
              <a:t>I</a:t>
            </a:r>
            <a:r>
              <a:rPr lang="en-US" altLang="zh-CN" baseline="-25000">
                <a:latin typeface="Times New Roman" panose="02020603050405020304" pitchFamily="18" charset="0"/>
              </a:rPr>
              <a:t>B</a:t>
            </a:r>
            <a:r>
              <a:rPr lang="en-US" altLang="zh-CN">
                <a:latin typeface="Times New Roman" panose="02020603050405020304" pitchFamily="18" charset="0"/>
              </a:rPr>
              <a:t>=0.02mA</a:t>
            </a:r>
            <a:r>
              <a:rPr lang="zh-CN" altLang="en-US">
                <a:latin typeface="Times New Roman" panose="02020603050405020304" pitchFamily="18" charset="0"/>
              </a:rPr>
              <a:t>，电流放大系数</a:t>
            </a:r>
            <a:r>
              <a:rPr lang="el-GR" altLang="en-US">
                <a:latin typeface="Times New Roman" panose="02020603050405020304" pitchFamily="18" charset="0"/>
              </a:rPr>
              <a:t>β</a:t>
            </a:r>
            <a:r>
              <a:rPr lang="en-US" altLang="zh-CN">
                <a:latin typeface="Times New Roman" panose="02020603050405020304" pitchFamily="18" charset="0"/>
              </a:rPr>
              <a:t>=80</a:t>
            </a:r>
            <a:r>
              <a:rPr lang="zh-CN" altLang="en-US">
                <a:latin typeface="Times New Roman" panose="02020603050405020304" pitchFamily="18" charset="0"/>
              </a:rPr>
              <a:t>。若</a:t>
            </a:r>
            <a:r>
              <a:rPr lang="el-GR" altLang="en-US">
                <a:latin typeface="Times New Roman" panose="02020603050405020304" pitchFamily="18" charset="0"/>
              </a:rPr>
              <a:t>Δ</a:t>
            </a:r>
            <a:r>
              <a:rPr lang="en-US" altLang="zh-CN" i="1">
                <a:latin typeface="Times New Roman" panose="02020603050405020304" pitchFamily="18" charset="0"/>
              </a:rPr>
              <a:t>I</a:t>
            </a:r>
            <a:r>
              <a:rPr lang="en-US" altLang="zh-CN" baseline="-25000">
                <a:latin typeface="Times New Roman" panose="02020603050405020304" pitchFamily="18" charset="0"/>
              </a:rPr>
              <a:t>C</a:t>
            </a:r>
            <a:r>
              <a:rPr lang="en-US" altLang="zh-CN">
                <a:latin typeface="Times New Roman" panose="02020603050405020304" pitchFamily="18" charset="0"/>
              </a:rPr>
              <a:t>=0.3mA</a:t>
            </a:r>
            <a:r>
              <a:rPr lang="zh-CN" altLang="en-US">
                <a:latin typeface="Times New Roman" panose="02020603050405020304" pitchFamily="18" charset="0"/>
              </a:rPr>
              <a:t>，求：</a:t>
            </a:r>
            <a:r>
              <a:rPr lang="el-GR" altLang="en-US">
                <a:latin typeface="Times New Roman" panose="02020603050405020304" pitchFamily="18" charset="0"/>
              </a:rPr>
              <a:t>Δ</a:t>
            </a:r>
            <a:r>
              <a:rPr lang="en-US" altLang="zh-CN" i="1">
                <a:latin typeface="Times New Roman" panose="02020603050405020304" pitchFamily="18" charset="0"/>
              </a:rPr>
              <a:t>U</a:t>
            </a:r>
            <a:r>
              <a:rPr lang="en-US" altLang="zh-CN" baseline="-25000">
                <a:latin typeface="Times New Roman" panose="02020603050405020304" pitchFamily="18" charset="0"/>
              </a:rPr>
              <a:t>BE</a:t>
            </a:r>
            <a:r>
              <a:rPr lang="en-US" altLang="zh-CN">
                <a:latin typeface="Times New Roman" panose="02020603050405020304" pitchFamily="18" charset="0"/>
              </a:rPr>
              <a:t>=</a:t>
            </a:r>
            <a:r>
              <a:rPr lang="zh-CN" altLang="en-US">
                <a:latin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grpSp>
        <p:nvGrpSpPr>
          <p:cNvPr id="83971" name="组合 108"/>
          <p:cNvGrpSpPr/>
          <p:nvPr/>
        </p:nvGrpSpPr>
        <p:grpSpPr bwMode="auto">
          <a:xfrm>
            <a:off x="7331075" y="854076"/>
            <a:ext cx="2846388" cy="2684463"/>
            <a:chOff x="0" y="0"/>
            <a:chExt cx="2844877" cy="2684462"/>
          </a:xfrm>
        </p:grpSpPr>
        <p:sp>
          <p:nvSpPr>
            <p:cNvPr id="85033" name="Line 109"/>
            <p:cNvSpPr>
              <a:spLocks noChangeShapeType="1"/>
            </p:cNvSpPr>
            <p:nvPr/>
          </p:nvSpPr>
          <p:spPr bwMode="auto">
            <a:xfrm>
              <a:off x="308383" y="1382375"/>
              <a:ext cx="864000" cy="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34" name="Line 110"/>
            <p:cNvSpPr>
              <a:spLocks noChangeShapeType="1"/>
            </p:cNvSpPr>
            <p:nvPr/>
          </p:nvSpPr>
          <p:spPr bwMode="auto">
            <a:xfrm>
              <a:off x="1184161" y="1050593"/>
              <a:ext cx="0" cy="661845"/>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35" name="Line 111"/>
            <p:cNvSpPr>
              <a:spLocks noChangeShapeType="1"/>
            </p:cNvSpPr>
            <p:nvPr/>
          </p:nvSpPr>
          <p:spPr bwMode="auto">
            <a:xfrm flipV="1">
              <a:off x="1184161" y="973234"/>
              <a:ext cx="429554" cy="280210"/>
            </a:xfrm>
            <a:prstGeom prst="line">
              <a:avLst/>
            </a:prstGeom>
            <a:noFill/>
            <a:ln w="412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36" name="Line 112"/>
            <p:cNvSpPr>
              <a:spLocks noChangeShapeType="1"/>
            </p:cNvSpPr>
            <p:nvPr/>
          </p:nvSpPr>
          <p:spPr bwMode="auto">
            <a:xfrm>
              <a:off x="1209154" y="1489747"/>
              <a:ext cx="429554" cy="273333"/>
            </a:xfrm>
            <a:prstGeom prst="line">
              <a:avLst/>
            </a:prstGeom>
            <a:noFill/>
            <a:ln w="44450">
              <a:solidFill>
                <a:schemeClr val="tx1"/>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85037" name="Line 113"/>
            <p:cNvSpPr>
              <a:spLocks noChangeShapeType="1"/>
            </p:cNvSpPr>
            <p:nvPr/>
          </p:nvSpPr>
          <p:spPr bwMode="auto">
            <a:xfrm>
              <a:off x="1609880" y="534987"/>
              <a:ext cx="0" cy="43200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38" name="Rectangle 120"/>
            <p:cNvSpPr>
              <a:spLocks noChangeArrowheads="1"/>
            </p:cNvSpPr>
            <p:nvPr/>
          </p:nvSpPr>
          <p:spPr bwMode="auto">
            <a:xfrm>
              <a:off x="63453" y="8255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a:latin typeface="Times New Roman" panose="02020603050405020304" pitchFamily="18" charset="0"/>
                  <a:ea typeface="宋体" panose="02010600030101010101" pitchFamily="2" charset="-122"/>
                </a:rPr>
                <a:t>B</a:t>
              </a:r>
            </a:p>
          </p:txBody>
        </p:sp>
        <p:sp>
          <p:nvSpPr>
            <p:cNvPr id="85039" name="Rectangle 122"/>
            <p:cNvSpPr>
              <a:spLocks noChangeArrowheads="1"/>
            </p:cNvSpPr>
            <p:nvPr/>
          </p:nvSpPr>
          <p:spPr bwMode="auto">
            <a:xfrm>
              <a:off x="1961302" y="1263650"/>
              <a:ext cx="883575"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603050405020304" pitchFamily="18" charset="0"/>
                  <a:ea typeface="宋体" panose="02010600030101010101" pitchFamily="2" charset="-122"/>
                </a:rPr>
                <a:t>Δ</a:t>
              </a:r>
              <a:r>
                <a:rPr lang="en-US" altLang="zh-CN" sz="2400" i="1">
                  <a:latin typeface="Times New Roman" panose="02020603050405020304" pitchFamily="18" charset="0"/>
                  <a:ea typeface="宋体" panose="02010600030101010101" pitchFamily="2" charset="-122"/>
                </a:rPr>
                <a:t>U</a:t>
              </a:r>
              <a:r>
                <a:rPr lang="en-US" altLang="zh-CN" sz="2400" baseline="-25000">
                  <a:latin typeface="Times New Roman" panose="02020603050405020304" pitchFamily="18" charset="0"/>
                  <a:ea typeface="宋体" panose="02010600030101010101" pitchFamily="2" charset="-122"/>
                </a:rPr>
                <a:t>CE</a:t>
              </a:r>
            </a:p>
          </p:txBody>
        </p:sp>
        <p:sp>
          <p:nvSpPr>
            <p:cNvPr id="85040" name="Rectangle 123"/>
            <p:cNvSpPr>
              <a:spLocks noChangeArrowheads="1"/>
            </p:cNvSpPr>
            <p:nvPr/>
          </p:nvSpPr>
          <p:spPr bwMode="auto">
            <a:xfrm>
              <a:off x="0" y="1679575"/>
              <a:ext cx="872355"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603050405020304" pitchFamily="18" charset="0"/>
                  <a:ea typeface="宋体" panose="02010600030101010101" pitchFamily="2" charset="-122"/>
                </a:rPr>
                <a:t>Δ</a:t>
              </a:r>
              <a:r>
                <a:rPr lang="en-US" altLang="zh-CN" sz="2400" i="1">
                  <a:latin typeface="Times New Roman" panose="02020603050405020304" pitchFamily="18" charset="0"/>
                  <a:ea typeface="宋体" panose="02010600030101010101" pitchFamily="2" charset="-122"/>
                </a:rPr>
                <a:t>U</a:t>
              </a:r>
              <a:r>
                <a:rPr lang="en-US" altLang="zh-CN" sz="2400" baseline="-25000">
                  <a:latin typeface="Times New Roman" panose="02020603050405020304" pitchFamily="18" charset="0"/>
                  <a:ea typeface="宋体" panose="02010600030101010101" pitchFamily="2" charset="-122"/>
                </a:rPr>
                <a:t>BE</a:t>
              </a:r>
            </a:p>
          </p:txBody>
        </p:sp>
        <p:sp>
          <p:nvSpPr>
            <p:cNvPr id="85041" name="Rectangle 124"/>
            <p:cNvSpPr>
              <a:spLocks noChangeArrowheads="1"/>
            </p:cNvSpPr>
            <p:nvPr/>
          </p:nvSpPr>
          <p:spPr bwMode="auto">
            <a:xfrm>
              <a:off x="140108" y="1384300"/>
              <a:ext cx="314325" cy="366713"/>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1800">
                  <a:latin typeface="Times New Roman" panose="02020603050405020304" pitchFamily="18" charset="0"/>
                  <a:ea typeface="宋体" panose="02010600030101010101" pitchFamily="2" charset="-122"/>
                </a:rPr>
                <a:t>+</a:t>
              </a:r>
            </a:p>
          </p:txBody>
        </p:sp>
        <p:sp>
          <p:nvSpPr>
            <p:cNvPr id="85042" name="Rectangle 125"/>
            <p:cNvSpPr>
              <a:spLocks noChangeArrowheads="1"/>
            </p:cNvSpPr>
            <p:nvPr/>
          </p:nvSpPr>
          <p:spPr bwMode="auto">
            <a:xfrm>
              <a:off x="87721" y="2101850"/>
              <a:ext cx="361950" cy="304800"/>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1400">
                  <a:latin typeface="Times New Roman" panose="02020603050405020304" pitchFamily="18" charset="0"/>
                  <a:ea typeface="宋体" panose="02010600030101010101" pitchFamily="2" charset="-122"/>
                </a:rPr>
                <a:t>－</a:t>
              </a:r>
            </a:p>
          </p:txBody>
        </p:sp>
        <p:sp>
          <p:nvSpPr>
            <p:cNvPr id="85043" name="Rectangle 126"/>
            <p:cNvSpPr>
              <a:spLocks noChangeArrowheads="1"/>
            </p:cNvSpPr>
            <p:nvPr/>
          </p:nvSpPr>
          <p:spPr bwMode="auto">
            <a:xfrm>
              <a:off x="2154646" y="2005012"/>
              <a:ext cx="361950" cy="304800"/>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1400">
                  <a:latin typeface="Times New Roman" panose="02020603050405020304" pitchFamily="18" charset="0"/>
                  <a:ea typeface="宋体" panose="02010600030101010101" pitchFamily="2" charset="-122"/>
                </a:rPr>
                <a:t>－</a:t>
              </a:r>
            </a:p>
          </p:txBody>
        </p:sp>
        <p:sp>
          <p:nvSpPr>
            <p:cNvPr id="85044" name="Rectangle 127"/>
            <p:cNvSpPr>
              <a:spLocks noChangeArrowheads="1"/>
            </p:cNvSpPr>
            <p:nvPr/>
          </p:nvSpPr>
          <p:spPr bwMode="auto">
            <a:xfrm>
              <a:off x="2199096" y="687387"/>
              <a:ext cx="314325" cy="366713"/>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1800">
                  <a:latin typeface="Times New Roman" panose="02020603050405020304" pitchFamily="18" charset="0"/>
                  <a:ea typeface="宋体" panose="02010600030101010101" pitchFamily="2" charset="-122"/>
                </a:rPr>
                <a:t>+</a:t>
              </a:r>
            </a:p>
          </p:txBody>
        </p:sp>
        <p:sp>
          <p:nvSpPr>
            <p:cNvPr id="85045" name="Line 129"/>
            <p:cNvSpPr>
              <a:spLocks noChangeShapeType="1"/>
            </p:cNvSpPr>
            <p:nvPr/>
          </p:nvSpPr>
          <p:spPr bwMode="auto">
            <a:xfrm>
              <a:off x="317908" y="2413000"/>
              <a:ext cx="20160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46" name="Line 139"/>
            <p:cNvSpPr>
              <a:spLocks noChangeShapeType="1"/>
            </p:cNvSpPr>
            <p:nvPr/>
          </p:nvSpPr>
          <p:spPr bwMode="auto">
            <a:xfrm>
              <a:off x="1592671" y="549275"/>
              <a:ext cx="7560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47" name="Oval 140"/>
            <p:cNvSpPr>
              <a:spLocks noChangeArrowheads="1"/>
            </p:cNvSpPr>
            <p:nvPr/>
          </p:nvSpPr>
          <p:spPr bwMode="auto">
            <a:xfrm>
              <a:off x="2321333" y="2374900"/>
              <a:ext cx="92075" cy="8255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5048" name="Oval 141"/>
            <p:cNvSpPr>
              <a:spLocks noChangeArrowheads="1"/>
            </p:cNvSpPr>
            <p:nvPr/>
          </p:nvSpPr>
          <p:spPr bwMode="auto">
            <a:xfrm>
              <a:off x="2316571" y="504825"/>
              <a:ext cx="92075" cy="936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5049" name="Oval 142"/>
            <p:cNvSpPr>
              <a:spLocks noChangeArrowheads="1"/>
            </p:cNvSpPr>
            <p:nvPr/>
          </p:nvSpPr>
          <p:spPr bwMode="auto">
            <a:xfrm>
              <a:off x="227421" y="2368550"/>
              <a:ext cx="92075" cy="8255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5050" name="Oval 143"/>
            <p:cNvSpPr>
              <a:spLocks noChangeArrowheads="1"/>
            </p:cNvSpPr>
            <p:nvPr/>
          </p:nvSpPr>
          <p:spPr bwMode="auto">
            <a:xfrm>
              <a:off x="233771" y="1349375"/>
              <a:ext cx="92075" cy="8255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5051" name="Oval 144"/>
            <p:cNvSpPr>
              <a:spLocks noChangeArrowheads="1"/>
            </p:cNvSpPr>
            <p:nvPr/>
          </p:nvSpPr>
          <p:spPr bwMode="auto">
            <a:xfrm>
              <a:off x="1559536" y="2378075"/>
              <a:ext cx="92075" cy="82550"/>
            </a:xfrm>
            <a:prstGeom prst="ellipse">
              <a:avLst/>
            </a:prstGeom>
            <a:solidFill>
              <a:srgbClr val="000000"/>
            </a:solidFill>
            <a:ln w="38100">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5052" name="Line 145"/>
            <p:cNvSpPr>
              <a:spLocks noChangeShapeType="1"/>
            </p:cNvSpPr>
            <p:nvPr/>
          </p:nvSpPr>
          <p:spPr bwMode="auto">
            <a:xfrm>
              <a:off x="1600608" y="1762124"/>
              <a:ext cx="0" cy="9000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53" name="Line 146"/>
            <p:cNvSpPr>
              <a:spLocks noChangeShapeType="1"/>
            </p:cNvSpPr>
            <p:nvPr/>
          </p:nvSpPr>
          <p:spPr bwMode="auto">
            <a:xfrm>
              <a:off x="1451383" y="2684462"/>
              <a:ext cx="3063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54" name="Text Box 149"/>
            <p:cNvSpPr txBox="1">
              <a:spLocks noChangeArrowheads="1"/>
            </p:cNvSpPr>
            <p:nvPr/>
          </p:nvSpPr>
          <p:spPr bwMode="auto">
            <a:xfrm>
              <a:off x="2081621" y="0"/>
              <a:ext cx="679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a:latin typeface="Times New Roman" panose="02020603050405020304" pitchFamily="18" charset="0"/>
                  <a:ea typeface="隶书" panose="02010509060101010101" pitchFamily="49" charset="-122"/>
                </a:rPr>
                <a:t>C</a:t>
              </a:r>
              <a:endParaRPr lang="en-US" altLang="zh-CN" sz="2400" baseline="-25000">
                <a:latin typeface="Times New Roman" panose="02020603050405020304" pitchFamily="18" charset="0"/>
                <a:ea typeface="隶书" panose="02010509060101010101" pitchFamily="49" charset="-122"/>
              </a:endParaRPr>
            </a:p>
          </p:txBody>
        </p:sp>
        <p:cxnSp>
          <p:nvCxnSpPr>
            <p:cNvPr id="85055" name="直接箭头连接符 58"/>
            <p:cNvCxnSpPr>
              <a:cxnSpLocks noChangeShapeType="1"/>
            </p:cNvCxnSpPr>
            <p:nvPr/>
          </p:nvCxnSpPr>
          <p:spPr bwMode="auto">
            <a:xfrm>
              <a:off x="563970" y="1362754"/>
              <a:ext cx="200025" cy="0"/>
            </a:xfrm>
            <a:prstGeom prst="straightConnector1">
              <a:avLst/>
            </a:prstGeom>
            <a:noFill/>
            <a:ln w="28575">
              <a:solidFill>
                <a:schemeClr val="tx1"/>
              </a:solidFill>
              <a:round/>
              <a:tailEnd type="stealth" w="lg" len="med"/>
            </a:ln>
            <a:extLst>
              <a:ext uri="{909E8E84-426E-40DD-AFC4-6F175D3DCCD1}">
                <a14:hiddenFill xmlns:a14="http://schemas.microsoft.com/office/drawing/2010/main">
                  <a:noFill/>
                </a14:hiddenFill>
              </a:ext>
            </a:extLst>
          </p:spPr>
        </p:cxnSp>
        <p:cxnSp>
          <p:nvCxnSpPr>
            <p:cNvPr id="85056" name="直接箭头连接符 59"/>
            <p:cNvCxnSpPr>
              <a:cxnSpLocks noChangeShapeType="1"/>
            </p:cNvCxnSpPr>
            <p:nvPr/>
          </p:nvCxnSpPr>
          <p:spPr bwMode="auto">
            <a:xfrm flipH="1">
              <a:off x="1878420" y="549048"/>
              <a:ext cx="200025" cy="0"/>
            </a:xfrm>
            <a:prstGeom prst="straightConnector1">
              <a:avLst/>
            </a:prstGeom>
            <a:noFill/>
            <a:ln w="28575">
              <a:solidFill>
                <a:schemeClr val="tx1"/>
              </a:solidFill>
              <a:round/>
              <a:tailEnd type="stealth" w="lg" len="med"/>
            </a:ln>
            <a:extLst>
              <a:ext uri="{909E8E84-426E-40DD-AFC4-6F175D3DCCD1}">
                <a14:hiddenFill xmlns:a14="http://schemas.microsoft.com/office/drawing/2010/main">
                  <a:noFill/>
                </a14:hiddenFill>
              </a:ext>
            </a:extLst>
          </p:spPr>
        </p:cxnSp>
        <p:sp>
          <p:nvSpPr>
            <p:cNvPr id="85057" name="Text Box 149"/>
            <p:cNvSpPr txBox="1">
              <a:spLocks noChangeArrowheads="1"/>
            </p:cNvSpPr>
            <p:nvPr/>
          </p:nvSpPr>
          <p:spPr bwMode="auto">
            <a:xfrm>
              <a:off x="1023941" y="1834879"/>
              <a:ext cx="679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a:latin typeface="Times New Roman" panose="02020603050405020304" pitchFamily="18" charset="0"/>
                  <a:ea typeface="隶书" panose="02010509060101010101" pitchFamily="49" charset="-122"/>
                </a:rPr>
                <a:t>E</a:t>
              </a:r>
            </a:p>
          </p:txBody>
        </p:sp>
        <p:sp>
          <p:nvSpPr>
            <p:cNvPr id="85058" name="Rectangle 123"/>
            <p:cNvSpPr>
              <a:spLocks noChangeArrowheads="1"/>
            </p:cNvSpPr>
            <p:nvPr/>
          </p:nvSpPr>
          <p:spPr bwMode="auto">
            <a:xfrm>
              <a:off x="405174" y="822325"/>
              <a:ext cx="633507"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603050405020304" pitchFamily="18" charset="0"/>
                  <a:ea typeface="宋体" panose="02010600030101010101" pitchFamily="2" charset="-122"/>
                </a:rPr>
                <a:t>Δ</a:t>
              </a:r>
              <a:r>
                <a:rPr lang="en-US" altLang="zh-CN" sz="2400" i="1">
                  <a:latin typeface="Times New Roman" panose="02020603050405020304" pitchFamily="18" charset="0"/>
                  <a:ea typeface="宋体" panose="02010600030101010101" pitchFamily="2" charset="-122"/>
                </a:rPr>
                <a:t>I</a:t>
              </a:r>
              <a:r>
                <a:rPr lang="en-US" altLang="zh-CN" sz="2400" baseline="-25000">
                  <a:latin typeface="Times New Roman" panose="02020603050405020304" pitchFamily="18" charset="0"/>
                  <a:ea typeface="宋体" panose="02010600030101010101" pitchFamily="2" charset="-122"/>
                </a:rPr>
                <a:t>B</a:t>
              </a:r>
            </a:p>
          </p:txBody>
        </p:sp>
        <p:sp>
          <p:nvSpPr>
            <p:cNvPr id="85059" name="Rectangle 123"/>
            <p:cNvSpPr>
              <a:spLocks noChangeArrowheads="1"/>
            </p:cNvSpPr>
            <p:nvPr/>
          </p:nvSpPr>
          <p:spPr bwMode="auto">
            <a:xfrm>
              <a:off x="1628288" y="31750"/>
              <a:ext cx="644728"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603050405020304" pitchFamily="18" charset="0"/>
                  <a:ea typeface="宋体" panose="02010600030101010101" pitchFamily="2" charset="-122"/>
                </a:rPr>
                <a:t>Δ</a:t>
              </a:r>
              <a:r>
                <a:rPr lang="en-US" altLang="zh-CN" sz="2400" i="1">
                  <a:latin typeface="Times New Roman" panose="02020603050405020304" pitchFamily="18" charset="0"/>
                  <a:ea typeface="宋体" panose="02010600030101010101" pitchFamily="2" charset="-122"/>
                </a:rPr>
                <a:t>I</a:t>
              </a:r>
              <a:r>
                <a:rPr lang="en-US" altLang="zh-CN" sz="2400" baseline="-25000">
                  <a:latin typeface="Times New Roman" panose="02020603050405020304" pitchFamily="18" charset="0"/>
                  <a:ea typeface="宋体" panose="02010600030101010101" pitchFamily="2" charset="-122"/>
                </a:rPr>
                <a:t>C</a:t>
              </a:r>
            </a:p>
          </p:txBody>
        </p:sp>
      </p:grpSp>
      <p:graphicFrame>
        <p:nvGraphicFramePr>
          <p:cNvPr id="83999" name="对象 83998"/>
          <p:cNvGraphicFramePr>
            <a:graphicFrameLocks noChangeAspect="1"/>
          </p:cNvGraphicFramePr>
          <p:nvPr/>
        </p:nvGraphicFramePr>
        <p:xfrm>
          <a:off x="2152651" y="1935164"/>
          <a:ext cx="3679825" cy="1743075"/>
        </p:xfrm>
        <a:graphic>
          <a:graphicData uri="http://schemas.openxmlformats.org/presentationml/2006/ole">
            <mc:AlternateContent xmlns:mc="http://schemas.openxmlformats.org/markup-compatibility/2006">
              <mc:Choice xmlns:v="urn:schemas-microsoft-com:vml" Requires="v">
                <p:oleObj r:id="rId2" imgW="1739900" imgH="838200" progId="">
                  <p:embed/>
                </p:oleObj>
              </mc:Choice>
              <mc:Fallback>
                <p:oleObj r:id="rId2" imgW="1739900" imgH="838200" progId="">
                  <p:embed/>
                  <p:pic>
                    <p:nvPicPr>
                      <p:cNvPr id="83999" name="对象 839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1" y="1935164"/>
                        <a:ext cx="367982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4000" name="矩形 65"/>
          <p:cNvSpPr>
            <a:spLocks noChangeArrowheads="1"/>
          </p:cNvSpPr>
          <p:nvPr/>
        </p:nvSpPr>
        <p:spPr bwMode="auto">
          <a:xfrm>
            <a:off x="1820863" y="1368425"/>
            <a:ext cx="34909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Times New Roman" panose="02020603050405020304" pitchFamily="18" charset="0"/>
              </a:rPr>
              <a:t>[</a:t>
            </a:r>
            <a:r>
              <a:rPr lang="zh-CN" altLang="en-US">
                <a:latin typeface="Times New Roman" panose="02020603050405020304" pitchFamily="18" charset="0"/>
              </a:rPr>
              <a:t>解</a:t>
            </a:r>
            <a:r>
              <a:rPr lang="en-US" altLang="zh-CN">
                <a:latin typeface="Times New Roman" panose="02020603050405020304" pitchFamily="18" charset="0"/>
              </a:rPr>
              <a:t>]  </a:t>
            </a:r>
            <a:r>
              <a:rPr lang="zh-CN" altLang="en-US">
                <a:latin typeface="Times New Roman" panose="02020603050405020304" pitchFamily="18" charset="0"/>
              </a:rPr>
              <a:t>晶体管输入电阻</a:t>
            </a:r>
            <a:endParaRPr lang="zh-CN" altLang="en-US"/>
          </a:p>
        </p:txBody>
      </p:sp>
      <p:grpSp>
        <p:nvGrpSpPr>
          <p:cNvPr id="84001" name="组合 107"/>
          <p:cNvGrpSpPr/>
          <p:nvPr/>
        </p:nvGrpSpPr>
        <p:grpSpPr bwMode="auto">
          <a:xfrm>
            <a:off x="7299325" y="3667126"/>
            <a:ext cx="2990850" cy="2379663"/>
            <a:chOff x="0" y="0"/>
            <a:chExt cx="2990797" cy="2378615"/>
          </a:xfrm>
        </p:grpSpPr>
        <p:sp>
          <p:nvSpPr>
            <p:cNvPr id="85001" name="Line 109"/>
            <p:cNvSpPr>
              <a:spLocks noChangeShapeType="1"/>
            </p:cNvSpPr>
            <p:nvPr/>
          </p:nvSpPr>
          <p:spPr bwMode="auto">
            <a:xfrm>
              <a:off x="308383" y="560050"/>
              <a:ext cx="648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02" name="Line 113"/>
            <p:cNvSpPr>
              <a:spLocks noChangeShapeType="1"/>
            </p:cNvSpPr>
            <p:nvPr/>
          </p:nvSpPr>
          <p:spPr bwMode="auto">
            <a:xfrm>
              <a:off x="1784984" y="539542"/>
              <a:ext cx="0" cy="1548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03" name="Rectangle 120"/>
            <p:cNvSpPr>
              <a:spLocks noChangeArrowheads="1"/>
            </p:cNvSpPr>
            <p:nvPr/>
          </p:nvSpPr>
          <p:spPr bwMode="auto">
            <a:xfrm>
              <a:off x="63453" y="3175"/>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a:latin typeface="Times New Roman" panose="02020603050405020304" pitchFamily="18" charset="0"/>
                  <a:ea typeface="宋体" panose="02010600030101010101" pitchFamily="2" charset="-122"/>
                </a:rPr>
                <a:t>B</a:t>
              </a:r>
            </a:p>
          </p:txBody>
        </p:sp>
        <p:sp>
          <p:nvSpPr>
            <p:cNvPr id="85004" name="Rectangle 122"/>
            <p:cNvSpPr>
              <a:spLocks noChangeArrowheads="1"/>
            </p:cNvSpPr>
            <p:nvPr/>
          </p:nvSpPr>
          <p:spPr bwMode="auto">
            <a:xfrm>
              <a:off x="2107222" y="937453"/>
              <a:ext cx="883575"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603050405020304" pitchFamily="18" charset="0"/>
                  <a:ea typeface="宋体" panose="02010600030101010101" pitchFamily="2" charset="-122"/>
                </a:rPr>
                <a:t>Δ</a:t>
              </a:r>
              <a:r>
                <a:rPr lang="en-US" altLang="zh-CN" sz="2400" i="1">
                  <a:latin typeface="Times New Roman" panose="02020603050405020304" pitchFamily="18" charset="0"/>
                  <a:ea typeface="宋体" panose="02010600030101010101" pitchFamily="2" charset="-122"/>
                </a:rPr>
                <a:t>U</a:t>
              </a:r>
              <a:r>
                <a:rPr lang="en-US" altLang="zh-CN" sz="2400" baseline="-25000">
                  <a:latin typeface="Times New Roman" panose="02020603050405020304" pitchFamily="18" charset="0"/>
                  <a:ea typeface="宋体" panose="02010600030101010101" pitchFamily="2" charset="-122"/>
                </a:rPr>
                <a:t>CE</a:t>
              </a:r>
            </a:p>
          </p:txBody>
        </p:sp>
        <p:sp>
          <p:nvSpPr>
            <p:cNvPr id="85005" name="Rectangle 123"/>
            <p:cNvSpPr>
              <a:spLocks noChangeArrowheads="1"/>
            </p:cNvSpPr>
            <p:nvPr/>
          </p:nvSpPr>
          <p:spPr bwMode="auto">
            <a:xfrm>
              <a:off x="0" y="1158818"/>
              <a:ext cx="872355"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603050405020304" pitchFamily="18" charset="0"/>
                  <a:ea typeface="宋体" panose="02010600030101010101" pitchFamily="2" charset="-122"/>
                </a:rPr>
                <a:t>Δ</a:t>
              </a:r>
              <a:r>
                <a:rPr lang="en-US" altLang="zh-CN" sz="2400" i="1">
                  <a:latin typeface="Times New Roman" panose="02020603050405020304" pitchFamily="18" charset="0"/>
                  <a:ea typeface="宋体" panose="02010600030101010101" pitchFamily="2" charset="-122"/>
                </a:rPr>
                <a:t>U</a:t>
              </a:r>
              <a:r>
                <a:rPr lang="en-US" altLang="zh-CN" sz="2400" baseline="-25000">
                  <a:latin typeface="Times New Roman" panose="02020603050405020304" pitchFamily="18" charset="0"/>
                  <a:ea typeface="宋体" panose="02010600030101010101" pitchFamily="2" charset="-122"/>
                </a:rPr>
                <a:t>BE</a:t>
              </a:r>
            </a:p>
          </p:txBody>
        </p:sp>
        <p:sp>
          <p:nvSpPr>
            <p:cNvPr id="85006" name="Rectangle 124"/>
            <p:cNvSpPr>
              <a:spLocks noChangeArrowheads="1"/>
            </p:cNvSpPr>
            <p:nvPr/>
          </p:nvSpPr>
          <p:spPr bwMode="auto">
            <a:xfrm>
              <a:off x="140108" y="561975"/>
              <a:ext cx="314325" cy="366713"/>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1800">
                  <a:latin typeface="Times New Roman" panose="02020603050405020304" pitchFamily="18" charset="0"/>
                  <a:ea typeface="宋体" panose="02010600030101010101" pitchFamily="2" charset="-122"/>
                </a:rPr>
                <a:t>+</a:t>
              </a:r>
            </a:p>
          </p:txBody>
        </p:sp>
        <p:sp>
          <p:nvSpPr>
            <p:cNvPr id="85007" name="Rectangle 125"/>
            <p:cNvSpPr>
              <a:spLocks noChangeArrowheads="1"/>
            </p:cNvSpPr>
            <p:nvPr/>
          </p:nvSpPr>
          <p:spPr bwMode="auto">
            <a:xfrm>
              <a:off x="87721" y="1795109"/>
              <a:ext cx="361950" cy="304800"/>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1400">
                  <a:latin typeface="Times New Roman" panose="02020603050405020304" pitchFamily="18" charset="0"/>
                  <a:ea typeface="宋体" panose="02010600030101010101" pitchFamily="2" charset="-122"/>
                </a:rPr>
                <a:t>－</a:t>
              </a:r>
            </a:p>
          </p:txBody>
        </p:sp>
        <p:sp>
          <p:nvSpPr>
            <p:cNvPr id="85008" name="Rectangle 126"/>
            <p:cNvSpPr>
              <a:spLocks noChangeArrowheads="1"/>
            </p:cNvSpPr>
            <p:nvPr/>
          </p:nvSpPr>
          <p:spPr bwMode="auto">
            <a:xfrm>
              <a:off x="2358934" y="1795551"/>
              <a:ext cx="361950" cy="304800"/>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1400">
                  <a:latin typeface="Times New Roman" panose="02020603050405020304" pitchFamily="18" charset="0"/>
                  <a:ea typeface="宋体" panose="02010600030101010101" pitchFamily="2" charset="-122"/>
                </a:rPr>
                <a:t>－</a:t>
              </a:r>
            </a:p>
          </p:txBody>
        </p:sp>
        <p:sp>
          <p:nvSpPr>
            <p:cNvPr id="85009" name="Rectangle 127"/>
            <p:cNvSpPr>
              <a:spLocks noChangeArrowheads="1"/>
            </p:cNvSpPr>
            <p:nvPr/>
          </p:nvSpPr>
          <p:spPr bwMode="auto">
            <a:xfrm>
              <a:off x="2374200" y="575206"/>
              <a:ext cx="314325" cy="366713"/>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1800">
                  <a:latin typeface="Times New Roman" panose="02020603050405020304" pitchFamily="18" charset="0"/>
                  <a:ea typeface="宋体" panose="02010600030101010101" pitchFamily="2" charset="-122"/>
                </a:rPr>
                <a:t>+</a:t>
              </a:r>
            </a:p>
          </p:txBody>
        </p:sp>
        <p:sp>
          <p:nvSpPr>
            <p:cNvPr id="85010" name="Line 129"/>
            <p:cNvSpPr>
              <a:spLocks noChangeShapeType="1"/>
            </p:cNvSpPr>
            <p:nvPr/>
          </p:nvSpPr>
          <p:spPr bwMode="auto">
            <a:xfrm>
              <a:off x="317908" y="2106259"/>
              <a:ext cx="2232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11" name="Line 139"/>
            <p:cNvSpPr>
              <a:spLocks noChangeShapeType="1"/>
            </p:cNvSpPr>
            <p:nvPr/>
          </p:nvSpPr>
          <p:spPr bwMode="auto">
            <a:xfrm>
              <a:off x="1767775" y="553830"/>
              <a:ext cx="756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12" name="Oval 140"/>
            <p:cNvSpPr>
              <a:spLocks noChangeArrowheads="1"/>
            </p:cNvSpPr>
            <p:nvPr/>
          </p:nvSpPr>
          <p:spPr bwMode="auto">
            <a:xfrm>
              <a:off x="2496437" y="2068159"/>
              <a:ext cx="92075" cy="93600"/>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5013" name="Oval 141"/>
            <p:cNvSpPr>
              <a:spLocks noChangeArrowheads="1"/>
            </p:cNvSpPr>
            <p:nvPr/>
          </p:nvSpPr>
          <p:spPr bwMode="auto">
            <a:xfrm>
              <a:off x="2491675" y="509380"/>
              <a:ext cx="92075" cy="93600"/>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5014" name="Oval 142"/>
            <p:cNvSpPr>
              <a:spLocks noChangeArrowheads="1"/>
            </p:cNvSpPr>
            <p:nvPr/>
          </p:nvSpPr>
          <p:spPr bwMode="auto">
            <a:xfrm>
              <a:off x="227421" y="2061809"/>
              <a:ext cx="92075" cy="93600"/>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5015" name="Oval 143"/>
            <p:cNvSpPr>
              <a:spLocks noChangeArrowheads="1"/>
            </p:cNvSpPr>
            <p:nvPr/>
          </p:nvSpPr>
          <p:spPr bwMode="auto">
            <a:xfrm>
              <a:off x="233771" y="527050"/>
              <a:ext cx="92075" cy="93600"/>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5016" name="Oval 144"/>
            <p:cNvSpPr>
              <a:spLocks noChangeArrowheads="1"/>
            </p:cNvSpPr>
            <p:nvPr/>
          </p:nvSpPr>
          <p:spPr bwMode="auto">
            <a:xfrm>
              <a:off x="1248240" y="2071334"/>
              <a:ext cx="92075" cy="82550"/>
            </a:xfrm>
            <a:prstGeom prst="ellipse">
              <a:avLst/>
            </a:prstGeom>
            <a:solidFill>
              <a:srgbClr val="000000"/>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5017" name="Line 145"/>
            <p:cNvSpPr>
              <a:spLocks noChangeShapeType="1"/>
            </p:cNvSpPr>
            <p:nvPr/>
          </p:nvSpPr>
          <p:spPr bwMode="auto">
            <a:xfrm>
              <a:off x="1289312" y="2126615"/>
              <a:ext cx="0" cy="252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18" name="Line 146"/>
            <p:cNvSpPr>
              <a:spLocks noChangeShapeType="1"/>
            </p:cNvSpPr>
            <p:nvPr/>
          </p:nvSpPr>
          <p:spPr bwMode="auto">
            <a:xfrm>
              <a:off x="1140087" y="2377721"/>
              <a:ext cx="3063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19" name="Text Box 149"/>
            <p:cNvSpPr txBox="1">
              <a:spLocks noChangeArrowheads="1"/>
            </p:cNvSpPr>
            <p:nvPr/>
          </p:nvSpPr>
          <p:spPr bwMode="auto">
            <a:xfrm>
              <a:off x="2081621" y="4555"/>
              <a:ext cx="679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a:latin typeface="Times New Roman" panose="02020603050405020304" pitchFamily="18" charset="0"/>
                  <a:ea typeface="隶书" panose="02010509060101010101" pitchFamily="49" charset="-122"/>
                </a:rPr>
                <a:t>C</a:t>
              </a:r>
              <a:endParaRPr lang="en-US" altLang="zh-CN" sz="2400" baseline="-25000">
                <a:latin typeface="Times New Roman" panose="02020603050405020304" pitchFamily="18" charset="0"/>
                <a:ea typeface="隶书" panose="02010509060101010101" pitchFamily="49" charset="-122"/>
              </a:endParaRPr>
            </a:p>
          </p:txBody>
        </p:sp>
        <p:cxnSp>
          <p:nvCxnSpPr>
            <p:cNvPr id="85020" name="直接箭头连接符 90"/>
            <p:cNvCxnSpPr>
              <a:cxnSpLocks noChangeShapeType="1"/>
            </p:cNvCxnSpPr>
            <p:nvPr/>
          </p:nvCxnSpPr>
          <p:spPr bwMode="auto">
            <a:xfrm>
              <a:off x="563970" y="552473"/>
              <a:ext cx="200025" cy="0"/>
            </a:xfrm>
            <a:prstGeom prst="straightConnector1">
              <a:avLst/>
            </a:prstGeom>
            <a:noFill/>
            <a:ln w="28575">
              <a:solidFill>
                <a:schemeClr val="tx1"/>
              </a:solidFill>
              <a:round/>
              <a:tailEnd type="stealth" w="lg" len="med"/>
            </a:ln>
            <a:extLst>
              <a:ext uri="{909E8E84-426E-40DD-AFC4-6F175D3DCCD1}">
                <a14:hiddenFill xmlns:a14="http://schemas.microsoft.com/office/drawing/2010/main">
                  <a:noFill/>
                </a14:hiddenFill>
              </a:ext>
            </a:extLst>
          </p:spPr>
        </p:cxnSp>
        <p:cxnSp>
          <p:nvCxnSpPr>
            <p:cNvPr id="85021" name="直接箭头连接符 91"/>
            <p:cNvCxnSpPr>
              <a:cxnSpLocks noChangeShapeType="1"/>
            </p:cNvCxnSpPr>
            <p:nvPr/>
          </p:nvCxnSpPr>
          <p:spPr bwMode="auto">
            <a:xfrm flipH="1">
              <a:off x="2053524" y="552445"/>
              <a:ext cx="200025" cy="0"/>
            </a:xfrm>
            <a:prstGeom prst="straightConnector1">
              <a:avLst/>
            </a:prstGeom>
            <a:noFill/>
            <a:ln w="28575">
              <a:solidFill>
                <a:schemeClr val="tx1"/>
              </a:solidFill>
              <a:round/>
              <a:tailEnd type="stealth" w="lg" len="med"/>
            </a:ln>
            <a:extLst>
              <a:ext uri="{909E8E84-426E-40DD-AFC4-6F175D3DCCD1}">
                <a14:hiddenFill xmlns:a14="http://schemas.microsoft.com/office/drawing/2010/main">
                  <a:noFill/>
                </a14:hiddenFill>
              </a:ext>
            </a:extLst>
          </p:spPr>
        </p:cxnSp>
        <p:sp>
          <p:nvSpPr>
            <p:cNvPr id="85022" name="Text Box 149"/>
            <p:cNvSpPr txBox="1">
              <a:spLocks noChangeArrowheads="1"/>
            </p:cNvSpPr>
            <p:nvPr/>
          </p:nvSpPr>
          <p:spPr bwMode="auto">
            <a:xfrm>
              <a:off x="946120" y="1615687"/>
              <a:ext cx="679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a:latin typeface="Times New Roman" panose="02020603050405020304" pitchFamily="18" charset="0"/>
                  <a:ea typeface="隶书" panose="02010509060101010101" pitchFamily="49" charset="-122"/>
                </a:rPr>
                <a:t>E</a:t>
              </a:r>
            </a:p>
          </p:txBody>
        </p:sp>
        <p:sp>
          <p:nvSpPr>
            <p:cNvPr id="85023" name="Rectangle 123"/>
            <p:cNvSpPr>
              <a:spLocks noChangeArrowheads="1"/>
            </p:cNvSpPr>
            <p:nvPr/>
          </p:nvSpPr>
          <p:spPr bwMode="auto">
            <a:xfrm>
              <a:off x="405174" y="0"/>
              <a:ext cx="633507"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603050405020304" pitchFamily="18" charset="0"/>
                  <a:ea typeface="宋体" panose="02010600030101010101" pitchFamily="2" charset="-122"/>
                </a:rPr>
                <a:t>Δ</a:t>
              </a:r>
              <a:r>
                <a:rPr lang="en-US" altLang="zh-CN" sz="2400" i="1">
                  <a:latin typeface="Times New Roman" panose="02020603050405020304" pitchFamily="18" charset="0"/>
                  <a:ea typeface="宋体" panose="02010600030101010101" pitchFamily="2" charset="-122"/>
                </a:rPr>
                <a:t>I</a:t>
              </a:r>
              <a:r>
                <a:rPr lang="en-US" altLang="zh-CN" sz="2400" baseline="-25000">
                  <a:latin typeface="Times New Roman" panose="02020603050405020304" pitchFamily="18" charset="0"/>
                  <a:ea typeface="宋体" panose="02010600030101010101" pitchFamily="2" charset="-122"/>
                </a:rPr>
                <a:t>B</a:t>
              </a:r>
            </a:p>
          </p:txBody>
        </p:sp>
        <p:sp>
          <p:nvSpPr>
            <p:cNvPr id="85024" name="Rectangle 123"/>
            <p:cNvSpPr>
              <a:spLocks noChangeArrowheads="1"/>
            </p:cNvSpPr>
            <p:nvPr/>
          </p:nvSpPr>
          <p:spPr bwMode="auto">
            <a:xfrm>
              <a:off x="1628288" y="36305"/>
              <a:ext cx="644728"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603050405020304" pitchFamily="18" charset="0"/>
                  <a:ea typeface="宋体" panose="02010600030101010101" pitchFamily="2" charset="-122"/>
                </a:rPr>
                <a:t>Δ</a:t>
              </a:r>
              <a:r>
                <a:rPr lang="en-US" altLang="zh-CN" sz="2400" i="1">
                  <a:latin typeface="Times New Roman" panose="02020603050405020304" pitchFamily="18" charset="0"/>
                  <a:ea typeface="宋体" panose="02010600030101010101" pitchFamily="2" charset="-122"/>
                </a:rPr>
                <a:t>I</a:t>
              </a:r>
              <a:r>
                <a:rPr lang="en-US" altLang="zh-CN" sz="2400" baseline="-25000">
                  <a:latin typeface="Times New Roman" panose="02020603050405020304" pitchFamily="18" charset="0"/>
                  <a:ea typeface="宋体" panose="02010600030101010101" pitchFamily="2" charset="-122"/>
                </a:rPr>
                <a:t>C</a:t>
              </a:r>
            </a:p>
          </p:txBody>
        </p:sp>
        <p:sp>
          <p:nvSpPr>
            <p:cNvPr id="85025" name="Line 113"/>
            <p:cNvSpPr>
              <a:spLocks noChangeShapeType="1"/>
            </p:cNvSpPr>
            <p:nvPr/>
          </p:nvSpPr>
          <p:spPr bwMode="auto">
            <a:xfrm>
              <a:off x="935429" y="555755"/>
              <a:ext cx="0" cy="1548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26" name="矩形 96"/>
            <p:cNvSpPr>
              <a:spLocks noChangeArrowheads="1"/>
            </p:cNvSpPr>
            <p:nvPr/>
          </p:nvSpPr>
          <p:spPr bwMode="auto">
            <a:xfrm>
              <a:off x="849112" y="972339"/>
              <a:ext cx="175098" cy="554476"/>
            </a:xfrm>
            <a:prstGeom prst="rect">
              <a:avLst/>
            </a:prstGeom>
            <a:solidFill>
              <a:schemeClr val="bg1"/>
            </a:solidFill>
            <a:ln w="28575">
              <a:solidFill>
                <a:srgbClr val="1C1C1C"/>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pSp>
          <p:nvGrpSpPr>
            <p:cNvPr id="85027" name="组合 100"/>
            <p:cNvGrpSpPr/>
            <p:nvPr/>
          </p:nvGrpSpPr>
          <p:grpSpPr bwMode="auto">
            <a:xfrm>
              <a:off x="1539782" y="1001528"/>
              <a:ext cx="486383" cy="544749"/>
              <a:chOff x="0" y="0"/>
              <a:chExt cx="486383" cy="544749"/>
            </a:xfrm>
          </p:grpSpPr>
          <p:sp>
            <p:nvSpPr>
              <p:cNvPr id="85031" name="菱形 97"/>
              <p:cNvSpPr>
                <a:spLocks noChangeArrowheads="1"/>
              </p:cNvSpPr>
              <p:nvPr/>
            </p:nvSpPr>
            <p:spPr bwMode="auto">
              <a:xfrm>
                <a:off x="0" y="0"/>
                <a:ext cx="486383" cy="544749"/>
              </a:xfrm>
              <a:prstGeom prst="diamond">
                <a:avLst/>
              </a:prstGeom>
              <a:solidFill>
                <a:schemeClr val="bg1"/>
              </a:solidFill>
              <a:ln w="28575">
                <a:solidFill>
                  <a:schemeClr val="tx1"/>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cxnSp>
            <p:nvCxnSpPr>
              <p:cNvPr id="85032" name="直接连接符 99"/>
              <p:cNvCxnSpPr>
                <a:cxnSpLocks noChangeShapeType="1"/>
                <a:stCxn id="85031" idx="1"/>
                <a:endCxn id="85031" idx="3"/>
              </p:cNvCxnSpPr>
              <p:nvPr/>
            </p:nvCxnSpPr>
            <p:spPr bwMode="auto">
              <a:xfrm>
                <a:off x="0" y="272375"/>
                <a:ext cx="486383" cy="0"/>
              </a:xfrm>
              <a:prstGeom prst="line">
                <a:avLst/>
              </a:prstGeom>
              <a:noFill/>
              <a:ln w="28575">
                <a:solidFill>
                  <a:schemeClr val="tx1"/>
                </a:solidFill>
                <a:round/>
              </a:ln>
              <a:extLst>
                <a:ext uri="{909E8E84-426E-40DD-AFC4-6F175D3DCCD1}">
                  <a14:hiddenFill xmlns:a14="http://schemas.microsoft.com/office/drawing/2010/main">
                    <a:noFill/>
                  </a14:hiddenFill>
                </a:ext>
              </a:extLst>
            </p:spPr>
          </p:cxnSp>
        </p:grpSp>
        <p:sp>
          <p:nvSpPr>
            <p:cNvPr id="85028" name="TextBox 101"/>
            <p:cNvSpPr txBox="1">
              <a:spLocks noChangeArrowheads="1"/>
            </p:cNvSpPr>
            <p:nvPr/>
          </p:nvSpPr>
          <p:spPr bwMode="auto">
            <a:xfrm>
              <a:off x="971386" y="894524"/>
              <a:ext cx="5822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i="1">
                  <a:latin typeface="Times New Roman" panose="02020603050405020304" pitchFamily="18" charset="0"/>
                </a:rPr>
                <a:t>r</a:t>
              </a:r>
              <a:r>
                <a:rPr lang="en-US" altLang="zh-CN" baseline="-25000">
                  <a:latin typeface="Times New Roman" panose="02020603050405020304" pitchFamily="18" charset="0"/>
                </a:rPr>
                <a:t>be</a:t>
              </a:r>
              <a:endParaRPr lang="zh-CN" altLang="en-US" baseline="-25000">
                <a:latin typeface="Times New Roman" panose="02020603050405020304" pitchFamily="18" charset="0"/>
                <a:cs typeface="Times New Roman" panose="02020603050405020304" pitchFamily="18" charset="0"/>
              </a:endParaRPr>
            </a:p>
          </p:txBody>
        </p:sp>
        <p:cxnSp>
          <p:nvCxnSpPr>
            <p:cNvPr id="85029" name="直接箭头连接符 102"/>
            <p:cNvCxnSpPr>
              <a:cxnSpLocks noChangeShapeType="1"/>
              <a:stCxn id="85031" idx="1"/>
              <a:endCxn id="85031" idx="3"/>
            </p:cNvCxnSpPr>
            <p:nvPr/>
          </p:nvCxnSpPr>
          <p:spPr bwMode="auto">
            <a:xfrm rot="16200000" flipH="1">
              <a:off x="1691510" y="1677605"/>
              <a:ext cx="200025" cy="0"/>
            </a:xfrm>
            <a:prstGeom prst="straightConnector1">
              <a:avLst/>
            </a:prstGeom>
            <a:noFill/>
            <a:ln w="28575">
              <a:solidFill>
                <a:schemeClr val="tx1"/>
              </a:solidFill>
              <a:round/>
              <a:tailEnd type="stealth" w="lg" len="med"/>
            </a:ln>
            <a:extLst>
              <a:ext uri="{909E8E84-426E-40DD-AFC4-6F175D3DCCD1}">
                <a14:hiddenFill xmlns:a14="http://schemas.microsoft.com/office/drawing/2010/main">
                  <a:noFill/>
                </a14:hiddenFill>
              </a:ext>
            </a:extLst>
          </p:spPr>
        </p:cxnSp>
      </p:grpSp>
      <p:graphicFrame>
        <p:nvGraphicFramePr>
          <p:cNvPr id="84034" name="对象 84033"/>
          <p:cNvGraphicFramePr>
            <a:graphicFrameLocks noChangeAspect="1"/>
          </p:cNvGraphicFramePr>
          <p:nvPr/>
        </p:nvGraphicFramePr>
        <p:xfrm>
          <a:off x="2052639" y="3840164"/>
          <a:ext cx="4351337" cy="871537"/>
        </p:xfrm>
        <a:graphic>
          <a:graphicData uri="http://schemas.openxmlformats.org/presentationml/2006/ole">
            <mc:AlternateContent xmlns:mc="http://schemas.openxmlformats.org/markup-compatibility/2006">
              <mc:Choice xmlns:v="urn:schemas-microsoft-com:vml" Requires="v">
                <p:oleObj r:id="rId4" imgW="2057400" imgH="419100" progId="">
                  <p:embed/>
                </p:oleObj>
              </mc:Choice>
              <mc:Fallback>
                <p:oleObj r:id="rId4" imgW="2057400" imgH="419100" progId="">
                  <p:embed/>
                  <p:pic>
                    <p:nvPicPr>
                      <p:cNvPr id="84034" name="对象 840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639" y="3840164"/>
                        <a:ext cx="4351337"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4035" name="对象 84034"/>
          <p:cNvGraphicFramePr>
            <a:graphicFrameLocks noChangeAspect="1"/>
          </p:cNvGraphicFramePr>
          <p:nvPr/>
        </p:nvGraphicFramePr>
        <p:xfrm>
          <a:off x="2055813" y="5046663"/>
          <a:ext cx="4405312" cy="950912"/>
        </p:xfrm>
        <a:graphic>
          <a:graphicData uri="http://schemas.openxmlformats.org/presentationml/2006/ole">
            <mc:AlternateContent xmlns:mc="http://schemas.openxmlformats.org/markup-compatibility/2006">
              <mc:Choice xmlns:v="urn:schemas-microsoft-com:vml" Requires="v">
                <p:oleObj r:id="rId6" imgW="2082800" imgH="457200" progId="">
                  <p:embed/>
                </p:oleObj>
              </mc:Choice>
              <mc:Fallback>
                <p:oleObj r:id="rId6" imgW="2082800" imgH="457200" progId="">
                  <p:embed/>
                  <p:pic>
                    <p:nvPicPr>
                      <p:cNvPr id="84035" name="对象 840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5813" y="5046663"/>
                        <a:ext cx="44053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文本框 5"/>
          <p:cNvSpPr txBox="1"/>
          <p:nvPr/>
        </p:nvSpPr>
        <p:spPr>
          <a:xfrm>
            <a:off x="9184640" y="5046980"/>
            <a:ext cx="1031240" cy="369332"/>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β∆</a:t>
            </a:r>
            <a:r>
              <a:rPr lang="en-US" altLang="zh-CN" i="1">
                <a:latin typeface="Times New Roman" panose="02020603050405020304" pitchFamily="18" charset="0"/>
                <a:cs typeface="Times New Roman" panose="02020603050405020304" pitchFamily="18" charset="0"/>
              </a:rPr>
              <a:t>I</a:t>
            </a:r>
            <a:r>
              <a:rPr lang="en-US" altLang="zh-CN" baseline="-25000">
                <a:latin typeface="Times New Roman" panose="02020603050405020304" pitchFamily="18" charset="0"/>
                <a:cs typeface="Times New Roman" panose="02020603050405020304" pitchFamily="18" charset="0"/>
              </a:rPr>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3971"/>
                                        </p:tgtEl>
                                        <p:attrNameLst>
                                          <p:attrName>style.visibility</p:attrName>
                                        </p:attrNameLst>
                                      </p:cBhvr>
                                      <p:to>
                                        <p:strVal val="visible"/>
                                      </p:to>
                                    </p:set>
                                    <p:animEffect transition="in" filter="dissolve">
                                      <p:cBhvr>
                                        <p:cTn id="7" dur="500"/>
                                        <p:tgtEl>
                                          <p:spTgt spid="839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000"/>
                                        </p:tgtEl>
                                        <p:attrNameLst>
                                          <p:attrName>style.visibility</p:attrName>
                                        </p:attrNameLst>
                                      </p:cBhvr>
                                      <p:to>
                                        <p:strVal val="visible"/>
                                      </p:to>
                                    </p:set>
                                    <p:animEffect transition="in" filter="blinds(horizontal)">
                                      <p:cBhvr>
                                        <p:cTn id="12" dur="500"/>
                                        <p:tgtEl>
                                          <p:spTgt spid="840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3999"/>
                                        </p:tgtEl>
                                        <p:attrNameLst>
                                          <p:attrName>style.visibility</p:attrName>
                                        </p:attrNameLst>
                                      </p:cBhvr>
                                      <p:to>
                                        <p:strVal val="visible"/>
                                      </p:to>
                                    </p:set>
                                    <p:animEffect transition="in" filter="blinds(horizontal)">
                                      <p:cBhvr>
                                        <p:cTn id="17" dur="500"/>
                                        <p:tgtEl>
                                          <p:spTgt spid="8399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4001"/>
                                        </p:tgtEl>
                                        <p:attrNameLst>
                                          <p:attrName>style.visibility</p:attrName>
                                        </p:attrNameLst>
                                      </p:cBhvr>
                                      <p:to>
                                        <p:strVal val="visible"/>
                                      </p:to>
                                    </p:set>
                                    <p:animEffect transition="in" filter="dissolve">
                                      <p:cBhvr>
                                        <p:cTn id="22" dur="500"/>
                                        <p:tgtEl>
                                          <p:spTgt spid="8400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4034"/>
                                        </p:tgtEl>
                                        <p:attrNameLst>
                                          <p:attrName>style.visibility</p:attrName>
                                        </p:attrNameLst>
                                      </p:cBhvr>
                                      <p:to>
                                        <p:strVal val="visible"/>
                                      </p:to>
                                    </p:set>
                                    <p:animEffect transition="in" filter="blinds(horizontal)">
                                      <p:cBhvr>
                                        <p:cTn id="33" dur="500"/>
                                        <p:tgtEl>
                                          <p:spTgt spid="8403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84035"/>
                                        </p:tgtEl>
                                        <p:attrNameLst>
                                          <p:attrName>style.visibility</p:attrName>
                                        </p:attrNameLst>
                                      </p:cBhvr>
                                      <p:to>
                                        <p:strVal val="visible"/>
                                      </p:to>
                                    </p:set>
                                    <p:animEffect transition="in" filter="blinds(horizontal)">
                                      <p:cBhvr>
                                        <p:cTn id="38" dur="500"/>
                                        <p:tgtEl>
                                          <p:spTgt spid="8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00" grpId="0"/>
      <p:bldP spid="6" grpId="0"/>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2225675" y="414338"/>
            <a:ext cx="6832600" cy="836612"/>
          </a:xfrm>
        </p:spPr>
        <p:txBody>
          <a:bodyPr/>
          <a:lstStyle/>
          <a:p>
            <a:pPr eaLnBrk="1" hangingPunct="1"/>
            <a:r>
              <a:rPr lang="en-US" altLang="zh-CN" b="1">
                <a:solidFill>
                  <a:schemeClr val="accent2"/>
                </a:solidFill>
                <a:latin typeface="华文楷体" panose="02010600040101010101" pitchFamily="2" charset="-122"/>
                <a:ea typeface="华文楷体" panose="02010600040101010101" pitchFamily="2" charset="-122"/>
              </a:rPr>
              <a:t>1.6 </a:t>
            </a:r>
            <a:r>
              <a:rPr lang="zh-CN" altLang="en-US" b="1">
                <a:solidFill>
                  <a:schemeClr val="accent2"/>
                </a:solidFill>
                <a:latin typeface="华文楷体" panose="02010600040101010101" pitchFamily="2" charset="-122"/>
                <a:ea typeface="华文楷体" panose="02010600040101010101" pitchFamily="2" charset="-122"/>
              </a:rPr>
              <a:t>绝缘栅场效应晶体管</a:t>
            </a:r>
          </a:p>
        </p:txBody>
      </p:sp>
      <p:sp>
        <p:nvSpPr>
          <p:cNvPr id="86020" name="AutoShape 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4997" name="AutoShape 5">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6022" name="AutoShape 6">
            <a:hlinkClick r:id="rId2"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 name="Rectangle 6">
            <a:hlinkClick r:id="rId3" action="ppaction://hlinksldjump"/>
          </p:cNvPr>
          <p:cNvSpPr>
            <a:spLocks noChangeArrowheads="1"/>
          </p:cNvSpPr>
          <p:nvPr/>
        </p:nvSpPr>
        <p:spPr bwMode="auto">
          <a:xfrm>
            <a:off x="2225675" y="2755718"/>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anose="02010609060101010101" pitchFamily="49" charset="-122"/>
                <a:ea typeface="黑体" panose="02010609060101010101" pitchFamily="49" charset="-122"/>
              </a:rPr>
              <a:t>1.6.2 </a:t>
            </a:r>
            <a:r>
              <a:rPr lang="zh-CN" altLang="en-US" sz="3200" dirty="0">
                <a:solidFill>
                  <a:schemeClr val="folHlink"/>
                </a:solidFill>
                <a:latin typeface="黑体" panose="02010609060101010101" pitchFamily="49" charset="-122"/>
                <a:ea typeface="黑体" panose="02010609060101010101" pitchFamily="49" charset="-122"/>
              </a:rPr>
              <a:t>特性曲线和主要参数</a:t>
            </a:r>
          </a:p>
        </p:txBody>
      </p:sp>
      <p:sp>
        <p:nvSpPr>
          <p:cNvPr id="8" name="Rectangle 7">
            <a:hlinkClick r:id="rId4" action="ppaction://hlinksldjump"/>
          </p:cNvPr>
          <p:cNvSpPr>
            <a:spLocks noChangeArrowheads="1"/>
          </p:cNvSpPr>
          <p:nvPr/>
        </p:nvSpPr>
        <p:spPr bwMode="auto">
          <a:xfrm>
            <a:off x="2225675" y="2017380"/>
            <a:ext cx="5133136"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anose="02010609060101010101" pitchFamily="49" charset="-122"/>
                <a:ea typeface="黑体" panose="02010609060101010101" pitchFamily="49" charset="-122"/>
              </a:rPr>
              <a:t>1.6.1 </a:t>
            </a:r>
            <a:r>
              <a:rPr lang="zh-CN" altLang="en-US" sz="3200" dirty="0">
                <a:solidFill>
                  <a:schemeClr val="folHlink"/>
                </a:solidFill>
                <a:latin typeface="黑体" panose="02010609060101010101" pitchFamily="49" charset="-122"/>
                <a:ea typeface="黑体" panose="02010609060101010101" pitchFamily="49" charset="-122"/>
              </a:rPr>
              <a:t>基本结构和工作原理</a:t>
            </a:r>
          </a:p>
        </p:txBody>
      </p:sp>
      <p:sp>
        <p:nvSpPr>
          <p:cNvPr id="9" name="Rectangle 6">
            <a:hlinkClick r:id="rId5" action="ppaction://hlinksldjump"/>
          </p:cNvPr>
          <p:cNvSpPr>
            <a:spLocks noChangeArrowheads="1"/>
          </p:cNvSpPr>
          <p:nvPr/>
        </p:nvSpPr>
        <p:spPr bwMode="auto">
          <a:xfrm>
            <a:off x="2225675" y="3549130"/>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anose="02010609060101010101" pitchFamily="49" charset="-122"/>
                <a:ea typeface="黑体" panose="02010609060101010101" pitchFamily="49" charset="-122"/>
              </a:rPr>
              <a:t>1.6.3 </a:t>
            </a:r>
            <a:r>
              <a:rPr lang="zh-CN" altLang="en-US" sz="3200" dirty="0">
                <a:solidFill>
                  <a:schemeClr val="folHlink"/>
                </a:solidFill>
                <a:latin typeface="黑体" panose="02010609060101010101" pitchFamily="49" charset="-122"/>
                <a:ea typeface="黑体" panose="02010609060101010101" pitchFamily="49" charset="-122"/>
              </a:rPr>
              <a:t>简化的小信号模型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4997"/>
                                        </p:tgtEl>
                                      </p:cBhvr>
                                    </p:animEffect>
                                    <p:animScale>
                                      <p:cBhvr>
                                        <p:cTn id="7" dur="250" autoRev="1" fill="hold"/>
                                        <p:tgtEl>
                                          <p:spTgt spid="8499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2181225" y="414338"/>
            <a:ext cx="6788150" cy="747712"/>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1.6.1 </a:t>
            </a:r>
            <a:r>
              <a:rPr lang="zh-CN" altLang="en-US" sz="3200" b="1">
                <a:solidFill>
                  <a:schemeClr val="folHlink"/>
                </a:solidFill>
                <a:latin typeface="黑体" panose="02010609060101010101" pitchFamily="49" charset="-122"/>
                <a:ea typeface="黑体" panose="02010609060101010101" pitchFamily="49" charset="-122"/>
              </a:rPr>
              <a:t>基本结构和工作原理</a:t>
            </a:r>
          </a:p>
        </p:txBody>
      </p:sp>
      <p:sp>
        <p:nvSpPr>
          <p:cNvPr id="86019" name="Rectangle 3"/>
          <p:cNvSpPr>
            <a:spLocks noGrp="1" noChangeArrowheads="1"/>
          </p:cNvSpPr>
          <p:nvPr>
            <p:ph type="body" idx="4294967295"/>
          </p:nvPr>
        </p:nvSpPr>
        <p:spPr>
          <a:xfrm>
            <a:off x="2090739" y="1628775"/>
            <a:ext cx="7291387" cy="2114550"/>
          </a:xfrm>
        </p:spPr>
        <p:txBody>
          <a:bodyPr>
            <a:normAutofit fontScale="92500" lnSpcReduction="20000"/>
          </a:bodyPr>
          <a:lstStyle/>
          <a:p>
            <a:pPr eaLnBrk="1" hangingPunct="1">
              <a:buFont typeface="Wingdings" panose="05000000000000000000" pitchFamily="2" charset="2"/>
              <a:buNone/>
            </a:pPr>
            <a:r>
              <a:rPr lang="zh-CN" altLang="en-US" sz="2800" b="1">
                <a:ea typeface="幼圆" panose="02010509060101010101" pitchFamily="49" charset="-122"/>
              </a:rPr>
              <a:t>类型：</a:t>
            </a:r>
            <a:r>
              <a:rPr lang="zh-CN" altLang="en-US"/>
              <a:t>      </a:t>
            </a:r>
            <a:r>
              <a:rPr lang="en-US" altLang="zh-CN" sz="2800" b="1">
                <a:latin typeface="幼圆" panose="02010509060101010101" pitchFamily="49" charset="-122"/>
                <a:ea typeface="幼圆" panose="02010509060101010101" pitchFamily="49" charset="-122"/>
              </a:rPr>
              <a:t>N</a:t>
            </a:r>
            <a:r>
              <a:rPr lang="zh-CN" altLang="en-US" sz="2800" b="1">
                <a:latin typeface="幼圆" panose="02010509060101010101" pitchFamily="49" charset="-122"/>
                <a:ea typeface="幼圆" panose="02010509060101010101" pitchFamily="49" charset="-122"/>
              </a:rPr>
              <a:t>沟道绝缘栅场效应管（</a:t>
            </a:r>
            <a:r>
              <a:rPr lang="en-US" altLang="zh-CN" sz="2800" b="1">
                <a:latin typeface="幼圆" panose="02010509060101010101" pitchFamily="49" charset="-122"/>
                <a:ea typeface="幼圆" panose="02010509060101010101" pitchFamily="49" charset="-122"/>
              </a:rPr>
              <a:t>NMOS</a:t>
            </a:r>
            <a:r>
              <a:rPr lang="zh-CN" altLang="en-US" sz="2800" b="1">
                <a:latin typeface="幼圆" panose="02010509060101010101" pitchFamily="49" charset="-122"/>
                <a:ea typeface="幼圆" panose="02010509060101010101" pitchFamily="49" charset="-122"/>
              </a:rPr>
              <a:t>）</a:t>
            </a:r>
          </a:p>
          <a:p>
            <a:pPr eaLnBrk="1" hangingPunct="1">
              <a:buFont typeface="Wingdings" panose="05000000000000000000" pitchFamily="2" charset="2"/>
              <a:buNone/>
            </a:pPr>
            <a:r>
              <a:rPr lang="zh-CN" altLang="en-US" sz="2800" b="1">
                <a:latin typeface="幼圆" panose="02010509060101010101" pitchFamily="49" charset="-122"/>
                <a:ea typeface="幼圆" panose="02010509060101010101" pitchFamily="49" charset="-122"/>
              </a:rPr>
              <a:t>          </a:t>
            </a:r>
            <a:r>
              <a:rPr lang="en-US" altLang="zh-CN" sz="2800" b="1">
                <a:latin typeface="幼圆" panose="02010509060101010101" pitchFamily="49" charset="-122"/>
                <a:ea typeface="幼圆" panose="02010509060101010101" pitchFamily="49" charset="-122"/>
              </a:rPr>
              <a:t>P</a:t>
            </a:r>
            <a:r>
              <a:rPr lang="zh-CN" altLang="en-US" sz="2800" b="1">
                <a:latin typeface="幼圆" panose="02010509060101010101" pitchFamily="49" charset="-122"/>
                <a:ea typeface="幼圆" panose="02010509060101010101" pitchFamily="49" charset="-122"/>
              </a:rPr>
              <a:t>沟道绝缘栅场效应管（</a:t>
            </a:r>
            <a:r>
              <a:rPr lang="en-US" altLang="zh-CN" sz="2800" b="1">
                <a:latin typeface="幼圆" panose="02010509060101010101" pitchFamily="49" charset="-122"/>
                <a:ea typeface="幼圆" panose="02010509060101010101" pitchFamily="49" charset="-122"/>
              </a:rPr>
              <a:t>PMOS</a:t>
            </a:r>
            <a:r>
              <a:rPr lang="zh-CN" altLang="en-US" sz="2800" b="1">
                <a:latin typeface="幼圆" panose="02010509060101010101" pitchFamily="49" charset="-122"/>
                <a:ea typeface="幼圆" panose="02010509060101010101" pitchFamily="49" charset="-122"/>
              </a:rPr>
              <a:t>）</a:t>
            </a:r>
          </a:p>
          <a:p>
            <a:pPr eaLnBrk="1" hangingPunct="1">
              <a:buFont typeface="Wingdings" panose="05000000000000000000" pitchFamily="2" charset="2"/>
              <a:buNone/>
            </a:pPr>
            <a:r>
              <a:rPr lang="zh-CN" altLang="en-US" sz="2800" b="1">
                <a:latin typeface="幼圆" panose="02010509060101010101" pitchFamily="49" charset="-122"/>
                <a:ea typeface="幼圆" panose="02010509060101010101" pitchFamily="49" charset="-122"/>
              </a:rPr>
              <a:t>          增强型绝缘栅场效应管</a:t>
            </a:r>
          </a:p>
          <a:p>
            <a:pPr eaLnBrk="1" hangingPunct="1">
              <a:buFont typeface="Wingdings" panose="05000000000000000000" pitchFamily="2" charset="2"/>
              <a:buNone/>
            </a:pPr>
            <a:r>
              <a:rPr lang="zh-CN" altLang="en-US" sz="2800" b="1">
                <a:latin typeface="幼圆" panose="02010509060101010101" pitchFamily="49" charset="-122"/>
                <a:ea typeface="幼圆" panose="02010509060101010101" pitchFamily="49" charset="-122"/>
              </a:rPr>
              <a:t>          耗尽型绝缘栅场效应管</a:t>
            </a:r>
          </a:p>
        </p:txBody>
      </p:sp>
      <p:sp>
        <p:nvSpPr>
          <p:cNvPr id="86020" name="AutoShape 4"/>
          <p:cNvSpPr/>
          <p:nvPr/>
        </p:nvSpPr>
        <p:spPr bwMode="auto">
          <a:xfrm>
            <a:off x="3665538" y="1989138"/>
            <a:ext cx="241300" cy="584200"/>
          </a:xfrm>
          <a:prstGeom prst="leftBrace">
            <a:avLst>
              <a:gd name="adj1" fmla="val 20119"/>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6021" name="AutoShape 5"/>
          <p:cNvSpPr/>
          <p:nvPr/>
        </p:nvSpPr>
        <p:spPr bwMode="auto">
          <a:xfrm>
            <a:off x="3665538" y="3024188"/>
            <a:ext cx="241300" cy="584200"/>
          </a:xfrm>
          <a:prstGeom prst="leftBrace">
            <a:avLst>
              <a:gd name="adj1" fmla="val 20119"/>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6022" name="Rectangle 6"/>
          <p:cNvSpPr>
            <a:spLocks noChangeArrowheads="1"/>
          </p:cNvSpPr>
          <p:nvPr/>
        </p:nvSpPr>
        <p:spPr bwMode="auto">
          <a:xfrm>
            <a:off x="1909763" y="3875595"/>
            <a:ext cx="22461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200">
                <a:latin typeface="宋体" panose="02010600030101010101" pitchFamily="2" charset="-122"/>
                <a:ea typeface="宋体" panose="02010600030101010101" pitchFamily="2" charset="-122"/>
              </a:rPr>
              <a:t>1.</a:t>
            </a:r>
            <a:r>
              <a:rPr lang="zh-CN" altLang="en-US" sz="3200">
                <a:latin typeface="宋体" panose="02010600030101010101" pitchFamily="2" charset="-122"/>
                <a:ea typeface="宋体" panose="02010600030101010101" pitchFamily="2" charset="-122"/>
              </a:rPr>
              <a:t>基本结构</a:t>
            </a:r>
          </a:p>
        </p:txBody>
      </p:sp>
      <p:sp>
        <p:nvSpPr>
          <p:cNvPr id="86023" name="Rectangle 7"/>
          <p:cNvSpPr>
            <a:spLocks noChangeArrowheads="1"/>
          </p:cNvSpPr>
          <p:nvPr/>
        </p:nvSpPr>
        <p:spPr bwMode="auto">
          <a:xfrm>
            <a:off x="2176298" y="4411772"/>
            <a:ext cx="344838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66675">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400">
                <a:ea typeface="华文楷体" panose="02010600040101010101" pitchFamily="2" charset="-122"/>
              </a:rPr>
              <a:t>◆</a:t>
            </a:r>
            <a:r>
              <a:rPr lang="zh-CN" altLang="en-US">
                <a:latin typeface="幼圆" panose="02010509060101010101" pitchFamily="49" charset="-122"/>
              </a:rPr>
              <a:t>耗尽型</a:t>
            </a:r>
            <a:r>
              <a:rPr lang="en-US" altLang="zh-CN">
                <a:latin typeface="幼圆" panose="02010509060101010101" pitchFamily="49" charset="-122"/>
              </a:rPr>
              <a:t>NMOS</a:t>
            </a:r>
            <a:r>
              <a:rPr lang="zh-CN" altLang="en-US">
                <a:latin typeface="幼圆" panose="02010509060101010101" pitchFamily="49" charset="-122"/>
              </a:rPr>
              <a:t>管结构</a:t>
            </a:r>
          </a:p>
          <a:p>
            <a:pPr algn="ctr" eaLnBrk="1" hangingPunct="1"/>
            <a:r>
              <a:rPr lang="en-US" altLang="zh-CN">
                <a:latin typeface="幼圆" panose="02010509060101010101" pitchFamily="49" charset="-122"/>
              </a:rPr>
              <a:t>G </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栅极</a:t>
            </a:r>
          </a:p>
          <a:p>
            <a:pPr algn="ctr" eaLnBrk="1" hangingPunct="1"/>
            <a:r>
              <a:rPr lang="en-US" altLang="zh-CN">
                <a:latin typeface="幼圆" panose="02010509060101010101" pitchFamily="49" charset="-122"/>
              </a:rPr>
              <a:t>S </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源极</a:t>
            </a:r>
          </a:p>
          <a:p>
            <a:pPr algn="ctr" eaLnBrk="1" hangingPunct="1"/>
            <a:r>
              <a:rPr lang="en-US" altLang="zh-CN">
                <a:latin typeface="幼圆" panose="02010509060101010101" pitchFamily="49" charset="-122"/>
              </a:rPr>
              <a:t>D </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漏极</a:t>
            </a:r>
          </a:p>
        </p:txBody>
      </p:sp>
      <p:sp>
        <p:nvSpPr>
          <p:cNvPr id="87048" name="Rectangle 8"/>
          <p:cNvSpPr>
            <a:spLocks noChangeArrowheads="1"/>
          </p:cNvSpPr>
          <p:nvPr/>
        </p:nvSpPr>
        <p:spPr bwMode="auto">
          <a:xfrm>
            <a:off x="6003635" y="14767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6025" name="Object 9"/>
          <p:cNvGraphicFramePr>
            <a:graphicFrameLocks noChangeAspect="1"/>
          </p:cNvGraphicFramePr>
          <p:nvPr/>
        </p:nvGraphicFramePr>
        <p:xfrm>
          <a:off x="6051550" y="4059239"/>
          <a:ext cx="2565400" cy="2205037"/>
        </p:xfrm>
        <a:graphic>
          <a:graphicData uri="http://schemas.openxmlformats.org/presentationml/2006/ole">
            <mc:AlternateContent xmlns:mc="http://schemas.openxmlformats.org/markup-compatibility/2006">
              <mc:Choice xmlns:v="urn:schemas-microsoft-com:vml" Requires="v">
                <p:oleObj r:id="rId2" imgW="1388745" imgH="1329055" progId="Visio.Drawing.11">
                  <p:embed/>
                </p:oleObj>
              </mc:Choice>
              <mc:Fallback>
                <p:oleObj r:id="rId2" imgW="1388745" imgH="1329055" progId="Visio.Drawing.11">
                  <p:embed/>
                  <p:pic>
                    <p:nvPicPr>
                      <p:cNvPr id="8602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550" y="4059239"/>
                        <a:ext cx="2565400"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7050" name="Rectangle 10"/>
          <p:cNvSpPr>
            <a:spLocks noChangeArrowheads="1"/>
          </p:cNvSpPr>
          <p:nvPr/>
        </p:nvSpPr>
        <p:spPr bwMode="auto">
          <a:xfrm>
            <a:off x="6003635" y="20720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6027" name="Object 11"/>
          <p:cNvGraphicFramePr>
            <a:graphicFrameLocks noChangeAspect="1"/>
          </p:cNvGraphicFramePr>
          <p:nvPr/>
        </p:nvGraphicFramePr>
        <p:xfrm>
          <a:off x="8661401" y="4103688"/>
          <a:ext cx="1304925" cy="1530350"/>
        </p:xfrm>
        <a:graphic>
          <a:graphicData uri="http://schemas.openxmlformats.org/presentationml/2006/ole">
            <mc:AlternateContent xmlns:mc="http://schemas.openxmlformats.org/markup-compatibility/2006">
              <mc:Choice xmlns:v="urn:schemas-microsoft-com:vml" Requires="v">
                <p:oleObj r:id="rId4" imgW="685800" imgH="922655" progId="Visio.Drawing.11">
                  <p:embed/>
                </p:oleObj>
              </mc:Choice>
              <mc:Fallback>
                <p:oleObj r:id="rId4" imgW="685800" imgH="922655" progId="Visio.Drawing.11">
                  <p:embed/>
                  <p:pic>
                    <p:nvPicPr>
                      <p:cNvPr id="8602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1401" y="4103688"/>
                        <a:ext cx="1304925"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7052" name="Rectangle 12"/>
          <p:cNvSpPr>
            <a:spLocks noChangeArrowheads="1"/>
          </p:cNvSpPr>
          <p:nvPr/>
        </p:nvSpPr>
        <p:spPr bwMode="auto">
          <a:xfrm>
            <a:off x="6003635" y="21244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6029" name="Rectangle 13"/>
          <p:cNvSpPr>
            <a:spLocks noChangeArrowheads="1"/>
          </p:cNvSpPr>
          <p:nvPr/>
        </p:nvSpPr>
        <p:spPr bwMode="auto">
          <a:xfrm>
            <a:off x="8796338" y="5499101"/>
            <a:ext cx="94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000">
                <a:ea typeface="华文楷体" panose="02010600040101010101" pitchFamily="2" charset="-122"/>
              </a:rPr>
              <a:t>耗尽型</a:t>
            </a:r>
          </a:p>
          <a:p>
            <a:pPr algn="just" eaLnBrk="1" hangingPunct="1"/>
            <a:r>
              <a:rPr lang="zh-CN" altLang="en-US" sz="2000">
                <a:latin typeface="幼圆" panose="02010509060101010101" pitchFamily="49" charset="-122"/>
              </a:rPr>
              <a:t> </a:t>
            </a:r>
            <a:r>
              <a:rPr lang="en-US" altLang="zh-CN" sz="2000">
                <a:latin typeface="幼圆" panose="02010509060101010101" pitchFamily="49" charset="-122"/>
              </a:rPr>
              <a:t>NMOS</a:t>
            </a:r>
          </a:p>
        </p:txBody>
      </p:sp>
      <p:sp>
        <p:nvSpPr>
          <p:cNvPr id="87054" name="AutoShape 1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7055" name="AutoShape 15">
            <a:hlinkClick r:id="rId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6032" name="AutoShape 16">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blinds(horizontal)">
                                      <p:cBhvr>
                                        <p:cTn id="7" dur="500"/>
                                        <p:tgtEl>
                                          <p:spTgt spid="860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6019">
                                            <p:txEl>
                                              <p:pRg st="0" end="0"/>
                                            </p:txEl>
                                          </p:spTgt>
                                        </p:tgtEl>
                                        <p:attrNameLst>
                                          <p:attrName>style.visibility</p:attrName>
                                        </p:attrNameLst>
                                      </p:cBhvr>
                                      <p:to>
                                        <p:strVal val="visible"/>
                                      </p:to>
                                    </p:set>
                                    <p:animEffect transition="in" filter="blinds(horizontal)">
                                      <p:cBhvr>
                                        <p:cTn id="10" dur="500"/>
                                        <p:tgtEl>
                                          <p:spTgt spid="8601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6019">
                                            <p:txEl>
                                              <p:pRg st="1" end="1"/>
                                            </p:txEl>
                                          </p:spTgt>
                                        </p:tgtEl>
                                        <p:attrNameLst>
                                          <p:attrName>style.visibility</p:attrName>
                                        </p:attrNameLst>
                                      </p:cBhvr>
                                      <p:to>
                                        <p:strVal val="visible"/>
                                      </p:to>
                                    </p:set>
                                    <p:animEffect transition="in" filter="blinds(horizontal)">
                                      <p:cBhvr>
                                        <p:cTn id="15" dur="500"/>
                                        <p:tgtEl>
                                          <p:spTgt spid="8601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6019">
                                            <p:txEl>
                                              <p:pRg st="2" end="2"/>
                                            </p:txEl>
                                          </p:spTgt>
                                        </p:tgtEl>
                                        <p:attrNameLst>
                                          <p:attrName>style.visibility</p:attrName>
                                        </p:attrNameLst>
                                      </p:cBhvr>
                                      <p:to>
                                        <p:strVal val="visible"/>
                                      </p:to>
                                    </p:set>
                                    <p:animEffect transition="in" filter="blinds(horizontal)">
                                      <p:cBhvr>
                                        <p:cTn id="20" dur="500"/>
                                        <p:tgtEl>
                                          <p:spTgt spid="8601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6019">
                                            <p:txEl>
                                              <p:pRg st="3" end="3"/>
                                            </p:txEl>
                                          </p:spTgt>
                                        </p:tgtEl>
                                        <p:attrNameLst>
                                          <p:attrName>style.visibility</p:attrName>
                                        </p:attrNameLst>
                                      </p:cBhvr>
                                      <p:to>
                                        <p:strVal val="visible"/>
                                      </p:to>
                                    </p:set>
                                    <p:animEffect transition="in" filter="blinds(horizontal)">
                                      <p:cBhvr>
                                        <p:cTn id="25" dur="500"/>
                                        <p:tgtEl>
                                          <p:spTgt spid="8601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6021"/>
                                        </p:tgtEl>
                                        <p:attrNameLst>
                                          <p:attrName>style.visibility</p:attrName>
                                        </p:attrNameLst>
                                      </p:cBhvr>
                                      <p:to>
                                        <p:strVal val="visible"/>
                                      </p:to>
                                    </p:set>
                                    <p:animEffect transition="in" filter="blinds(horizontal)">
                                      <p:cBhvr>
                                        <p:cTn id="30" dur="500"/>
                                        <p:tgtEl>
                                          <p:spTgt spid="8602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86022"/>
                                        </p:tgtEl>
                                        <p:attrNameLst>
                                          <p:attrName>style.visibility</p:attrName>
                                        </p:attrNameLst>
                                      </p:cBhvr>
                                      <p:to>
                                        <p:strVal val="visible"/>
                                      </p:to>
                                    </p:set>
                                    <p:animEffect transition="in" filter="blinds(horizontal)">
                                      <p:cBhvr>
                                        <p:cTn id="35" dur="500"/>
                                        <p:tgtEl>
                                          <p:spTgt spid="8602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6023"/>
                                        </p:tgtEl>
                                        <p:attrNameLst>
                                          <p:attrName>style.visibility</p:attrName>
                                        </p:attrNameLst>
                                      </p:cBhvr>
                                      <p:to>
                                        <p:strVal val="visible"/>
                                      </p:to>
                                    </p:set>
                                    <p:animEffect transition="in" filter="blinds(horizontal)">
                                      <p:cBhvr>
                                        <p:cTn id="40" dur="500"/>
                                        <p:tgtEl>
                                          <p:spTgt spid="86023"/>
                                        </p:tgtEl>
                                      </p:cBhvr>
                                    </p:animEffect>
                                  </p:childTnLst>
                                </p:cTn>
                              </p:par>
                              <p:par>
                                <p:cTn id="41" presetID="3" presetClass="entr" presetSubtype="10" fill="hold" nodeType="withEffect">
                                  <p:stCondLst>
                                    <p:cond delay="0"/>
                                  </p:stCondLst>
                                  <p:childTnLst>
                                    <p:set>
                                      <p:cBhvr>
                                        <p:cTn id="42" dur="1" fill="hold">
                                          <p:stCondLst>
                                            <p:cond delay="0"/>
                                          </p:stCondLst>
                                        </p:cTn>
                                        <p:tgtEl>
                                          <p:spTgt spid="86025"/>
                                        </p:tgtEl>
                                        <p:attrNameLst>
                                          <p:attrName>style.visibility</p:attrName>
                                        </p:attrNameLst>
                                      </p:cBhvr>
                                      <p:to>
                                        <p:strVal val="visible"/>
                                      </p:to>
                                    </p:set>
                                    <p:animEffect transition="in" filter="blinds(horizontal)">
                                      <p:cBhvr>
                                        <p:cTn id="43" dur="500"/>
                                        <p:tgtEl>
                                          <p:spTgt spid="8602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1" nodeType="clickEffect">
                                  <p:stCondLst>
                                    <p:cond delay="0"/>
                                  </p:stCondLst>
                                  <p:childTnLst>
                                    <p:set>
                                      <p:cBhvr>
                                        <p:cTn id="47" dur="1" fill="hold">
                                          <p:stCondLst>
                                            <p:cond delay="0"/>
                                          </p:stCondLst>
                                        </p:cTn>
                                        <p:tgtEl>
                                          <p:spTgt spid="86023"/>
                                        </p:tgtEl>
                                        <p:attrNameLst>
                                          <p:attrName>style.visibility</p:attrName>
                                        </p:attrNameLst>
                                      </p:cBhvr>
                                      <p:to>
                                        <p:strVal val="visible"/>
                                      </p:to>
                                    </p:set>
                                    <p:animEffect transition="in" filter="blinds(horizontal)">
                                      <p:cBhvr>
                                        <p:cTn id="48" dur="500"/>
                                        <p:tgtEl>
                                          <p:spTgt spid="86023"/>
                                        </p:tgtEl>
                                      </p:cBhvr>
                                    </p:animEffect>
                                  </p:childTnLst>
                                </p:cTn>
                              </p:par>
                              <p:par>
                                <p:cTn id="49" presetID="3" presetClass="entr" presetSubtype="10" fill="hold" nodeType="withEffect">
                                  <p:stCondLst>
                                    <p:cond delay="0"/>
                                  </p:stCondLst>
                                  <p:childTnLst>
                                    <p:set>
                                      <p:cBhvr>
                                        <p:cTn id="50" dur="1" fill="hold">
                                          <p:stCondLst>
                                            <p:cond delay="0"/>
                                          </p:stCondLst>
                                        </p:cTn>
                                        <p:tgtEl>
                                          <p:spTgt spid="86025"/>
                                        </p:tgtEl>
                                        <p:attrNameLst>
                                          <p:attrName>style.visibility</p:attrName>
                                        </p:attrNameLst>
                                      </p:cBhvr>
                                      <p:to>
                                        <p:strVal val="visible"/>
                                      </p:to>
                                    </p:set>
                                    <p:animEffect transition="in" filter="blinds(horizontal)">
                                      <p:cBhvr>
                                        <p:cTn id="51" dur="500"/>
                                        <p:tgtEl>
                                          <p:spTgt spid="86025"/>
                                        </p:tgtEl>
                                      </p:cBhvr>
                                    </p:animEffect>
                                  </p:childTnLst>
                                </p:cTn>
                              </p:par>
                              <p:par>
                                <p:cTn id="52" presetID="3" presetClass="entr" presetSubtype="10" fill="hold" nodeType="withEffect">
                                  <p:stCondLst>
                                    <p:cond delay="0"/>
                                  </p:stCondLst>
                                  <p:childTnLst>
                                    <p:set>
                                      <p:cBhvr>
                                        <p:cTn id="53" dur="1" fill="hold">
                                          <p:stCondLst>
                                            <p:cond delay="0"/>
                                          </p:stCondLst>
                                        </p:cTn>
                                        <p:tgtEl>
                                          <p:spTgt spid="86027"/>
                                        </p:tgtEl>
                                        <p:attrNameLst>
                                          <p:attrName>style.visibility</p:attrName>
                                        </p:attrNameLst>
                                      </p:cBhvr>
                                      <p:to>
                                        <p:strVal val="visible"/>
                                      </p:to>
                                    </p:set>
                                    <p:animEffect transition="in" filter="blinds(horizontal)">
                                      <p:cBhvr>
                                        <p:cTn id="54" dur="500"/>
                                        <p:tgtEl>
                                          <p:spTgt spid="860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86029"/>
                                        </p:tgtEl>
                                        <p:attrNameLst>
                                          <p:attrName>style.visibility</p:attrName>
                                        </p:attrNameLst>
                                      </p:cBhvr>
                                      <p:to>
                                        <p:strVal val="visible"/>
                                      </p:to>
                                    </p:set>
                                    <p:animEffect transition="in" filter="blinds(horizontal)">
                                      <p:cBhvr>
                                        <p:cTn id="57" dur="500"/>
                                        <p:tgtEl>
                                          <p:spTgt spid="86029"/>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fill="hold" grpId="0" nodeType="clickEffect">
                                  <p:stCondLst>
                                    <p:cond delay="0"/>
                                  </p:stCondLst>
                                  <p:childTnLst>
                                    <p:animEffect transition="out" filter="fade">
                                      <p:cBhvr>
                                        <p:cTn id="61" dur="500" tmFilter="0, 0; .2, .5; .8, .5; 1, 0"/>
                                        <p:tgtEl>
                                          <p:spTgt spid="86032"/>
                                        </p:tgtEl>
                                      </p:cBhvr>
                                    </p:animEffect>
                                    <p:animScale>
                                      <p:cBhvr>
                                        <p:cTn id="62" dur="250" autoRev="1" fill="hold"/>
                                        <p:tgtEl>
                                          <p:spTgt spid="86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P spid="86020" grpId="0" animBg="1"/>
      <p:bldP spid="86021" grpId="0" animBg="1"/>
      <p:bldP spid="86022" grpId="0"/>
      <p:bldP spid="86023" grpId="0"/>
      <p:bldP spid="86023" grpId="1"/>
      <p:bldP spid="86029" grpId="0"/>
      <p:bldP spid="8603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1955800" y="684214"/>
            <a:ext cx="5302250" cy="657225"/>
          </a:xfrm>
        </p:spPr>
        <p:txBody>
          <a:bodyPr/>
          <a:lstStyle/>
          <a:p>
            <a:pPr eaLnBrk="1" hangingPunct="1"/>
            <a:r>
              <a:rPr lang="zh-CN" altLang="en-US" sz="2400"/>
              <a:t>◆ </a:t>
            </a:r>
            <a:r>
              <a:rPr lang="zh-CN" altLang="en-US" sz="2800" b="1">
                <a:latin typeface="幼圆" panose="02010509060101010101" pitchFamily="49" charset="-122"/>
                <a:ea typeface="幼圆" panose="02010509060101010101" pitchFamily="49" charset="-122"/>
              </a:rPr>
              <a:t>耗尽型</a:t>
            </a:r>
            <a:r>
              <a:rPr lang="en-US" altLang="zh-CN" sz="2800" b="1">
                <a:latin typeface="幼圆" panose="02010509060101010101" pitchFamily="49" charset="-122"/>
                <a:ea typeface="幼圆" panose="02010509060101010101" pitchFamily="49" charset="-122"/>
              </a:rPr>
              <a:t>NMOS</a:t>
            </a:r>
            <a:r>
              <a:rPr lang="zh-CN" altLang="en-US" sz="2800" b="1">
                <a:latin typeface="幼圆" panose="02010509060101010101" pitchFamily="49" charset="-122"/>
                <a:ea typeface="幼圆" panose="02010509060101010101" pitchFamily="49" charset="-122"/>
              </a:rPr>
              <a:t>管结构</a:t>
            </a:r>
          </a:p>
        </p:txBody>
      </p:sp>
      <p:sp>
        <p:nvSpPr>
          <p:cNvPr id="88067" name="Rectangle 3"/>
          <p:cNvSpPr>
            <a:spLocks noGrp="1" noChangeArrowheads="1"/>
          </p:cNvSpPr>
          <p:nvPr>
            <p:ph type="body" idx="4294967295"/>
          </p:nvPr>
        </p:nvSpPr>
        <p:spPr>
          <a:xfrm>
            <a:off x="2090739" y="1752600"/>
            <a:ext cx="7966075" cy="1136650"/>
          </a:xfrm>
        </p:spPr>
        <p:txBody>
          <a:bodyPr>
            <a:normAutofit lnSpcReduction="10000"/>
          </a:bodyPr>
          <a:lstStyle/>
          <a:p>
            <a:pPr eaLnBrk="1" hangingPunct="1">
              <a:buFont typeface="Wingdings" panose="05000000000000000000" pitchFamily="2" charset="2"/>
              <a:buNone/>
            </a:pPr>
            <a:r>
              <a:rPr lang="zh-CN" altLang="en-US"/>
              <a:t>     </a:t>
            </a:r>
            <a:r>
              <a:rPr lang="zh-CN" altLang="en-US" sz="2800" b="1">
                <a:ea typeface="幼圆" panose="02010509060101010101" pitchFamily="49" charset="-122"/>
              </a:rPr>
              <a:t>在二氧化硅绝缘层中掺入大量正离子，不加</a:t>
            </a:r>
          </a:p>
          <a:p>
            <a:pPr eaLnBrk="1" hangingPunct="1">
              <a:buFont typeface="Wingdings" panose="05000000000000000000" pitchFamily="2" charset="2"/>
              <a:buNone/>
            </a:pPr>
            <a:r>
              <a:rPr lang="zh-CN" altLang="en-US" sz="2800" b="1">
                <a:ea typeface="幼圆" panose="02010509060101010101" pitchFamily="49" charset="-122"/>
              </a:rPr>
              <a:t>      在   区之间存在</a:t>
            </a:r>
            <a:r>
              <a:rPr lang="en-US" altLang="zh-CN" sz="2800" b="1">
                <a:latin typeface="幼圆" panose="02010509060101010101" pitchFamily="49" charset="-122"/>
                <a:ea typeface="幼圆" panose="02010509060101010101" pitchFamily="49" charset="-122"/>
              </a:rPr>
              <a:t>N</a:t>
            </a:r>
            <a:r>
              <a:rPr lang="zh-CN" altLang="en-US" sz="2800" b="1">
                <a:ea typeface="幼圆" panose="02010509060101010101" pitchFamily="49" charset="-122"/>
              </a:rPr>
              <a:t>型导电沟道。</a:t>
            </a:r>
          </a:p>
        </p:txBody>
      </p:sp>
      <p:sp>
        <p:nvSpPr>
          <p:cNvPr id="88068" name="Rectangle 4"/>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8069" name="对象 87044"/>
          <p:cNvGraphicFramePr>
            <a:graphicFrameLocks noChangeAspect="1"/>
          </p:cNvGraphicFramePr>
          <p:nvPr/>
        </p:nvGraphicFramePr>
        <p:xfrm>
          <a:off x="2316163" y="2393951"/>
          <a:ext cx="584200" cy="449263"/>
        </p:xfrm>
        <a:graphic>
          <a:graphicData uri="http://schemas.openxmlformats.org/presentationml/2006/ole">
            <mc:AlternateContent xmlns:mc="http://schemas.openxmlformats.org/markup-compatibility/2006">
              <mc:Choice xmlns:v="urn:schemas-microsoft-com:vml" Requires="v">
                <p:oleObj r:id="rId2" imgW="267335" imgH="229235" progId="">
                  <p:embed/>
                </p:oleObj>
              </mc:Choice>
              <mc:Fallback>
                <p:oleObj r:id="rId2" imgW="267335" imgH="229235" progId="">
                  <p:embed/>
                  <p:pic>
                    <p:nvPicPr>
                      <p:cNvPr id="88069" name="对象 870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163" y="2393951"/>
                        <a:ext cx="5842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70" name="Rectangle 6"/>
          <p:cNvSpPr>
            <a:spLocks noChangeArrowheads="1"/>
          </p:cNvSpPr>
          <p:nvPr/>
        </p:nvSpPr>
        <p:spPr bwMode="auto">
          <a:xfrm>
            <a:off x="6003635" y="30673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8071" name="对象 87046"/>
          <p:cNvGraphicFramePr>
            <a:graphicFrameLocks noChangeAspect="1"/>
          </p:cNvGraphicFramePr>
          <p:nvPr/>
        </p:nvGraphicFramePr>
        <p:xfrm>
          <a:off x="3216276" y="2393950"/>
          <a:ext cx="449263" cy="393700"/>
        </p:xfrm>
        <a:graphic>
          <a:graphicData uri="http://schemas.openxmlformats.org/presentationml/2006/ole">
            <mc:AlternateContent xmlns:mc="http://schemas.openxmlformats.org/markup-compatibility/2006">
              <mc:Choice xmlns:v="urn:schemas-microsoft-com:vml" Requires="v">
                <p:oleObj r:id="rId4" imgW="229235" imgH="203835" progId="">
                  <p:embed/>
                </p:oleObj>
              </mc:Choice>
              <mc:Fallback>
                <p:oleObj r:id="rId4" imgW="229235" imgH="203835" progId="">
                  <p:embed/>
                  <p:pic>
                    <p:nvPicPr>
                      <p:cNvPr id="88071" name="对象 870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276" y="2393950"/>
                        <a:ext cx="449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7048" name="Rectangle 8"/>
          <p:cNvSpPr>
            <a:spLocks noChangeArrowheads="1"/>
          </p:cNvSpPr>
          <p:nvPr/>
        </p:nvSpPr>
        <p:spPr bwMode="auto">
          <a:xfrm>
            <a:off x="1955800" y="2933701"/>
            <a:ext cx="3582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ea typeface="华文楷体" panose="02010600040101010101" pitchFamily="2" charset="-122"/>
              </a:rPr>
              <a:t>◆ </a:t>
            </a:r>
            <a:r>
              <a:rPr lang="zh-CN" altLang="en-US">
                <a:latin typeface="幼圆" panose="02010509060101010101" pitchFamily="49" charset="-122"/>
              </a:rPr>
              <a:t>增强型</a:t>
            </a:r>
            <a:r>
              <a:rPr lang="en-US" altLang="zh-CN">
                <a:latin typeface="幼圆" panose="02010509060101010101" pitchFamily="49" charset="-122"/>
              </a:rPr>
              <a:t>NMOS</a:t>
            </a:r>
            <a:r>
              <a:rPr lang="zh-CN" altLang="en-US">
                <a:latin typeface="幼圆" panose="02010509060101010101" pitchFamily="49" charset="-122"/>
              </a:rPr>
              <a:t>管结构</a:t>
            </a:r>
            <a:r>
              <a:rPr lang="zh-CN" altLang="en-US">
                <a:ea typeface="华文楷体" panose="02010600040101010101" pitchFamily="2" charset="-122"/>
              </a:rPr>
              <a:t> </a:t>
            </a:r>
          </a:p>
        </p:txBody>
      </p:sp>
      <p:sp>
        <p:nvSpPr>
          <p:cNvPr id="87049" name="Rectangle 9"/>
          <p:cNvSpPr>
            <a:spLocks noChangeArrowheads="1"/>
          </p:cNvSpPr>
          <p:nvPr/>
        </p:nvSpPr>
        <p:spPr bwMode="auto">
          <a:xfrm>
            <a:off x="2225676" y="3429000"/>
            <a:ext cx="674846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Arial" panose="020B0604020202020204" pitchFamily="34" charset="0"/>
              </a:rPr>
              <a:t>     在二氧化硅绝缘层中掺入少量正离子，</a:t>
            </a:r>
          </a:p>
          <a:p>
            <a:pPr eaLnBrk="1" hangingPunct="1"/>
            <a:r>
              <a:rPr lang="zh-CN" altLang="en-US">
                <a:latin typeface="Arial" panose="020B0604020202020204" pitchFamily="34" charset="0"/>
              </a:rPr>
              <a:t>尚未形成导电沟道，只有加入足够大的</a:t>
            </a:r>
          </a:p>
          <a:p>
            <a:pPr eaLnBrk="1" hangingPunct="1"/>
            <a:r>
              <a:rPr lang="zh-CN" altLang="en-US"/>
              <a:t>     时才形成导电沟道。</a:t>
            </a:r>
          </a:p>
        </p:txBody>
      </p:sp>
      <p:graphicFrame>
        <p:nvGraphicFramePr>
          <p:cNvPr id="87050" name="对象 87049"/>
          <p:cNvGraphicFramePr>
            <a:graphicFrameLocks noChangeAspect="1"/>
          </p:cNvGraphicFramePr>
          <p:nvPr/>
        </p:nvGraphicFramePr>
        <p:xfrm>
          <a:off x="2360614" y="4373563"/>
          <a:ext cx="585787" cy="423862"/>
        </p:xfrm>
        <a:graphic>
          <a:graphicData uri="http://schemas.openxmlformats.org/presentationml/2006/ole">
            <mc:AlternateContent xmlns:mc="http://schemas.openxmlformats.org/markup-compatibility/2006">
              <mc:Choice xmlns:v="urn:schemas-microsoft-com:vml" Requires="v">
                <p:oleObj r:id="rId6" imgW="267335" imgH="229235" progId="">
                  <p:embed/>
                </p:oleObj>
              </mc:Choice>
              <mc:Fallback>
                <p:oleObj r:id="rId6" imgW="267335" imgH="229235" progId="">
                  <p:embed/>
                  <p:pic>
                    <p:nvPicPr>
                      <p:cNvPr id="87050" name="对象 870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0614" y="4373563"/>
                        <a:ext cx="58578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75" name="Rectangle 11"/>
          <p:cNvSpPr>
            <a:spLocks noChangeArrowheads="1"/>
          </p:cNvSpPr>
          <p:nvPr/>
        </p:nvSpPr>
        <p:spPr bwMode="auto">
          <a:xfrm>
            <a:off x="6003635" y="21244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7052" name="Object 12"/>
          <p:cNvGraphicFramePr>
            <a:graphicFrameLocks noChangeAspect="1"/>
          </p:cNvGraphicFramePr>
          <p:nvPr/>
        </p:nvGraphicFramePr>
        <p:xfrm>
          <a:off x="8975726" y="2843213"/>
          <a:ext cx="1408113" cy="1681162"/>
        </p:xfrm>
        <a:graphic>
          <a:graphicData uri="http://schemas.openxmlformats.org/presentationml/2006/ole">
            <mc:AlternateContent xmlns:mc="http://schemas.openxmlformats.org/markup-compatibility/2006">
              <mc:Choice xmlns:v="urn:schemas-microsoft-com:vml" Requires="v">
                <p:oleObj r:id="rId8" imgW="685800" imgH="922655" progId="Visio.Drawing.11">
                  <p:embed/>
                </p:oleObj>
              </mc:Choice>
              <mc:Fallback>
                <p:oleObj r:id="rId8" imgW="685800" imgH="922655" progId="Visio.Drawing.11">
                  <p:embed/>
                  <p:pic>
                    <p:nvPicPr>
                      <p:cNvPr id="87052"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5726" y="2843213"/>
                        <a:ext cx="1408113"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7053" name="Rectangle 13"/>
          <p:cNvSpPr>
            <a:spLocks noChangeArrowheads="1"/>
          </p:cNvSpPr>
          <p:nvPr/>
        </p:nvSpPr>
        <p:spPr bwMode="auto">
          <a:xfrm>
            <a:off x="9245600" y="4508501"/>
            <a:ext cx="113792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000">
                <a:ea typeface="华文楷体" panose="02010600040101010101" pitchFamily="2" charset="-122"/>
              </a:rPr>
              <a:t>增强型</a:t>
            </a:r>
          </a:p>
          <a:p>
            <a:pPr algn="just" eaLnBrk="1" hangingPunct="1"/>
            <a:r>
              <a:rPr lang="zh-CN" altLang="en-US" sz="2000">
                <a:latin typeface="幼圆" panose="02010509060101010101" pitchFamily="49" charset="-122"/>
              </a:rPr>
              <a:t> </a:t>
            </a:r>
            <a:r>
              <a:rPr lang="en-US" altLang="zh-CN" sz="2000">
                <a:latin typeface="幼圆" panose="02010509060101010101" pitchFamily="49" charset="-122"/>
              </a:rPr>
              <a:t>NMOS</a:t>
            </a:r>
          </a:p>
        </p:txBody>
      </p:sp>
      <p:sp>
        <p:nvSpPr>
          <p:cNvPr id="87054" name="Rectangle 14"/>
          <p:cNvSpPr>
            <a:spLocks noChangeArrowheads="1"/>
          </p:cNvSpPr>
          <p:nvPr/>
        </p:nvSpPr>
        <p:spPr bwMode="auto">
          <a:xfrm>
            <a:off x="2046288" y="4959351"/>
            <a:ext cx="3224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幼圆" panose="02010509060101010101" pitchFamily="49" charset="-122"/>
              </a:rPr>
              <a:t>P</a:t>
            </a:r>
            <a:r>
              <a:rPr lang="zh-CN" altLang="en-US">
                <a:latin typeface="幼圆" panose="02010509060101010101" pitchFamily="49" charset="-122"/>
              </a:rPr>
              <a:t>沟道</a:t>
            </a:r>
            <a:r>
              <a:rPr lang="en-US" altLang="zh-CN">
                <a:latin typeface="幼圆" panose="02010509060101010101" pitchFamily="49" charset="-122"/>
              </a:rPr>
              <a:t>MOS</a:t>
            </a:r>
            <a:r>
              <a:rPr lang="zh-CN" altLang="en-US">
                <a:latin typeface="幼圆" panose="02010509060101010101" pitchFamily="49" charset="-122"/>
              </a:rPr>
              <a:t>管的符号 </a:t>
            </a:r>
          </a:p>
        </p:txBody>
      </p:sp>
      <p:sp>
        <p:nvSpPr>
          <p:cNvPr id="88079" name="Rectangle 15"/>
          <p:cNvSpPr>
            <a:spLocks noChangeArrowheads="1"/>
          </p:cNvSpPr>
          <p:nvPr/>
        </p:nvSpPr>
        <p:spPr bwMode="auto">
          <a:xfrm>
            <a:off x="6003635" y="20196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7056" name="Object 16"/>
          <p:cNvGraphicFramePr>
            <a:graphicFrameLocks noChangeAspect="1"/>
          </p:cNvGraphicFramePr>
          <p:nvPr/>
        </p:nvGraphicFramePr>
        <p:xfrm>
          <a:off x="5826126" y="4464051"/>
          <a:ext cx="1425575" cy="1655763"/>
        </p:xfrm>
        <a:graphic>
          <a:graphicData uri="http://schemas.openxmlformats.org/presentationml/2006/ole">
            <mc:AlternateContent xmlns:mc="http://schemas.openxmlformats.org/markup-compatibility/2006">
              <mc:Choice xmlns:v="urn:schemas-microsoft-com:vml" Requires="v">
                <p:oleObj r:id="rId10" imgW="685800" imgH="922655" progId="Visio.Drawing.11">
                  <p:embed/>
                </p:oleObj>
              </mc:Choice>
              <mc:Fallback>
                <p:oleObj r:id="rId10" imgW="685800" imgH="922655" progId="Visio.Drawing.11">
                  <p:embed/>
                  <p:pic>
                    <p:nvPicPr>
                      <p:cNvPr id="87056"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6126" y="4464051"/>
                        <a:ext cx="14255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81" name="Rectangle 17"/>
          <p:cNvSpPr>
            <a:spLocks noChangeArrowheads="1"/>
          </p:cNvSpPr>
          <p:nvPr/>
        </p:nvSpPr>
        <p:spPr bwMode="auto">
          <a:xfrm>
            <a:off x="6003635" y="20101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7058" name="Object 18"/>
          <p:cNvGraphicFramePr>
            <a:graphicFrameLocks noChangeAspect="1"/>
          </p:cNvGraphicFramePr>
          <p:nvPr/>
        </p:nvGraphicFramePr>
        <p:xfrm>
          <a:off x="7221538" y="4419600"/>
          <a:ext cx="1439862" cy="1709738"/>
        </p:xfrm>
        <a:graphic>
          <a:graphicData uri="http://schemas.openxmlformats.org/presentationml/2006/ole">
            <mc:AlternateContent xmlns:mc="http://schemas.openxmlformats.org/markup-compatibility/2006">
              <mc:Choice xmlns:v="urn:schemas-microsoft-com:vml" Requires="v">
                <p:oleObj r:id="rId12" imgW="685800" imgH="922655" progId="Visio.Drawing.11">
                  <p:embed/>
                </p:oleObj>
              </mc:Choice>
              <mc:Fallback>
                <p:oleObj r:id="rId12" imgW="685800" imgH="922655" progId="Visio.Drawing.11">
                  <p:embed/>
                  <p:pic>
                    <p:nvPicPr>
                      <p:cNvPr id="87058"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21538" y="4419600"/>
                        <a:ext cx="1439862"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7059" name="Rectangle 19"/>
          <p:cNvSpPr>
            <a:spLocks noChangeArrowheads="1"/>
          </p:cNvSpPr>
          <p:nvPr/>
        </p:nvSpPr>
        <p:spPr bwMode="auto">
          <a:xfrm>
            <a:off x="7986714" y="5634039"/>
            <a:ext cx="17541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000">
                <a:latin typeface="华文楷体" panose="02010600040101010101" pitchFamily="2" charset="-122"/>
                <a:ea typeface="华文楷体" panose="02010600040101010101" pitchFamily="2" charset="-122"/>
              </a:rPr>
              <a:t>增强型</a:t>
            </a:r>
            <a:r>
              <a:rPr lang="en-US" altLang="zh-CN" sz="2000">
                <a:latin typeface="华文楷体" panose="02010600040101010101" pitchFamily="2" charset="-122"/>
                <a:ea typeface="华文楷体" panose="02010600040101010101" pitchFamily="2" charset="-122"/>
              </a:rPr>
              <a:t>PMOS</a:t>
            </a:r>
          </a:p>
        </p:txBody>
      </p:sp>
      <p:sp>
        <p:nvSpPr>
          <p:cNvPr id="87060" name="Rectangle 20"/>
          <p:cNvSpPr>
            <a:spLocks noChangeArrowheads="1"/>
          </p:cNvSpPr>
          <p:nvPr/>
        </p:nvSpPr>
        <p:spPr bwMode="auto">
          <a:xfrm>
            <a:off x="4386264" y="5678489"/>
            <a:ext cx="1755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000">
                <a:latin typeface="华文楷体" panose="02010600040101010101" pitchFamily="2" charset="-122"/>
                <a:ea typeface="华文楷体" panose="02010600040101010101" pitchFamily="2" charset="-122"/>
              </a:rPr>
              <a:t>耗尽型</a:t>
            </a:r>
            <a:r>
              <a:rPr lang="en-US" altLang="zh-CN" sz="2000">
                <a:latin typeface="华文楷体" panose="02010600040101010101" pitchFamily="2" charset="-122"/>
                <a:ea typeface="华文楷体" panose="02010600040101010101" pitchFamily="2" charset="-122"/>
              </a:rPr>
              <a:t>PMOS</a:t>
            </a:r>
          </a:p>
        </p:txBody>
      </p:sp>
      <p:sp>
        <p:nvSpPr>
          <p:cNvPr id="88085" name="AutoShape 21">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8086" name="AutoShape 22">
            <a:hlinkClick r:id="rId14"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7063" name="AutoShape 23">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048"/>
                                        </p:tgtEl>
                                        <p:attrNameLst>
                                          <p:attrName>style.visibility</p:attrName>
                                        </p:attrNameLst>
                                      </p:cBhvr>
                                      <p:to>
                                        <p:strVal val="visible"/>
                                      </p:to>
                                    </p:set>
                                    <p:animEffect transition="in" filter="blinds(horizontal)">
                                      <p:cBhvr>
                                        <p:cTn id="7" dur="500"/>
                                        <p:tgtEl>
                                          <p:spTgt spid="870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7050"/>
                                        </p:tgtEl>
                                        <p:attrNameLst>
                                          <p:attrName>style.visibility</p:attrName>
                                        </p:attrNameLst>
                                      </p:cBhvr>
                                      <p:to>
                                        <p:strVal val="visible"/>
                                      </p:to>
                                    </p:set>
                                    <p:animEffect transition="in" filter="blinds(horizontal)">
                                      <p:cBhvr>
                                        <p:cTn id="12" dur="500"/>
                                        <p:tgtEl>
                                          <p:spTgt spid="8705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7049"/>
                                        </p:tgtEl>
                                        <p:attrNameLst>
                                          <p:attrName>style.visibility</p:attrName>
                                        </p:attrNameLst>
                                      </p:cBhvr>
                                      <p:to>
                                        <p:strVal val="visible"/>
                                      </p:to>
                                    </p:set>
                                    <p:animEffect transition="in" filter="blinds(horizontal)">
                                      <p:cBhvr>
                                        <p:cTn id="15" dur="500"/>
                                        <p:tgtEl>
                                          <p:spTgt spid="8704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7052"/>
                                        </p:tgtEl>
                                        <p:attrNameLst>
                                          <p:attrName>style.visibility</p:attrName>
                                        </p:attrNameLst>
                                      </p:cBhvr>
                                      <p:to>
                                        <p:strVal val="visible"/>
                                      </p:to>
                                    </p:set>
                                    <p:animEffect transition="in" filter="blinds(horizontal)">
                                      <p:cBhvr>
                                        <p:cTn id="20" dur="500"/>
                                        <p:tgtEl>
                                          <p:spTgt spid="8705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7053"/>
                                        </p:tgtEl>
                                        <p:attrNameLst>
                                          <p:attrName>style.visibility</p:attrName>
                                        </p:attrNameLst>
                                      </p:cBhvr>
                                      <p:to>
                                        <p:strVal val="visible"/>
                                      </p:to>
                                    </p:set>
                                    <p:animEffect transition="in" filter="blinds(horizontal)">
                                      <p:cBhvr>
                                        <p:cTn id="23" dur="500"/>
                                        <p:tgtEl>
                                          <p:spTgt spid="8705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7054"/>
                                        </p:tgtEl>
                                        <p:attrNameLst>
                                          <p:attrName>style.visibility</p:attrName>
                                        </p:attrNameLst>
                                      </p:cBhvr>
                                      <p:to>
                                        <p:strVal val="visible"/>
                                      </p:to>
                                    </p:set>
                                    <p:animEffect transition="in" filter="blinds(horizontal)">
                                      <p:cBhvr>
                                        <p:cTn id="28" dur="500"/>
                                        <p:tgtEl>
                                          <p:spTgt spid="8705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1" nodeType="clickEffect">
                                  <p:stCondLst>
                                    <p:cond delay="0"/>
                                  </p:stCondLst>
                                  <p:childTnLst>
                                    <p:set>
                                      <p:cBhvr>
                                        <p:cTn id="32" dur="1" fill="hold">
                                          <p:stCondLst>
                                            <p:cond delay="0"/>
                                          </p:stCondLst>
                                        </p:cTn>
                                        <p:tgtEl>
                                          <p:spTgt spid="87054"/>
                                        </p:tgtEl>
                                        <p:attrNameLst>
                                          <p:attrName>style.visibility</p:attrName>
                                        </p:attrNameLst>
                                      </p:cBhvr>
                                      <p:to>
                                        <p:strVal val="visible"/>
                                      </p:to>
                                    </p:set>
                                    <p:animEffect transition="in" filter="blinds(horizontal)">
                                      <p:cBhvr>
                                        <p:cTn id="33" dur="500"/>
                                        <p:tgtEl>
                                          <p:spTgt spid="87054"/>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87060"/>
                                        </p:tgtEl>
                                        <p:attrNameLst>
                                          <p:attrName>style.visibility</p:attrName>
                                        </p:attrNameLst>
                                      </p:cBhvr>
                                      <p:to>
                                        <p:strVal val="visible"/>
                                      </p:to>
                                    </p:set>
                                    <p:animEffect transition="in" filter="blinds(horizontal)">
                                      <p:cBhvr>
                                        <p:cTn id="36" dur="500"/>
                                        <p:tgtEl>
                                          <p:spTgt spid="87060"/>
                                        </p:tgtEl>
                                      </p:cBhvr>
                                    </p:animEffect>
                                  </p:childTnLst>
                                </p:cTn>
                              </p:par>
                              <p:par>
                                <p:cTn id="37" presetID="3" presetClass="entr" presetSubtype="10" fill="hold" nodeType="withEffect">
                                  <p:stCondLst>
                                    <p:cond delay="0"/>
                                  </p:stCondLst>
                                  <p:childTnLst>
                                    <p:set>
                                      <p:cBhvr>
                                        <p:cTn id="38" dur="1" fill="hold">
                                          <p:stCondLst>
                                            <p:cond delay="0"/>
                                          </p:stCondLst>
                                        </p:cTn>
                                        <p:tgtEl>
                                          <p:spTgt spid="87056"/>
                                        </p:tgtEl>
                                        <p:attrNameLst>
                                          <p:attrName>style.visibility</p:attrName>
                                        </p:attrNameLst>
                                      </p:cBhvr>
                                      <p:to>
                                        <p:strVal val="visible"/>
                                      </p:to>
                                    </p:set>
                                    <p:animEffect transition="in" filter="blinds(horizontal)">
                                      <p:cBhvr>
                                        <p:cTn id="39" dur="500"/>
                                        <p:tgtEl>
                                          <p:spTgt spid="8705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87059"/>
                                        </p:tgtEl>
                                        <p:attrNameLst>
                                          <p:attrName>style.visibility</p:attrName>
                                        </p:attrNameLst>
                                      </p:cBhvr>
                                      <p:to>
                                        <p:strVal val="visible"/>
                                      </p:to>
                                    </p:set>
                                    <p:animEffect transition="in" filter="blinds(horizontal)">
                                      <p:cBhvr>
                                        <p:cTn id="44" dur="500"/>
                                        <p:tgtEl>
                                          <p:spTgt spid="87059"/>
                                        </p:tgtEl>
                                      </p:cBhvr>
                                    </p:animEffect>
                                  </p:childTnLst>
                                </p:cTn>
                              </p:par>
                              <p:par>
                                <p:cTn id="45" presetID="3" presetClass="entr" presetSubtype="10" fill="hold" nodeType="withEffect">
                                  <p:stCondLst>
                                    <p:cond delay="0"/>
                                  </p:stCondLst>
                                  <p:childTnLst>
                                    <p:set>
                                      <p:cBhvr>
                                        <p:cTn id="46" dur="1" fill="hold">
                                          <p:stCondLst>
                                            <p:cond delay="0"/>
                                          </p:stCondLst>
                                        </p:cTn>
                                        <p:tgtEl>
                                          <p:spTgt spid="87058"/>
                                        </p:tgtEl>
                                        <p:attrNameLst>
                                          <p:attrName>style.visibility</p:attrName>
                                        </p:attrNameLst>
                                      </p:cBhvr>
                                      <p:to>
                                        <p:strVal val="visible"/>
                                      </p:to>
                                    </p:set>
                                    <p:animEffect transition="in" filter="blinds(horizontal)">
                                      <p:cBhvr>
                                        <p:cTn id="47" dur="500"/>
                                        <p:tgtEl>
                                          <p:spTgt spid="87058"/>
                                        </p:tgtEl>
                                      </p:cBhvr>
                                    </p:animEffect>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grpId="0" nodeType="clickEffect">
                                  <p:stCondLst>
                                    <p:cond delay="0"/>
                                  </p:stCondLst>
                                  <p:childTnLst>
                                    <p:animEffect transition="out" filter="fade">
                                      <p:cBhvr>
                                        <p:cTn id="51" dur="500" tmFilter="0, 0; .2, .5; .8, .5; 1, 0"/>
                                        <p:tgtEl>
                                          <p:spTgt spid="87063"/>
                                        </p:tgtEl>
                                      </p:cBhvr>
                                    </p:animEffect>
                                    <p:animScale>
                                      <p:cBhvr>
                                        <p:cTn id="52" dur="250" autoRev="1" fill="hold"/>
                                        <p:tgtEl>
                                          <p:spTgt spid="8706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8" grpId="0"/>
      <p:bldP spid="87049" grpId="0"/>
      <p:bldP spid="87053" grpId="0"/>
      <p:bldP spid="87054" grpId="0"/>
      <p:bldP spid="87054" grpId="1"/>
      <p:bldP spid="87059" grpId="0"/>
      <p:bldP spid="87060" grpId="0"/>
      <p:bldP spid="8706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p:txBody>
          <a:bodyPr/>
          <a:lstStyle/>
          <a:p>
            <a:pPr eaLnBrk="1" hangingPunct="1"/>
            <a:r>
              <a:rPr lang="en-US" altLang="zh-CN" sz="3200" b="1">
                <a:latin typeface="宋体" panose="02010600030101010101" pitchFamily="2" charset="-122"/>
              </a:rPr>
              <a:t>2.</a:t>
            </a:r>
            <a:r>
              <a:rPr lang="zh-CN" altLang="en-US" sz="3200" b="1">
                <a:latin typeface="宋体" panose="02010600030101010101" pitchFamily="2" charset="-122"/>
              </a:rPr>
              <a:t>工作原理</a:t>
            </a:r>
            <a:r>
              <a:rPr lang="zh-CN" altLang="en-US"/>
              <a:t> </a:t>
            </a:r>
          </a:p>
        </p:txBody>
      </p:sp>
      <p:sp>
        <p:nvSpPr>
          <p:cNvPr id="89091" name="Rectangle 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9092" name="对象 88067"/>
          <p:cNvGraphicFramePr>
            <a:graphicFrameLocks noChangeAspect="1"/>
          </p:cNvGraphicFramePr>
          <p:nvPr/>
        </p:nvGraphicFramePr>
        <p:xfrm>
          <a:off x="8616951" y="1763713"/>
          <a:ext cx="676275" cy="495300"/>
        </p:xfrm>
        <a:graphic>
          <a:graphicData uri="http://schemas.openxmlformats.org/presentationml/2006/ole">
            <mc:AlternateContent xmlns:mc="http://schemas.openxmlformats.org/markup-compatibility/2006">
              <mc:Choice xmlns:v="urn:schemas-microsoft-com:vml" Requires="v">
                <p:oleObj r:id="rId2" imgW="267335" imgH="229235" progId="">
                  <p:embed/>
                </p:oleObj>
              </mc:Choice>
              <mc:Fallback>
                <p:oleObj r:id="rId2" imgW="267335" imgH="229235" progId="">
                  <p:embed/>
                  <p:pic>
                    <p:nvPicPr>
                      <p:cNvPr id="89092" name="对象 880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951" y="1763713"/>
                        <a:ext cx="6762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9093" name="对象 88068"/>
          <p:cNvGraphicFramePr>
            <a:graphicFrameLocks noChangeAspect="1"/>
          </p:cNvGraphicFramePr>
          <p:nvPr/>
        </p:nvGraphicFramePr>
        <p:xfrm>
          <a:off x="4995863" y="2216150"/>
          <a:ext cx="392112" cy="495300"/>
        </p:xfrm>
        <a:graphic>
          <a:graphicData uri="http://schemas.openxmlformats.org/presentationml/2006/ole">
            <mc:AlternateContent xmlns:mc="http://schemas.openxmlformats.org/markup-compatibility/2006">
              <mc:Choice xmlns:v="urn:schemas-microsoft-com:vml" Requires="v">
                <p:oleObj r:id="rId4" imgW="178435" imgH="229235" progId="">
                  <p:embed/>
                </p:oleObj>
              </mc:Choice>
              <mc:Fallback>
                <p:oleObj r:id="rId4" imgW="178435" imgH="229235" progId="">
                  <p:embed/>
                  <p:pic>
                    <p:nvPicPr>
                      <p:cNvPr id="89093" name="对象 880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5863" y="2216150"/>
                        <a:ext cx="3921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094"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8071" name="对象 88070"/>
          <p:cNvGraphicFramePr>
            <a:graphicFrameLocks noChangeAspect="1"/>
          </p:cNvGraphicFramePr>
          <p:nvPr/>
        </p:nvGraphicFramePr>
        <p:xfrm>
          <a:off x="2360614" y="3159126"/>
          <a:ext cx="1711325" cy="493713"/>
        </p:xfrm>
        <a:graphic>
          <a:graphicData uri="http://schemas.openxmlformats.org/presentationml/2006/ole">
            <mc:AlternateContent xmlns:mc="http://schemas.openxmlformats.org/markup-compatibility/2006">
              <mc:Choice xmlns:v="urn:schemas-microsoft-com:vml" Requires="v">
                <p:oleObj r:id="rId6" imgW="711835" imgH="228600" progId="">
                  <p:embed/>
                </p:oleObj>
              </mc:Choice>
              <mc:Fallback>
                <p:oleObj r:id="rId6" imgW="711835" imgH="228600" progId="">
                  <p:embed/>
                  <p:pic>
                    <p:nvPicPr>
                      <p:cNvPr id="88071" name="对象 880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0614" y="3159126"/>
                        <a:ext cx="17113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72" name="Rectangle 8"/>
          <p:cNvSpPr>
            <a:spLocks noChangeArrowheads="1"/>
          </p:cNvSpPr>
          <p:nvPr/>
        </p:nvSpPr>
        <p:spPr bwMode="auto">
          <a:xfrm>
            <a:off x="4025900" y="3112622"/>
            <a:ext cx="36760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华文楷体" panose="02010600040101010101" pitchFamily="2" charset="-122"/>
              </a:rPr>
              <a:t>—</a:t>
            </a:r>
            <a:r>
              <a:rPr lang="en-US" altLang="zh-CN"/>
              <a:t> </a:t>
            </a:r>
            <a:r>
              <a:rPr lang="zh-CN" altLang="en-US"/>
              <a:t>电压控制型器件。</a:t>
            </a:r>
            <a:r>
              <a:rPr lang="zh-CN" altLang="en-US">
                <a:ea typeface="华文楷体" panose="02010600040101010101" pitchFamily="2" charset="-122"/>
              </a:rPr>
              <a:t> </a:t>
            </a:r>
          </a:p>
        </p:txBody>
      </p:sp>
      <p:graphicFrame>
        <p:nvGraphicFramePr>
          <p:cNvPr id="88073" name="Object 9"/>
          <p:cNvGraphicFramePr>
            <a:graphicFrameLocks noChangeAspect="1"/>
          </p:cNvGraphicFramePr>
          <p:nvPr/>
        </p:nvGraphicFramePr>
        <p:xfrm>
          <a:off x="7356475" y="2573338"/>
          <a:ext cx="3132138" cy="2565400"/>
        </p:xfrm>
        <a:graphic>
          <a:graphicData uri="http://schemas.openxmlformats.org/presentationml/2006/ole">
            <mc:AlternateContent xmlns:mc="http://schemas.openxmlformats.org/markup-compatibility/2006">
              <mc:Choice xmlns:v="urn:schemas-microsoft-com:vml" Requires="v">
                <p:oleObj r:id="rId8" imgW="1964055" imgH="1541145" progId="Visio.Drawing.11">
                  <p:embed/>
                </p:oleObj>
              </mc:Choice>
              <mc:Fallback>
                <p:oleObj r:id="rId8" imgW="1964055" imgH="1541145" progId="Visio.Drawing.11">
                  <p:embed/>
                  <p:pic>
                    <p:nvPicPr>
                      <p:cNvPr id="88073"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6475" y="2573338"/>
                        <a:ext cx="3132138"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74" name="Rectangle 10"/>
          <p:cNvSpPr>
            <a:spLocks noChangeArrowheads="1"/>
          </p:cNvSpPr>
          <p:nvPr/>
        </p:nvSpPr>
        <p:spPr bwMode="auto">
          <a:xfrm>
            <a:off x="2270126" y="3831759"/>
            <a:ext cx="2836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对耗尽型</a:t>
            </a:r>
            <a:r>
              <a:rPr lang="en-US" altLang="zh-CN">
                <a:latin typeface="幼圆" panose="02010509060101010101" pitchFamily="49" charset="-122"/>
              </a:rPr>
              <a:t>NMOS</a:t>
            </a:r>
            <a:r>
              <a:rPr lang="zh-CN" altLang="en-US">
                <a:latin typeface="幼圆" panose="02010509060101010101" pitchFamily="49" charset="-122"/>
              </a:rPr>
              <a:t>，</a:t>
            </a:r>
            <a:r>
              <a:rPr lang="zh-CN" altLang="en-US">
                <a:ea typeface="华文楷体" panose="02010600040101010101" pitchFamily="2" charset="-122"/>
              </a:rPr>
              <a:t> </a:t>
            </a:r>
          </a:p>
        </p:txBody>
      </p:sp>
      <p:graphicFrame>
        <p:nvGraphicFramePr>
          <p:cNvPr id="88075" name="对象 88074"/>
          <p:cNvGraphicFramePr>
            <a:graphicFrameLocks noChangeAspect="1"/>
          </p:cNvGraphicFramePr>
          <p:nvPr/>
        </p:nvGraphicFramePr>
        <p:xfrm>
          <a:off x="4700589" y="3878264"/>
          <a:ext cx="2160587" cy="534987"/>
        </p:xfrm>
        <a:graphic>
          <a:graphicData uri="http://schemas.openxmlformats.org/presentationml/2006/ole">
            <mc:AlternateContent xmlns:mc="http://schemas.openxmlformats.org/markup-compatibility/2006">
              <mc:Choice xmlns:v="urn:schemas-microsoft-com:vml" Requires="v">
                <p:oleObj r:id="rId10" imgW="928370" imgH="228600" progId="">
                  <p:embed/>
                </p:oleObj>
              </mc:Choice>
              <mc:Fallback>
                <p:oleObj r:id="rId10" imgW="928370" imgH="228600" progId="">
                  <p:embed/>
                  <p:pic>
                    <p:nvPicPr>
                      <p:cNvPr id="88075" name="对象 880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0589" y="3878264"/>
                        <a:ext cx="2160587"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76" name="Rectangle 12"/>
          <p:cNvSpPr>
            <a:spLocks noChangeArrowheads="1"/>
          </p:cNvSpPr>
          <p:nvPr/>
        </p:nvSpPr>
        <p:spPr bwMode="auto">
          <a:xfrm>
            <a:off x="2270126" y="4506447"/>
            <a:ext cx="2836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对增强型</a:t>
            </a:r>
            <a:r>
              <a:rPr lang="en-US" altLang="zh-CN">
                <a:latin typeface="幼圆" panose="02010509060101010101" pitchFamily="49" charset="-122"/>
              </a:rPr>
              <a:t>NMOS</a:t>
            </a:r>
            <a:r>
              <a:rPr lang="zh-CN" altLang="en-US">
                <a:latin typeface="幼圆" panose="02010509060101010101" pitchFamily="49" charset="-122"/>
              </a:rPr>
              <a:t>，</a:t>
            </a:r>
            <a:r>
              <a:rPr lang="zh-CN" altLang="en-US">
                <a:ea typeface="华文楷体" panose="02010600040101010101" pitchFamily="2" charset="-122"/>
              </a:rPr>
              <a:t> </a:t>
            </a:r>
          </a:p>
        </p:txBody>
      </p:sp>
      <p:graphicFrame>
        <p:nvGraphicFramePr>
          <p:cNvPr id="88077" name="内容占位符 88076"/>
          <p:cNvGraphicFramePr>
            <a:graphicFrameLocks noGrp="1" noChangeAspect="1"/>
          </p:cNvGraphicFramePr>
          <p:nvPr>
            <p:ph sz="half" idx="4294967295"/>
          </p:nvPr>
        </p:nvGraphicFramePr>
        <p:xfrm>
          <a:off x="4795838" y="4525964"/>
          <a:ext cx="1384300" cy="498475"/>
        </p:xfrm>
        <a:graphic>
          <a:graphicData uri="http://schemas.openxmlformats.org/presentationml/2006/ole">
            <mc:AlternateContent xmlns:mc="http://schemas.openxmlformats.org/markup-compatibility/2006">
              <mc:Choice xmlns:v="urn:schemas-microsoft-com:vml" Requires="v">
                <p:oleObj r:id="rId12" imgW="635635" imgH="228600" progId="">
                  <p:embed/>
                </p:oleObj>
              </mc:Choice>
              <mc:Fallback>
                <p:oleObj r:id="rId12" imgW="635635" imgH="228600" progId="">
                  <p:embed/>
                  <p:pic>
                    <p:nvPicPr>
                      <p:cNvPr id="88077" name="内容占位符 88076"/>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5838" y="4525964"/>
                        <a:ext cx="13843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102" name="AutoShape 1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9103" name="Rectangle 15"/>
          <p:cNvSpPr>
            <a:spLocks noChangeArrowheads="1"/>
          </p:cNvSpPr>
          <p:nvPr/>
        </p:nvSpPr>
        <p:spPr bwMode="auto">
          <a:xfrm>
            <a:off x="1909763" y="1719263"/>
            <a:ext cx="78295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latin typeface="幼圆" panose="02010509060101010101" pitchFamily="49" charset="-122"/>
              </a:rPr>
              <a:t>     在</a:t>
            </a:r>
            <a:r>
              <a:rPr lang="en-US" altLang="zh-CN">
                <a:latin typeface="幼圆" panose="02010509060101010101" pitchFamily="49" charset="-122"/>
              </a:rPr>
              <a:t>D-S</a:t>
            </a:r>
            <a:r>
              <a:rPr lang="zh-CN" altLang="en-US">
                <a:latin typeface="幼圆" panose="02010509060101010101" pitchFamily="49" charset="-122"/>
              </a:rPr>
              <a:t>间外加电源，加于</a:t>
            </a:r>
            <a:r>
              <a:rPr lang="en-US" altLang="zh-CN">
                <a:latin typeface="幼圆" panose="02010509060101010101" pitchFamily="49" charset="-122"/>
              </a:rPr>
              <a:t>G-S</a:t>
            </a:r>
            <a:r>
              <a:rPr lang="zh-CN" altLang="en-US">
                <a:latin typeface="幼圆" panose="02010509060101010101" pitchFamily="49" charset="-122"/>
              </a:rPr>
              <a:t>间的电压   变  化时，漏极电流  变化。</a:t>
            </a:r>
          </a:p>
        </p:txBody>
      </p:sp>
      <p:graphicFrame>
        <p:nvGraphicFramePr>
          <p:cNvPr id="89104" name="对象 88079"/>
          <p:cNvGraphicFramePr>
            <a:graphicFrameLocks noChangeAspect="1"/>
          </p:cNvGraphicFramePr>
          <p:nvPr/>
        </p:nvGraphicFramePr>
        <p:xfrm>
          <a:off x="8616951" y="1763713"/>
          <a:ext cx="676275" cy="495300"/>
        </p:xfrm>
        <a:graphic>
          <a:graphicData uri="http://schemas.openxmlformats.org/presentationml/2006/ole">
            <mc:AlternateContent xmlns:mc="http://schemas.openxmlformats.org/markup-compatibility/2006">
              <mc:Choice xmlns:v="urn:schemas-microsoft-com:vml" Requires="v">
                <p:oleObj r:id="rId14" imgW="267335" imgH="229235" progId="">
                  <p:embed/>
                </p:oleObj>
              </mc:Choice>
              <mc:Fallback>
                <p:oleObj r:id="rId14" imgW="267335" imgH="229235" progId="">
                  <p:embed/>
                  <p:pic>
                    <p:nvPicPr>
                      <p:cNvPr id="89104" name="对象 880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951" y="1763713"/>
                        <a:ext cx="6762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105" name="AutoShape 17">
            <a:hlinkClick r:id="rId15"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8082" name="AutoShape 18">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073"/>
                                        </p:tgtEl>
                                        <p:attrNameLst>
                                          <p:attrName>style.visibility</p:attrName>
                                        </p:attrNameLst>
                                      </p:cBhvr>
                                      <p:to>
                                        <p:strVal val="visible"/>
                                      </p:to>
                                    </p:set>
                                    <p:animEffect transition="in" filter="blinds(horizontal)">
                                      <p:cBhvr>
                                        <p:cTn id="7" dur="500"/>
                                        <p:tgtEl>
                                          <p:spTgt spid="880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8071"/>
                                        </p:tgtEl>
                                        <p:attrNameLst>
                                          <p:attrName>style.visibility</p:attrName>
                                        </p:attrNameLst>
                                      </p:cBhvr>
                                      <p:to>
                                        <p:strVal val="visible"/>
                                      </p:to>
                                    </p:set>
                                    <p:animEffect transition="in" filter="blinds(horizontal)">
                                      <p:cBhvr>
                                        <p:cTn id="12" dur="500"/>
                                        <p:tgtEl>
                                          <p:spTgt spid="88071"/>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88072"/>
                                        </p:tgtEl>
                                        <p:attrNameLst>
                                          <p:attrName>style.visibility</p:attrName>
                                        </p:attrNameLst>
                                      </p:cBhvr>
                                      <p:to>
                                        <p:strVal val="visible"/>
                                      </p:to>
                                    </p:set>
                                    <p:animEffect transition="in" filter="blinds(horizontal)">
                                      <p:cBhvr>
                                        <p:cTn id="16" dur="500"/>
                                        <p:tgtEl>
                                          <p:spTgt spid="8807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8074"/>
                                        </p:tgtEl>
                                        <p:attrNameLst>
                                          <p:attrName>style.visibility</p:attrName>
                                        </p:attrNameLst>
                                      </p:cBhvr>
                                      <p:to>
                                        <p:strVal val="visible"/>
                                      </p:to>
                                    </p:set>
                                    <p:animEffect transition="in" filter="blinds(horizontal)">
                                      <p:cBhvr>
                                        <p:cTn id="21" dur="500"/>
                                        <p:tgtEl>
                                          <p:spTgt spid="8807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8075"/>
                                        </p:tgtEl>
                                        <p:attrNameLst>
                                          <p:attrName>style.visibility</p:attrName>
                                        </p:attrNameLst>
                                      </p:cBhvr>
                                      <p:to>
                                        <p:strVal val="visible"/>
                                      </p:to>
                                    </p:set>
                                    <p:animEffect transition="in" filter="blinds(horizontal)">
                                      <p:cBhvr>
                                        <p:cTn id="26" dur="500"/>
                                        <p:tgtEl>
                                          <p:spTgt spid="8807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8076"/>
                                        </p:tgtEl>
                                        <p:attrNameLst>
                                          <p:attrName>style.visibility</p:attrName>
                                        </p:attrNameLst>
                                      </p:cBhvr>
                                      <p:to>
                                        <p:strVal val="visible"/>
                                      </p:to>
                                    </p:set>
                                    <p:animEffect transition="in" filter="blinds(horizontal)">
                                      <p:cBhvr>
                                        <p:cTn id="31" dur="500"/>
                                        <p:tgtEl>
                                          <p:spTgt spid="8807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8077"/>
                                        </p:tgtEl>
                                        <p:attrNameLst>
                                          <p:attrName>style.visibility</p:attrName>
                                        </p:attrNameLst>
                                      </p:cBhvr>
                                      <p:to>
                                        <p:strVal val="visible"/>
                                      </p:to>
                                    </p:set>
                                    <p:animEffect transition="in" filter="blinds(horizontal)">
                                      <p:cBhvr>
                                        <p:cTn id="36" dur="500"/>
                                        <p:tgtEl>
                                          <p:spTgt spid="88077"/>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grpId="0" nodeType="clickEffect">
                                  <p:stCondLst>
                                    <p:cond delay="0"/>
                                  </p:stCondLst>
                                  <p:childTnLst>
                                    <p:animEffect transition="out" filter="fade">
                                      <p:cBhvr>
                                        <p:cTn id="40" dur="500" tmFilter="0, 0; .2, .5; .8, .5; 1, 0"/>
                                        <p:tgtEl>
                                          <p:spTgt spid="88082"/>
                                        </p:tgtEl>
                                      </p:cBhvr>
                                    </p:animEffect>
                                    <p:animScale>
                                      <p:cBhvr>
                                        <p:cTn id="41" dur="250" autoRev="1" fill="hold"/>
                                        <p:tgtEl>
                                          <p:spTgt spid="880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2" grpId="0"/>
      <p:bldP spid="88074" grpId="0"/>
      <p:bldP spid="88076" grpId="0"/>
      <p:bldP spid="88082" grpId="0" animBg="1"/>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2135189" y="233364"/>
            <a:ext cx="6427787" cy="701675"/>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1.6.2 </a:t>
            </a:r>
            <a:r>
              <a:rPr lang="zh-CN" altLang="en-US" sz="3200" b="1">
                <a:solidFill>
                  <a:schemeClr val="folHlink"/>
                </a:solidFill>
                <a:latin typeface="黑体" panose="02010609060101010101" pitchFamily="49" charset="-122"/>
                <a:ea typeface="黑体" panose="02010609060101010101" pitchFamily="49" charset="-122"/>
              </a:rPr>
              <a:t>特性曲线和主要参数</a:t>
            </a:r>
          </a:p>
        </p:txBody>
      </p:sp>
      <p:sp>
        <p:nvSpPr>
          <p:cNvPr id="89091" name="Rectangle 3"/>
          <p:cNvSpPr>
            <a:spLocks noGrp="1" noChangeArrowheads="1"/>
          </p:cNvSpPr>
          <p:nvPr>
            <p:ph type="body" idx="4294967295"/>
          </p:nvPr>
        </p:nvSpPr>
        <p:spPr>
          <a:xfrm>
            <a:off x="2495551" y="1042988"/>
            <a:ext cx="3375025" cy="539750"/>
          </a:xfrm>
        </p:spPr>
        <p:txBody>
          <a:bodyPr/>
          <a:lstStyle/>
          <a:p>
            <a:pPr eaLnBrk="1" hangingPunct="1">
              <a:lnSpc>
                <a:spcPct val="90000"/>
              </a:lnSpc>
              <a:buFont typeface="Wingdings" panose="05000000000000000000" pitchFamily="2" charset="2"/>
              <a:buNone/>
            </a:pPr>
            <a:r>
              <a:rPr lang="en-US" altLang="zh-CN" sz="3200" b="1">
                <a:latin typeface="宋体" panose="02010600030101010101" pitchFamily="2" charset="-122"/>
              </a:rPr>
              <a:t>1.</a:t>
            </a:r>
            <a:r>
              <a:rPr lang="zh-CN" altLang="en-US" sz="3200" b="1">
                <a:latin typeface="宋体" panose="02010600030101010101" pitchFamily="2" charset="-122"/>
              </a:rPr>
              <a:t>特性曲线</a:t>
            </a:r>
          </a:p>
        </p:txBody>
      </p:sp>
      <p:sp>
        <p:nvSpPr>
          <p:cNvPr id="89092" name="Rectangle 4"/>
          <p:cNvSpPr>
            <a:spLocks noChangeArrowheads="1"/>
          </p:cNvSpPr>
          <p:nvPr/>
        </p:nvSpPr>
        <p:spPr bwMode="auto">
          <a:xfrm>
            <a:off x="2720975" y="1763713"/>
            <a:ext cx="2095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输出特性：</a:t>
            </a:r>
            <a:r>
              <a:rPr lang="zh-CN" altLang="en-US">
                <a:ea typeface="华文楷体" panose="02010600040101010101" pitchFamily="2" charset="-122"/>
              </a:rPr>
              <a:t> </a:t>
            </a:r>
          </a:p>
        </p:txBody>
      </p:sp>
      <p:sp>
        <p:nvSpPr>
          <p:cNvPr id="90117" name="Rectangle 5"/>
          <p:cNvSpPr>
            <a:spLocks noChangeArrowheads="1"/>
          </p:cNvSpPr>
          <p:nvPr/>
        </p:nvSpPr>
        <p:spPr bwMode="auto">
          <a:xfrm>
            <a:off x="6003635" y="30388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9094" name="对象 89093"/>
          <p:cNvGraphicFramePr>
            <a:graphicFrameLocks noChangeAspect="1"/>
          </p:cNvGraphicFramePr>
          <p:nvPr/>
        </p:nvGraphicFramePr>
        <p:xfrm>
          <a:off x="4746625" y="1808163"/>
          <a:ext cx="3105150" cy="527050"/>
        </p:xfrm>
        <a:graphic>
          <a:graphicData uri="http://schemas.openxmlformats.org/presentationml/2006/ole">
            <mc:AlternateContent xmlns:mc="http://schemas.openxmlformats.org/markup-compatibility/2006">
              <mc:Choice xmlns:v="urn:schemas-microsoft-com:vml" Requires="v">
                <p:oleObj r:id="rId2" imgW="1511300" imgH="254000" progId="">
                  <p:embed/>
                </p:oleObj>
              </mc:Choice>
              <mc:Fallback>
                <p:oleObj r:id="rId2" imgW="1511300" imgH="254000" progId="">
                  <p:embed/>
                  <p:pic>
                    <p:nvPicPr>
                      <p:cNvPr id="89094" name="对象 890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625" y="1808163"/>
                        <a:ext cx="31051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095" name="Rectangle 7"/>
          <p:cNvSpPr>
            <a:spLocks noChangeArrowheads="1"/>
          </p:cNvSpPr>
          <p:nvPr/>
        </p:nvSpPr>
        <p:spPr bwMode="auto">
          <a:xfrm>
            <a:off x="2720975" y="2303463"/>
            <a:ext cx="2095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转移特性：</a:t>
            </a:r>
            <a:r>
              <a:rPr lang="zh-CN" altLang="en-US">
                <a:ea typeface="华文楷体" panose="02010600040101010101" pitchFamily="2" charset="-122"/>
              </a:rPr>
              <a:t> </a:t>
            </a:r>
          </a:p>
        </p:txBody>
      </p:sp>
      <p:sp>
        <p:nvSpPr>
          <p:cNvPr id="90120" name="Rectangle 8"/>
          <p:cNvSpPr>
            <a:spLocks noChangeArrowheads="1"/>
          </p:cNvSpPr>
          <p:nvPr/>
        </p:nvSpPr>
        <p:spPr bwMode="auto">
          <a:xfrm>
            <a:off x="6003635" y="30388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9097" name="对象 89096"/>
          <p:cNvGraphicFramePr>
            <a:graphicFrameLocks noChangeAspect="1"/>
          </p:cNvGraphicFramePr>
          <p:nvPr/>
        </p:nvGraphicFramePr>
        <p:xfrm>
          <a:off x="4700589" y="2349500"/>
          <a:ext cx="3195637" cy="539750"/>
        </p:xfrm>
        <a:graphic>
          <a:graphicData uri="http://schemas.openxmlformats.org/presentationml/2006/ole">
            <mc:AlternateContent xmlns:mc="http://schemas.openxmlformats.org/markup-compatibility/2006">
              <mc:Choice xmlns:v="urn:schemas-microsoft-com:vml" Requires="v">
                <p:oleObj r:id="rId4" imgW="1511300" imgH="254000" progId="">
                  <p:embed/>
                </p:oleObj>
              </mc:Choice>
              <mc:Fallback>
                <p:oleObj r:id="rId4" imgW="1511300" imgH="254000" progId="">
                  <p:embed/>
                  <p:pic>
                    <p:nvPicPr>
                      <p:cNvPr id="89097" name="对象 890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0589" y="2349500"/>
                        <a:ext cx="31956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0122" name="Rectangle 10"/>
          <p:cNvSpPr>
            <a:spLocks noChangeArrowheads="1"/>
          </p:cNvSpPr>
          <p:nvPr/>
        </p:nvSpPr>
        <p:spPr bwMode="auto">
          <a:xfrm>
            <a:off x="6003635" y="13671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89099" name="Object 11"/>
          <p:cNvGraphicFramePr>
            <a:graphicFrameLocks noChangeAspect="1"/>
          </p:cNvGraphicFramePr>
          <p:nvPr/>
        </p:nvGraphicFramePr>
        <p:xfrm>
          <a:off x="1909763" y="2798764"/>
          <a:ext cx="2971800" cy="2655887"/>
        </p:xfrm>
        <a:graphic>
          <a:graphicData uri="http://schemas.openxmlformats.org/presentationml/2006/ole">
            <mc:AlternateContent xmlns:mc="http://schemas.openxmlformats.org/markup-compatibility/2006">
              <mc:Choice xmlns:v="urn:schemas-microsoft-com:vml" Requires="v">
                <p:oleObj r:id="rId6" imgW="2404745" imgH="1811655" progId="Visio.Drawing.11">
                  <p:embed/>
                </p:oleObj>
              </mc:Choice>
              <mc:Fallback>
                <p:oleObj r:id="rId6" imgW="2404745" imgH="1811655" progId="Visio.Drawing.11">
                  <p:embed/>
                  <p:pic>
                    <p:nvPicPr>
                      <p:cNvPr id="89099"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763" y="2798764"/>
                        <a:ext cx="2971800"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9100" name="Object 12"/>
          <p:cNvGraphicFramePr>
            <a:graphicFrameLocks noChangeAspect="1"/>
          </p:cNvGraphicFramePr>
          <p:nvPr/>
        </p:nvGraphicFramePr>
        <p:xfrm>
          <a:off x="4746625" y="3024188"/>
          <a:ext cx="2159000" cy="2386012"/>
        </p:xfrm>
        <a:graphic>
          <a:graphicData uri="http://schemas.openxmlformats.org/presentationml/2006/ole">
            <mc:AlternateContent xmlns:mc="http://schemas.openxmlformats.org/markup-compatibility/2006">
              <mc:Choice xmlns:v="urn:schemas-microsoft-com:vml" Requires="v">
                <p:oleObj r:id="rId8" imgW="1524000" imgH="1811655" progId="Visio.Drawing.11">
                  <p:embed/>
                </p:oleObj>
              </mc:Choice>
              <mc:Fallback>
                <p:oleObj r:id="rId8" imgW="1524000" imgH="1811655" progId="Visio.Drawing.11">
                  <p:embed/>
                  <p:pic>
                    <p:nvPicPr>
                      <p:cNvPr id="8910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6625" y="3024188"/>
                        <a:ext cx="2159000"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101" name="Rectangle 13"/>
          <p:cNvSpPr>
            <a:spLocks noChangeArrowheads="1"/>
          </p:cNvSpPr>
          <p:nvPr/>
        </p:nvSpPr>
        <p:spPr bwMode="auto">
          <a:xfrm>
            <a:off x="2405064" y="5499101"/>
            <a:ext cx="3736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latin typeface="幼圆" panose="02010509060101010101" pitchFamily="49" charset="-122"/>
              </a:rPr>
              <a:t>耗尽型</a:t>
            </a:r>
            <a:r>
              <a:rPr lang="en-US" altLang="zh-CN" sz="2400">
                <a:latin typeface="幼圆" panose="02010509060101010101" pitchFamily="49" charset="-122"/>
              </a:rPr>
              <a:t>NMOS</a:t>
            </a:r>
            <a:r>
              <a:rPr lang="zh-CN" altLang="en-US" sz="2400">
                <a:latin typeface="幼圆" panose="02010509060101010101" pitchFamily="49" charset="-122"/>
              </a:rPr>
              <a:t>管的特性曲线</a:t>
            </a:r>
            <a:r>
              <a:rPr lang="zh-CN" altLang="en-US">
                <a:latin typeface="黑体" panose="02010609060101010101" pitchFamily="49" charset="-122"/>
                <a:ea typeface="黑体" panose="02010609060101010101" pitchFamily="49" charset="-122"/>
              </a:rPr>
              <a:t> </a:t>
            </a:r>
          </a:p>
        </p:txBody>
      </p:sp>
      <p:sp>
        <p:nvSpPr>
          <p:cNvPr id="90126" name="Rectangle 14"/>
          <p:cNvSpPr>
            <a:spLocks noChangeArrowheads="1"/>
          </p:cNvSpPr>
          <p:nvPr/>
        </p:nvSpPr>
        <p:spPr bwMode="auto">
          <a:xfrm>
            <a:off x="6003635" y="18291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90127" name="Rectangle 16"/>
          <p:cNvSpPr>
            <a:spLocks noChangeArrowheads="1"/>
          </p:cNvSpPr>
          <p:nvPr/>
        </p:nvSpPr>
        <p:spPr bwMode="auto">
          <a:xfrm>
            <a:off x="6003635" y="18719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9104" name="Rectangle 18"/>
          <p:cNvSpPr>
            <a:spLocks noChangeArrowheads="1"/>
          </p:cNvSpPr>
          <p:nvPr/>
        </p:nvSpPr>
        <p:spPr bwMode="auto">
          <a:xfrm>
            <a:off x="6770688" y="5541319"/>
            <a:ext cx="3591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latin typeface="幼圆" panose="02010509060101010101" pitchFamily="49" charset="-122"/>
              </a:rPr>
              <a:t>增强型</a:t>
            </a:r>
            <a:r>
              <a:rPr lang="en-US" altLang="zh-CN" sz="2400">
                <a:latin typeface="幼圆" panose="02010509060101010101" pitchFamily="49" charset="-122"/>
              </a:rPr>
              <a:t>NMOS</a:t>
            </a:r>
            <a:r>
              <a:rPr lang="zh-CN" altLang="en-US" sz="2400">
                <a:latin typeface="幼圆" panose="02010509060101010101" pitchFamily="49" charset="-122"/>
              </a:rPr>
              <a:t>管的特性曲线</a:t>
            </a:r>
          </a:p>
        </p:txBody>
      </p:sp>
      <p:sp>
        <p:nvSpPr>
          <p:cNvPr id="90129" name="AutoShape 21">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90130" name="AutoShape 22">
            <a:hlinkClick r:id="rId10"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89107" name="AutoShape 23">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pic>
        <p:nvPicPr>
          <p:cNvPr id="90131" name="图片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16713" y="2944814"/>
            <a:ext cx="385445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443595" y="5316855"/>
            <a:ext cx="565150" cy="16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092"/>
                                        </p:tgtEl>
                                        <p:attrNameLst>
                                          <p:attrName>style.visibility</p:attrName>
                                        </p:attrNameLst>
                                      </p:cBhvr>
                                      <p:to>
                                        <p:strVal val="visible"/>
                                      </p:to>
                                    </p:set>
                                    <p:animEffect transition="in" filter="blinds(horizontal)">
                                      <p:cBhvr>
                                        <p:cTn id="12" dur="500"/>
                                        <p:tgtEl>
                                          <p:spTgt spid="89092"/>
                                        </p:tgtEl>
                                      </p:cBhvr>
                                    </p:animEffect>
                                  </p:childTnLst>
                                </p:cTn>
                              </p:par>
                              <p:par>
                                <p:cTn id="13" presetID="3" presetClass="entr" presetSubtype="10" fill="hold" nodeType="withEffect">
                                  <p:stCondLst>
                                    <p:cond delay="0"/>
                                  </p:stCondLst>
                                  <p:childTnLst>
                                    <p:set>
                                      <p:cBhvr>
                                        <p:cTn id="14" dur="1" fill="hold">
                                          <p:stCondLst>
                                            <p:cond delay="0"/>
                                          </p:stCondLst>
                                        </p:cTn>
                                        <p:tgtEl>
                                          <p:spTgt spid="89094"/>
                                        </p:tgtEl>
                                        <p:attrNameLst>
                                          <p:attrName>style.visibility</p:attrName>
                                        </p:attrNameLst>
                                      </p:cBhvr>
                                      <p:to>
                                        <p:strVal val="visible"/>
                                      </p:to>
                                    </p:set>
                                    <p:animEffect transition="in" filter="blinds(horizontal)">
                                      <p:cBhvr>
                                        <p:cTn id="15" dur="500"/>
                                        <p:tgtEl>
                                          <p:spTgt spid="8909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9099"/>
                                        </p:tgtEl>
                                        <p:attrNameLst>
                                          <p:attrName>style.visibility</p:attrName>
                                        </p:attrNameLst>
                                      </p:cBhvr>
                                      <p:to>
                                        <p:strVal val="visible"/>
                                      </p:to>
                                    </p:set>
                                    <p:animEffect transition="in" filter="blinds(horizontal)">
                                      <p:cBhvr>
                                        <p:cTn id="20" dur="500"/>
                                        <p:tgtEl>
                                          <p:spTgt spid="8909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9101"/>
                                        </p:tgtEl>
                                        <p:attrNameLst>
                                          <p:attrName>style.visibility</p:attrName>
                                        </p:attrNameLst>
                                      </p:cBhvr>
                                      <p:to>
                                        <p:strVal val="visible"/>
                                      </p:to>
                                    </p:set>
                                    <p:animEffect transition="in" filter="blinds(horizontal)">
                                      <p:cBhvr>
                                        <p:cTn id="25" dur="500"/>
                                        <p:tgtEl>
                                          <p:spTgt spid="8910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9095"/>
                                        </p:tgtEl>
                                        <p:attrNameLst>
                                          <p:attrName>style.visibility</p:attrName>
                                        </p:attrNameLst>
                                      </p:cBhvr>
                                      <p:to>
                                        <p:strVal val="visible"/>
                                      </p:to>
                                    </p:set>
                                    <p:animEffect transition="in" filter="blinds(horizontal)">
                                      <p:cBhvr>
                                        <p:cTn id="30" dur="500"/>
                                        <p:tgtEl>
                                          <p:spTgt spid="89095"/>
                                        </p:tgtEl>
                                      </p:cBhvr>
                                    </p:animEffect>
                                  </p:childTnLst>
                                </p:cTn>
                              </p:par>
                              <p:par>
                                <p:cTn id="31" presetID="3" presetClass="entr" presetSubtype="10" fill="hold" nodeType="withEffect">
                                  <p:stCondLst>
                                    <p:cond delay="0"/>
                                  </p:stCondLst>
                                  <p:childTnLst>
                                    <p:set>
                                      <p:cBhvr>
                                        <p:cTn id="32" dur="1" fill="hold">
                                          <p:stCondLst>
                                            <p:cond delay="0"/>
                                          </p:stCondLst>
                                        </p:cTn>
                                        <p:tgtEl>
                                          <p:spTgt spid="89097"/>
                                        </p:tgtEl>
                                        <p:attrNameLst>
                                          <p:attrName>style.visibility</p:attrName>
                                        </p:attrNameLst>
                                      </p:cBhvr>
                                      <p:to>
                                        <p:strVal val="visible"/>
                                      </p:to>
                                    </p:set>
                                    <p:animEffect transition="in" filter="blinds(horizontal)">
                                      <p:cBhvr>
                                        <p:cTn id="33" dur="500"/>
                                        <p:tgtEl>
                                          <p:spTgt spid="8909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89100"/>
                                        </p:tgtEl>
                                        <p:attrNameLst>
                                          <p:attrName>style.visibility</p:attrName>
                                        </p:attrNameLst>
                                      </p:cBhvr>
                                      <p:to>
                                        <p:strVal val="visible"/>
                                      </p:to>
                                    </p:set>
                                    <p:animEffect transition="in" filter="blinds(horizontal)">
                                      <p:cBhvr>
                                        <p:cTn id="38" dur="500"/>
                                        <p:tgtEl>
                                          <p:spTgt spid="8910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90131"/>
                                        </p:tgtEl>
                                        <p:attrNameLst>
                                          <p:attrName>style.visibility</p:attrName>
                                        </p:attrNameLst>
                                      </p:cBhvr>
                                      <p:to>
                                        <p:strVal val="visible"/>
                                      </p:to>
                                    </p:set>
                                    <p:animEffect transition="in" filter="blinds(horizontal)">
                                      <p:cBhvr>
                                        <p:cTn id="43" dur="500"/>
                                        <p:tgtEl>
                                          <p:spTgt spid="9013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89104"/>
                                        </p:tgtEl>
                                        <p:attrNameLst>
                                          <p:attrName>style.visibility</p:attrName>
                                        </p:attrNameLst>
                                      </p:cBhvr>
                                      <p:to>
                                        <p:strVal val="visible"/>
                                      </p:to>
                                    </p:set>
                                    <p:animEffect transition="in" filter="blinds(horizontal)">
                                      <p:cBhvr>
                                        <p:cTn id="48" dur="500"/>
                                        <p:tgtEl>
                                          <p:spTgt spid="89104"/>
                                        </p:tgtEl>
                                      </p:cBhvr>
                                    </p:animEffect>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grpId="0" nodeType="clickEffect">
                                  <p:stCondLst>
                                    <p:cond delay="0"/>
                                  </p:stCondLst>
                                  <p:childTnLst>
                                    <p:animEffect transition="out" filter="fade">
                                      <p:cBhvr>
                                        <p:cTn id="52" dur="500" tmFilter="0, 0; .2, .5; .8, .5; 1, 0"/>
                                        <p:tgtEl>
                                          <p:spTgt spid="89107"/>
                                        </p:tgtEl>
                                      </p:cBhvr>
                                    </p:animEffect>
                                    <p:animScale>
                                      <p:cBhvr>
                                        <p:cTn id="53" dur="250" autoRev="1" fill="hold"/>
                                        <p:tgtEl>
                                          <p:spTgt spid="8910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P spid="89092" grpId="0"/>
      <p:bldP spid="89095" grpId="0"/>
      <p:bldP spid="89101" grpId="0"/>
      <p:bldP spid="89104" grpId="0"/>
      <p:bldP spid="8910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2405064" y="684214"/>
            <a:ext cx="4446587" cy="657225"/>
          </a:xfrm>
        </p:spPr>
        <p:txBody>
          <a:bodyPr/>
          <a:lstStyle/>
          <a:p>
            <a:pPr eaLnBrk="1" hangingPunct="1"/>
            <a:r>
              <a:rPr lang="en-US" altLang="zh-CN" sz="3200" b="1">
                <a:latin typeface="宋体" panose="02010600030101010101" pitchFamily="2" charset="-122"/>
              </a:rPr>
              <a:t>2.</a:t>
            </a:r>
            <a:r>
              <a:rPr lang="zh-CN" altLang="en-US" sz="3200" b="1">
                <a:latin typeface="宋体" panose="02010600030101010101" pitchFamily="2" charset="-122"/>
              </a:rPr>
              <a:t>主要参数</a:t>
            </a:r>
          </a:p>
        </p:txBody>
      </p:sp>
      <p:sp>
        <p:nvSpPr>
          <p:cNvPr id="90115" name="Rectangle 3"/>
          <p:cNvSpPr>
            <a:spLocks noGrp="1" noChangeArrowheads="1"/>
          </p:cNvSpPr>
          <p:nvPr>
            <p:ph type="body" idx="4294967295"/>
          </p:nvPr>
        </p:nvSpPr>
        <p:spPr>
          <a:xfrm>
            <a:off x="2495550" y="1673226"/>
            <a:ext cx="1709738" cy="550863"/>
          </a:xfrm>
        </p:spPr>
        <p:txBody>
          <a:bodyPr/>
          <a:lstStyle/>
          <a:p>
            <a:pPr eaLnBrk="1" hangingPunct="1">
              <a:buFont typeface="Wingdings" panose="05000000000000000000" pitchFamily="2" charset="2"/>
              <a:buNone/>
            </a:pPr>
            <a:r>
              <a:rPr lang="zh-CN" altLang="en-US" sz="2800" b="1">
                <a:ea typeface="幼圆" panose="02010509060101010101" pitchFamily="49" charset="-122"/>
              </a:rPr>
              <a:t>夹断电压</a:t>
            </a:r>
            <a:r>
              <a:rPr lang="zh-CN" altLang="en-US"/>
              <a:t> </a:t>
            </a:r>
          </a:p>
        </p:txBody>
      </p:sp>
      <p:sp>
        <p:nvSpPr>
          <p:cNvPr id="90116" name="Rectangle 4"/>
          <p:cNvSpPr>
            <a:spLocks noChangeArrowheads="1"/>
          </p:cNvSpPr>
          <p:nvPr/>
        </p:nvSpPr>
        <p:spPr bwMode="auto">
          <a:xfrm>
            <a:off x="2451100" y="2259013"/>
            <a:ext cx="1620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开启电压</a:t>
            </a:r>
            <a:r>
              <a:rPr lang="zh-CN" altLang="en-US">
                <a:ea typeface="华文楷体" panose="02010600040101010101" pitchFamily="2" charset="-122"/>
              </a:rPr>
              <a:t> </a:t>
            </a:r>
          </a:p>
        </p:txBody>
      </p:sp>
      <p:sp>
        <p:nvSpPr>
          <p:cNvPr id="90117" name="Rectangle 5"/>
          <p:cNvSpPr>
            <a:spLocks noChangeArrowheads="1"/>
          </p:cNvSpPr>
          <p:nvPr/>
        </p:nvSpPr>
        <p:spPr bwMode="auto">
          <a:xfrm>
            <a:off x="2451100" y="2798763"/>
            <a:ext cx="2452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饱和漏极电流</a:t>
            </a:r>
            <a:r>
              <a:rPr lang="zh-CN" altLang="en-US">
                <a:ea typeface="华文楷体" panose="02010600040101010101" pitchFamily="2" charset="-122"/>
              </a:rPr>
              <a:t> </a:t>
            </a:r>
          </a:p>
        </p:txBody>
      </p:sp>
      <p:sp>
        <p:nvSpPr>
          <p:cNvPr id="90118" name="Rectangle 6"/>
          <p:cNvSpPr>
            <a:spLocks noChangeArrowheads="1"/>
          </p:cNvSpPr>
          <p:nvPr/>
        </p:nvSpPr>
        <p:spPr bwMode="auto">
          <a:xfrm>
            <a:off x="2451101" y="3473451"/>
            <a:ext cx="1738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低频跨导</a:t>
            </a:r>
            <a:r>
              <a:rPr lang="zh-CN" altLang="en-US">
                <a:ea typeface="华文楷体" panose="02010600040101010101" pitchFamily="2" charset="-122"/>
              </a:rPr>
              <a:t> </a:t>
            </a:r>
          </a:p>
        </p:txBody>
      </p:sp>
      <p:sp>
        <p:nvSpPr>
          <p:cNvPr id="90119" name="Rectangle 7"/>
          <p:cNvSpPr>
            <a:spLocks noChangeArrowheads="1"/>
          </p:cNvSpPr>
          <p:nvPr/>
        </p:nvSpPr>
        <p:spPr bwMode="auto">
          <a:xfrm>
            <a:off x="2451101" y="4103688"/>
            <a:ext cx="25066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最大漏极电流 </a:t>
            </a:r>
          </a:p>
        </p:txBody>
      </p:sp>
      <p:sp>
        <p:nvSpPr>
          <p:cNvPr id="90120" name="Rectangle 8"/>
          <p:cNvSpPr>
            <a:spLocks noChangeArrowheads="1"/>
          </p:cNvSpPr>
          <p:nvPr/>
        </p:nvSpPr>
        <p:spPr bwMode="auto">
          <a:xfrm>
            <a:off x="2451100" y="4643438"/>
            <a:ext cx="2452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最大耗散功率</a:t>
            </a:r>
            <a:r>
              <a:rPr lang="zh-CN" altLang="en-US">
                <a:ea typeface="华文楷体" panose="02010600040101010101" pitchFamily="2" charset="-122"/>
              </a:rPr>
              <a:t> </a:t>
            </a:r>
          </a:p>
        </p:txBody>
      </p:sp>
      <p:sp>
        <p:nvSpPr>
          <p:cNvPr id="90121" name="Rectangle 9"/>
          <p:cNvSpPr>
            <a:spLocks noChangeArrowheads="1"/>
          </p:cNvSpPr>
          <p:nvPr/>
        </p:nvSpPr>
        <p:spPr bwMode="auto">
          <a:xfrm>
            <a:off x="2451100" y="5138738"/>
            <a:ext cx="3695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最大漏</a:t>
            </a:r>
            <a:r>
              <a:rPr lang="en-US" altLang="zh-CN"/>
              <a:t>-</a:t>
            </a:r>
            <a:r>
              <a:rPr lang="zh-CN" altLang="en-US"/>
              <a:t>源极击穿电压</a:t>
            </a:r>
            <a:r>
              <a:rPr lang="zh-CN" altLang="en-US">
                <a:ea typeface="华文楷体" panose="02010600040101010101" pitchFamily="2" charset="-122"/>
              </a:rPr>
              <a:t> </a:t>
            </a:r>
          </a:p>
        </p:txBody>
      </p:sp>
      <p:sp>
        <p:nvSpPr>
          <p:cNvPr id="90122" name="Rectangle 10"/>
          <p:cNvSpPr>
            <a:spLocks noChangeArrowheads="1"/>
          </p:cNvSpPr>
          <p:nvPr/>
        </p:nvSpPr>
        <p:spPr bwMode="auto">
          <a:xfrm>
            <a:off x="2451100" y="5587534"/>
            <a:ext cx="25298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栅源直流电阻 </a:t>
            </a:r>
          </a:p>
        </p:txBody>
      </p:sp>
      <p:sp>
        <p:nvSpPr>
          <p:cNvPr id="90123" name="Rectangle 11"/>
          <p:cNvSpPr>
            <a:spLocks noChangeArrowheads="1"/>
          </p:cNvSpPr>
          <p:nvPr/>
        </p:nvSpPr>
        <p:spPr bwMode="auto">
          <a:xfrm>
            <a:off x="5240339" y="1763713"/>
            <a:ext cx="3400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耗尽型</a:t>
            </a:r>
            <a:r>
              <a:rPr lang="en-US" altLang="zh-CN">
                <a:latin typeface="幼圆" panose="02010509060101010101" pitchFamily="49" charset="-122"/>
              </a:rPr>
              <a:t>MOS</a:t>
            </a:r>
            <a:r>
              <a:rPr lang="zh-CN" altLang="en-US">
                <a:latin typeface="幼圆" panose="02010509060101010101" pitchFamily="49" charset="-122"/>
              </a:rPr>
              <a:t>管参数</a:t>
            </a:r>
          </a:p>
        </p:txBody>
      </p:sp>
      <p:sp>
        <p:nvSpPr>
          <p:cNvPr id="90124" name="Rectangle 12"/>
          <p:cNvSpPr>
            <a:spLocks noChangeArrowheads="1"/>
          </p:cNvSpPr>
          <p:nvPr/>
        </p:nvSpPr>
        <p:spPr bwMode="auto">
          <a:xfrm>
            <a:off x="5016500" y="2256959"/>
            <a:ext cx="35557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增强型</a:t>
            </a:r>
            <a:r>
              <a:rPr lang="en-US" altLang="zh-CN">
                <a:latin typeface="幼圆" panose="02010509060101010101" pitchFamily="49" charset="-122"/>
              </a:rPr>
              <a:t>MOS</a:t>
            </a:r>
            <a:r>
              <a:rPr lang="zh-CN" altLang="en-US">
                <a:latin typeface="幼圆" panose="02010509060101010101" pitchFamily="49" charset="-122"/>
              </a:rPr>
              <a:t>管参数</a:t>
            </a:r>
            <a:r>
              <a:rPr lang="zh-CN" altLang="en-US">
                <a:ea typeface="华文楷体" panose="02010600040101010101" pitchFamily="2" charset="-122"/>
              </a:rPr>
              <a:t> </a:t>
            </a:r>
          </a:p>
        </p:txBody>
      </p:sp>
      <p:sp>
        <p:nvSpPr>
          <p:cNvPr id="90125" name="Rectangle 13"/>
          <p:cNvSpPr>
            <a:spLocks noChangeArrowheads="1"/>
          </p:cNvSpPr>
          <p:nvPr/>
        </p:nvSpPr>
        <p:spPr bwMode="auto">
          <a:xfrm>
            <a:off x="5510213" y="2796709"/>
            <a:ext cx="35557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耗尽型</a:t>
            </a:r>
            <a:r>
              <a:rPr lang="en-US" altLang="zh-CN">
                <a:latin typeface="幼圆" panose="02010509060101010101" pitchFamily="49" charset="-122"/>
              </a:rPr>
              <a:t>MOS</a:t>
            </a:r>
            <a:r>
              <a:rPr lang="zh-CN" altLang="en-US">
                <a:latin typeface="幼圆" panose="02010509060101010101" pitchFamily="49" charset="-122"/>
              </a:rPr>
              <a:t>管参数</a:t>
            </a:r>
            <a:r>
              <a:rPr lang="zh-CN" altLang="en-US">
                <a:ea typeface="华文楷体" panose="02010600040101010101" pitchFamily="2" charset="-122"/>
              </a:rPr>
              <a:t> </a:t>
            </a:r>
          </a:p>
        </p:txBody>
      </p:sp>
      <p:sp>
        <p:nvSpPr>
          <p:cNvPr id="91150" name="Rectangle 14"/>
          <p:cNvSpPr>
            <a:spLocks noChangeArrowheads="1"/>
          </p:cNvSpPr>
          <p:nvPr/>
        </p:nvSpPr>
        <p:spPr bwMode="auto">
          <a:xfrm>
            <a:off x="6003635" y="30483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90127" name="对象 90126"/>
          <p:cNvGraphicFramePr>
            <a:graphicFrameLocks noChangeAspect="1"/>
          </p:cNvGraphicFramePr>
          <p:nvPr/>
        </p:nvGraphicFramePr>
        <p:xfrm>
          <a:off x="4025900" y="1763713"/>
          <a:ext cx="1035050" cy="512762"/>
        </p:xfrm>
        <a:graphic>
          <a:graphicData uri="http://schemas.openxmlformats.org/presentationml/2006/ole">
            <mc:AlternateContent xmlns:mc="http://schemas.openxmlformats.org/markup-compatibility/2006">
              <mc:Choice xmlns:v="urn:schemas-microsoft-com:vml" Requires="v">
                <p:oleObj r:id="rId2" imgW="458470" imgH="241935" progId="">
                  <p:embed/>
                </p:oleObj>
              </mc:Choice>
              <mc:Fallback>
                <p:oleObj r:id="rId2" imgW="458470" imgH="241935" progId="">
                  <p:embed/>
                  <p:pic>
                    <p:nvPicPr>
                      <p:cNvPr id="90127" name="对象 901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900" y="1763713"/>
                        <a:ext cx="10350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52" name="Rectangle 16"/>
          <p:cNvSpPr>
            <a:spLocks noChangeArrowheads="1"/>
          </p:cNvSpPr>
          <p:nvPr/>
        </p:nvSpPr>
        <p:spPr bwMode="auto">
          <a:xfrm>
            <a:off x="6003635" y="30483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90129" name="对象 90128"/>
          <p:cNvGraphicFramePr>
            <a:graphicFrameLocks noChangeAspect="1"/>
          </p:cNvGraphicFramePr>
          <p:nvPr/>
        </p:nvGraphicFramePr>
        <p:xfrm>
          <a:off x="4025901" y="2303463"/>
          <a:ext cx="944563" cy="495300"/>
        </p:xfrm>
        <a:graphic>
          <a:graphicData uri="http://schemas.openxmlformats.org/presentationml/2006/ole">
            <mc:AlternateContent xmlns:mc="http://schemas.openxmlformats.org/markup-compatibility/2006">
              <mc:Choice xmlns:v="urn:schemas-microsoft-com:vml" Requires="v">
                <p:oleObj r:id="rId4" imgW="419735" imgH="241935" progId="">
                  <p:embed/>
                </p:oleObj>
              </mc:Choice>
              <mc:Fallback>
                <p:oleObj r:id="rId4" imgW="419735" imgH="241935" progId="">
                  <p:embed/>
                  <p:pic>
                    <p:nvPicPr>
                      <p:cNvPr id="90129" name="对象 90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901" y="2303463"/>
                        <a:ext cx="9445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54" name="Rectangle 1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90131" name="对象 90130"/>
          <p:cNvGraphicFramePr>
            <a:graphicFrameLocks noChangeAspect="1"/>
          </p:cNvGraphicFramePr>
          <p:nvPr/>
        </p:nvGraphicFramePr>
        <p:xfrm>
          <a:off x="4791075" y="2843213"/>
          <a:ext cx="719138" cy="495300"/>
        </p:xfrm>
        <a:graphic>
          <a:graphicData uri="http://schemas.openxmlformats.org/presentationml/2006/ole">
            <mc:AlternateContent xmlns:mc="http://schemas.openxmlformats.org/markup-compatibility/2006">
              <mc:Choice xmlns:v="urn:schemas-microsoft-com:vml" Requires="v">
                <p:oleObj r:id="rId6" imgW="280670" imgH="229235" progId="">
                  <p:embed/>
                </p:oleObj>
              </mc:Choice>
              <mc:Fallback>
                <p:oleObj r:id="rId6" imgW="280670" imgH="229235" progId="">
                  <p:embed/>
                  <p:pic>
                    <p:nvPicPr>
                      <p:cNvPr id="90131" name="对象 901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1075" y="2843213"/>
                        <a:ext cx="7191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56" name="Rectangle 20"/>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90133" name="对象 90132"/>
          <p:cNvGraphicFramePr>
            <a:graphicFrameLocks noChangeAspect="1"/>
          </p:cNvGraphicFramePr>
          <p:nvPr/>
        </p:nvGraphicFramePr>
        <p:xfrm>
          <a:off x="4025901" y="3429001"/>
          <a:ext cx="474663" cy="542925"/>
        </p:xfrm>
        <a:graphic>
          <a:graphicData uri="http://schemas.openxmlformats.org/presentationml/2006/ole">
            <mc:AlternateContent xmlns:mc="http://schemas.openxmlformats.org/markup-compatibility/2006">
              <mc:Choice xmlns:v="urn:schemas-microsoft-com:vml" Requires="v">
                <p:oleObj r:id="rId8" imgW="203835" imgH="229235" progId="">
                  <p:embed/>
                </p:oleObj>
              </mc:Choice>
              <mc:Fallback>
                <p:oleObj r:id="rId8" imgW="203835" imgH="229235" progId="">
                  <p:embed/>
                  <p:pic>
                    <p:nvPicPr>
                      <p:cNvPr id="90133" name="对象 901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5901" y="3429001"/>
                        <a:ext cx="4746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58" name="Rectangle 22"/>
          <p:cNvSpPr>
            <a:spLocks noChangeArrowheads="1"/>
          </p:cNvSpPr>
          <p:nvPr/>
        </p:nvSpPr>
        <p:spPr bwMode="auto">
          <a:xfrm>
            <a:off x="6003635" y="29530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90135" name="对象 90134"/>
          <p:cNvGraphicFramePr>
            <a:graphicFrameLocks noChangeAspect="1"/>
          </p:cNvGraphicFramePr>
          <p:nvPr/>
        </p:nvGraphicFramePr>
        <p:xfrm>
          <a:off x="4989513" y="3294063"/>
          <a:ext cx="3384550" cy="900112"/>
        </p:xfrm>
        <a:graphic>
          <a:graphicData uri="http://schemas.openxmlformats.org/presentationml/2006/ole">
            <mc:AlternateContent xmlns:mc="http://schemas.openxmlformats.org/markup-compatibility/2006">
              <mc:Choice xmlns:v="urn:schemas-microsoft-com:vml" Requires="v">
                <p:oleObj r:id="rId10" imgW="1472565" imgH="431800" progId="">
                  <p:embed/>
                </p:oleObj>
              </mc:Choice>
              <mc:Fallback>
                <p:oleObj r:id="rId10" imgW="1472565" imgH="431800" progId="">
                  <p:embed/>
                  <p:pic>
                    <p:nvPicPr>
                      <p:cNvPr id="90135" name="对象 901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9513" y="3294063"/>
                        <a:ext cx="338455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60" name="Rectangle 24"/>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90137" name="对象 90136"/>
          <p:cNvGraphicFramePr>
            <a:graphicFrameLocks noChangeAspect="1"/>
          </p:cNvGraphicFramePr>
          <p:nvPr/>
        </p:nvGraphicFramePr>
        <p:xfrm>
          <a:off x="4746625" y="4194175"/>
          <a:ext cx="584200" cy="452438"/>
        </p:xfrm>
        <a:graphic>
          <a:graphicData uri="http://schemas.openxmlformats.org/presentationml/2006/ole">
            <mc:AlternateContent xmlns:mc="http://schemas.openxmlformats.org/markup-compatibility/2006">
              <mc:Choice xmlns:v="urn:schemas-microsoft-com:vml" Requires="v">
                <p:oleObj r:id="rId12" imgW="267335" imgH="229235" progId="">
                  <p:embed/>
                </p:oleObj>
              </mc:Choice>
              <mc:Fallback>
                <p:oleObj r:id="rId12" imgW="267335" imgH="229235" progId="">
                  <p:embed/>
                  <p:pic>
                    <p:nvPicPr>
                      <p:cNvPr id="90137" name="对象 901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46625" y="4194175"/>
                        <a:ext cx="5842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62" name="Rectangle 2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90139" name="对象 90138"/>
          <p:cNvGraphicFramePr>
            <a:graphicFrameLocks noChangeAspect="1"/>
          </p:cNvGraphicFramePr>
          <p:nvPr/>
        </p:nvGraphicFramePr>
        <p:xfrm>
          <a:off x="4700589" y="4689475"/>
          <a:ext cx="636587" cy="450850"/>
        </p:xfrm>
        <a:graphic>
          <a:graphicData uri="http://schemas.openxmlformats.org/presentationml/2006/ole">
            <mc:AlternateContent xmlns:mc="http://schemas.openxmlformats.org/markup-compatibility/2006">
              <mc:Choice xmlns:v="urn:schemas-microsoft-com:vml" Requires="v">
                <p:oleObj r:id="rId14" imgW="280670" imgH="229235" progId="">
                  <p:embed/>
                </p:oleObj>
              </mc:Choice>
              <mc:Fallback>
                <p:oleObj r:id="rId14" imgW="280670" imgH="229235" progId="">
                  <p:embed/>
                  <p:pic>
                    <p:nvPicPr>
                      <p:cNvPr id="90139" name="对象 901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00589" y="4689475"/>
                        <a:ext cx="63658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64" name="Rectangle 28"/>
          <p:cNvSpPr>
            <a:spLocks noChangeArrowheads="1"/>
          </p:cNvSpPr>
          <p:nvPr/>
        </p:nvSpPr>
        <p:spPr bwMode="auto">
          <a:xfrm>
            <a:off x="6003635" y="30483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90141" name="对象 90140"/>
          <p:cNvGraphicFramePr>
            <a:graphicFrameLocks noChangeAspect="1"/>
          </p:cNvGraphicFramePr>
          <p:nvPr/>
        </p:nvGraphicFramePr>
        <p:xfrm>
          <a:off x="6051550" y="5184776"/>
          <a:ext cx="1035050" cy="493713"/>
        </p:xfrm>
        <a:graphic>
          <a:graphicData uri="http://schemas.openxmlformats.org/presentationml/2006/ole">
            <mc:AlternateContent xmlns:mc="http://schemas.openxmlformats.org/markup-compatibility/2006">
              <mc:Choice xmlns:v="urn:schemas-microsoft-com:vml" Requires="v">
                <p:oleObj r:id="rId16" imgW="471170" imgH="241935" progId="">
                  <p:embed/>
                </p:oleObj>
              </mc:Choice>
              <mc:Fallback>
                <p:oleObj r:id="rId16" imgW="471170" imgH="241935" progId="">
                  <p:embed/>
                  <p:pic>
                    <p:nvPicPr>
                      <p:cNvPr id="90141" name="对象 9014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51550" y="5184776"/>
                        <a:ext cx="10350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66" name="Rectangle 30"/>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90143" name="对象 90142"/>
          <p:cNvGraphicFramePr>
            <a:graphicFrameLocks noChangeAspect="1"/>
          </p:cNvGraphicFramePr>
          <p:nvPr/>
        </p:nvGraphicFramePr>
        <p:xfrm>
          <a:off x="4700589" y="5678488"/>
          <a:ext cx="630237" cy="495300"/>
        </p:xfrm>
        <a:graphic>
          <a:graphicData uri="http://schemas.openxmlformats.org/presentationml/2006/ole">
            <mc:AlternateContent xmlns:mc="http://schemas.openxmlformats.org/markup-compatibility/2006">
              <mc:Choice xmlns:v="urn:schemas-microsoft-com:vml" Requires="v">
                <p:oleObj r:id="rId18" imgW="254635" imgH="229235" progId="">
                  <p:embed/>
                </p:oleObj>
              </mc:Choice>
              <mc:Fallback>
                <p:oleObj r:id="rId18" imgW="254635" imgH="229235" progId="">
                  <p:embed/>
                  <p:pic>
                    <p:nvPicPr>
                      <p:cNvPr id="90143" name="对象 9014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00589" y="5678488"/>
                        <a:ext cx="6302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68" name="AutoShape 32">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91169" name="AutoShape 33">
            <a:hlinkClick r:id="rId20"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90146" name="AutoShape 34">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0127"/>
                                        </p:tgtEl>
                                        <p:attrNameLst>
                                          <p:attrName>style.visibility</p:attrName>
                                        </p:attrNameLst>
                                      </p:cBhvr>
                                      <p:to>
                                        <p:strVal val="visible"/>
                                      </p:to>
                                    </p:set>
                                    <p:animEffect transition="in" filter="blinds(horizontal)">
                                      <p:cBhvr>
                                        <p:cTn id="7" dur="500"/>
                                        <p:tgtEl>
                                          <p:spTgt spid="901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0115">
                                            <p:txEl>
                                              <p:pRg st="0" end="0"/>
                                            </p:txEl>
                                          </p:spTgt>
                                        </p:tgtEl>
                                        <p:attrNameLst>
                                          <p:attrName>style.visibility</p:attrName>
                                        </p:attrNameLst>
                                      </p:cBhvr>
                                      <p:to>
                                        <p:strVal val="visible"/>
                                      </p:to>
                                    </p:set>
                                    <p:animEffect transition="in" filter="blinds(horizontal)">
                                      <p:cBhvr>
                                        <p:cTn id="10" dur="500"/>
                                        <p:tgtEl>
                                          <p:spTgt spid="9011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0123"/>
                                        </p:tgtEl>
                                        <p:attrNameLst>
                                          <p:attrName>style.visibility</p:attrName>
                                        </p:attrNameLst>
                                      </p:cBhvr>
                                      <p:to>
                                        <p:strVal val="visible"/>
                                      </p:to>
                                    </p:set>
                                    <p:animEffect transition="in" filter="blinds(horizontal)">
                                      <p:cBhvr>
                                        <p:cTn id="15" dur="500"/>
                                        <p:tgtEl>
                                          <p:spTgt spid="9012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0129"/>
                                        </p:tgtEl>
                                        <p:attrNameLst>
                                          <p:attrName>style.visibility</p:attrName>
                                        </p:attrNameLst>
                                      </p:cBhvr>
                                      <p:to>
                                        <p:strVal val="visible"/>
                                      </p:to>
                                    </p:set>
                                    <p:animEffect transition="in" filter="blinds(horizontal)">
                                      <p:cBhvr>
                                        <p:cTn id="20" dur="500"/>
                                        <p:tgtEl>
                                          <p:spTgt spid="9012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0116"/>
                                        </p:tgtEl>
                                        <p:attrNameLst>
                                          <p:attrName>style.visibility</p:attrName>
                                        </p:attrNameLst>
                                      </p:cBhvr>
                                      <p:to>
                                        <p:strVal val="visible"/>
                                      </p:to>
                                    </p:set>
                                    <p:animEffect transition="in" filter="blinds(horizontal)">
                                      <p:cBhvr>
                                        <p:cTn id="23" dur="500"/>
                                        <p:tgtEl>
                                          <p:spTgt spid="9011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0124"/>
                                        </p:tgtEl>
                                        <p:attrNameLst>
                                          <p:attrName>style.visibility</p:attrName>
                                        </p:attrNameLst>
                                      </p:cBhvr>
                                      <p:to>
                                        <p:strVal val="visible"/>
                                      </p:to>
                                    </p:set>
                                    <p:animEffect transition="in" filter="blinds(horizontal)">
                                      <p:cBhvr>
                                        <p:cTn id="28" dur="500"/>
                                        <p:tgtEl>
                                          <p:spTgt spid="9012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0117"/>
                                        </p:tgtEl>
                                        <p:attrNameLst>
                                          <p:attrName>style.visibility</p:attrName>
                                        </p:attrNameLst>
                                      </p:cBhvr>
                                      <p:to>
                                        <p:strVal val="visible"/>
                                      </p:to>
                                    </p:set>
                                    <p:animEffect transition="in" filter="blinds(horizontal)">
                                      <p:cBhvr>
                                        <p:cTn id="33" dur="500"/>
                                        <p:tgtEl>
                                          <p:spTgt spid="90117"/>
                                        </p:tgtEl>
                                      </p:cBhvr>
                                    </p:animEffect>
                                  </p:childTnLst>
                                </p:cTn>
                              </p:par>
                              <p:par>
                                <p:cTn id="34" presetID="3" presetClass="entr" presetSubtype="10" fill="hold" nodeType="withEffect">
                                  <p:stCondLst>
                                    <p:cond delay="0"/>
                                  </p:stCondLst>
                                  <p:childTnLst>
                                    <p:set>
                                      <p:cBhvr>
                                        <p:cTn id="35" dur="1" fill="hold">
                                          <p:stCondLst>
                                            <p:cond delay="0"/>
                                          </p:stCondLst>
                                        </p:cTn>
                                        <p:tgtEl>
                                          <p:spTgt spid="90131"/>
                                        </p:tgtEl>
                                        <p:attrNameLst>
                                          <p:attrName>style.visibility</p:attrName>
                                        </p:attrNameLst>
                                      </p:cBhvr>
                                      <p:to>
                                        <p:strVal val="visible"/>
                                      </p:to>
                                    </p:set>
                                    <p:animEffect transition="in" filter="blinds(horizontal)">
                                      <p:cBhvr>
                                        <p:cTn id="36" dur="500"/>
                                        <p:tgtEl>
                                          <p:spTgt spid="9013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90125"/>
                                        </p:tgtEl>
                                        <p:attrNameLst>
                                          <p:attrName>style.visibility</p:attrName>
                                        </p:attrNameLst>
                                      </p:cBhvr>
                                      <p:to>
                                        <p:strVal val="visible"/>
                                      </p:to>
                                    </p:set>
                                    <p:animEffect transition="in" filter="blinds(horizontal)">
                                      <p:cBhvr>
                                        <p:cTn id="41" dur="500"/>
                                        <p:tgtEl>
                                          <p:spTgt spid="9012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90118"/>
                                        </p:tgtEl>
                                        <p:attrNameLst>
                                          <p:attrName>style.visibility</p:attrName>
                                        </p:attrNameLst>
                                      </p:cBhvr>
                                      <p:to>
                                        <p:strVal val="visible"/>
                                      </p:to>
                                    </p:set>
                                    <p:animEffect transition="in" filter="blinds(horizontal)">
                                      <p:cBhvr>
                                        <p:cTn id="46" dur="500"/>
                                        <p:tgtEl>
                                          <p:spTgt spid="90118"/>
                                        </p:tgtEl>
                                      </p:cBhvr>
                                    </p:animEffect>
                                  </p:childTnLst>
                                </p:cTn>
                              </p:par>
                              <p:par>
                                <p:cTn id="47" presetID="3" presetClass="entr" presetSubtype="10" fill="hold" nodeType="withEffect">
                                  <p:stCondLst>
                                    <p:cond delay="0"/>
                                  </p:stCondLst>
                                  <p:childTnLst>
                                    <p:set>
                                      <p:cBhvr>
                                        <p:cTn id="48" dur="1" fill="hold">
                                          <p:stCondLst>
                                            <p:cond delay="0"/>
                                          </p:stCondLst>
                                        </p:cTn>
                                        <p:tgtEl>
                                          <p:spTgt spid="90133"/>
                                        </p:tgtEl>
                                        <p:attrNameLst>
                                          <p:attrName>style.visibility</p:attrName>
                                        </p:attrNameLst>
                                      </p:cBhvr>
                                      <p:to>
                                        <p:strVal val="visible"/>
                                      </p:to>
                                    </p:set>
                                    <p:animEffect transition="in" filter="blinds(horizontal)">
                                      <p:cBhvr>
                                        <p:cTn id="49" dur="500"/>
                                        <p:tgtEl>
                                          <p:spTgt spid="90133"/>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90135"/>
                                        </p:tgtEl>
                                        <p:attrNameLst>
                                          <p:attrName>style.visibility</p:attrName>
                                        </p:attrNameLst>
                                      </p:cBhvr>
                                      <p:to>
                                        <p:strVal val="visible"/>
                                      </p:to>
                                    </p:set>
                                    <p:animEffect transition="in" filter="blinds(horizontal)">
                                      <p:cBhvr>
                                        <p:cTn id="54" dur="500"/>
                                        <p:tgtEl>
                                          <p:spTgt spid="90135"/>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90137"/>
                                        </p:tgtEl>
                                        <p:attrNameLst>
                                          <p:attrName>style.visibility</p:attrName>
                                        </p:attrNameLst>
                                      </p:cBhvr>
                                      <p:to>
                                        <p:strVal val="visible"/>
                                      </p:to>
                                    </p:set>
                                    <p:animEffect transition="in" filter="blinds(horizontal)">
                                      <p:cBhvr>
                                        <p:cTn id="59" dur="500"/>
                                        <p:tgtEl>
                                          <p:spTgt spid="90137"/>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90119"/>
                                        </p:tgtEl>
                                        <p:attrNameLst>
                                          <p:attrName>style.visibility</p:attrName>
                                        </p:attrNameLst>
                                      </p:cBhvr>
                                      <p:to>
                                        <p:strVal val="visible"/>
                                      </p:to>
                                    </p:set>
                                    <p:animEffect transition="in" filter="blinds(horizontal)">
                                      <p:cBhvr>
                                        <p:cTn id="62" dur="500"/>
                                        <p:tgtEl>
                                          <p:spTgt spid="9011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90120"/>
                                        </p:tgtEl>
                                        <p:attrNameLst>
                                          <p:attrName>style.visibility</p:attrName>
                                        </p:attrNameLst>
                                      </p:cBhvr>
                                      <p:to>
                                        <p:strVal val="visible"/>
                                      </p:to>
                                    </p:set>
                                    <p:animEffect transition="in" filter="blinds(horizontal)">
                                      <p:cBhvr>
                                        <p:cTn id="67" dur="500"/>
                                        <p:tgtEl>
                                          <p:spTgt spid="90120"/>
                                        </p:tgtEl>
                                      </p:cBhvr>
                                    </p:animEffect>
                                  </p:childTnLst>
                                </p:cTn>
                              </p:par>
                              <p:par>
                                <p:cTn id="68" presetID="3" presetClass="entr" presetSubtype="10" fill="hold" nodeType="withEffect">
                                  <p:stCondLst>
                                    <p:cond delay="0"/>
                                  </p:stCondLst>
                                  <p:childTnLst>
                                    <p:set>
                                      <p:cBhvr>
                                        <p:cTn id="69" dur="1" fill="hold">
                                          <p:stCondLst>
                                            <p:cond delay="0"/>
                                          </p:stCondLst>
                                        </p:cTn>
                                        <p:tgtEl>
                                          <p:spTgt spid="90139"/>
                                        </p:tgtEl>
                                        <p:attrNameLst>
                                          <p:attrName>style.visibility</p:attrName>
                                        </p:attrNameLst>
                                      </p:cBhvr>
                                      <p:to>
                                        <p:strVal val="visible"/>
                                      </p:to>
                                    </p:set>
                                    <p:animEffect transition="in" filter="blinds(horizontal)">
                                      <p:cBhvr>
                                        <p:cTn id="70" dur="500"/>
                                        <p:tgtEl>
                                          <p:spTgt spid="90139"/>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90121"/>
                                        </p:tgtEl>
                                        <p:attrNameLst>
                                          <p:attrName>style.visibility</p:attrName>
                                        </p:attrNameLst>
                                      </p:cBhvr>
                                      <p:to>
                                        <p:strVal val="visible"/>
                                      </p:to>
                                    </p:set>
                                    <p:animEffect transition="in" filter="blinds(horizontal)">
                                      <p:cBhvr>
                                        <p:cTn id="75" dur="500"/>
                                        <p:tgtEl>
                                          <p:spTgt spid="90121"/>
                                        </p:tgtEl>
                                      </p:cBhvr>
                                    </p:animEffect>
                                  </p:childTnLst>
                                </p:cTn>
                              </p:par>
                              <p:par>
                                <p:cTn id="76" presetID="3" presetClass="entr" presetSubtype="10" fill="hold" nodeType="withEffect">
                                  <p:stCondLst>
                                    <p:cond delay="0"/>
                                  </p:stCondLst>
                                  <p:childTnLst>
                                    <p:set>
                                      <p:cBhvr>
                                        <p:cTn id="77" dur="1" fill="hold">
                                          <p:stCondLst>
                                            <p:cond delay="0"/>
                                          </p:stCondLst>
                                        </p:cTn>
                                        <p:tgtEl>
                                          <p:spTgt spid="90141"/>
                                        </p:tgtEl>
                                        <p:attrNameLst>
                                          <p:attrName>style.visibility</p:attrName>
                                        </p:attrNameLst>
                                      </p:cBhvr>
                                      <p:to>
                                        <p:strVal val="visible"/>
                                      </p:to>
                                    </p:set>
                                    <p:animEffect transition="in" filter="blinds(horizontal)">
                                      <p:cBhvr>
                                        <p:cTn id="78" dur="500"/>
                                        <p:tgtEl>
                                          <p:spTgt spid="90141"/>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90122"/>
                                        </p:tgtEl>
                                        <p:attrNameLst>
                                          <p:attrName>style.visibility</p:attrName>
                                        </p:attrNameLst>
                                      </p:cBhvr>
                                      <p:to>
                                        <p:strVal val="visible"/>
                                      </p:to>
                                    </p:set>
                                    <p:animEffect transition="in" filter="blinds(horizontal)">
                                      <p:cBhvr>
                                        <p:cTn id="83" dur="500"/>
                                        <p:tgtEl>
                                          <p:spTgt spid="90122"/>
                                        </p:tgtEl>
                                      </p:cBhvr>
                                    </p:animEffect>
                                  </p:childTnLst>
                                </p:cTn>
                              </p:par>
                              <p:par>
                                <p:cTn id="84" presetID="3" presetClass="entr" presetSubtype="10" fill="hold" nodeType="withEffect">
                                  <p:stCondLst>
                                    <p:cond delay="0"/>
                                  </p:stCondLst>
                                  <p:childTnLst>
                                    <p:set>
                                      <p:cBhvr>
                                        <p:cTn id="85" dur="1" fill="hold">
                                          <p:stCondLst>
                                            <p:cond delay="0"/>
                                          </p:stCondLst>
                                        </p:cTn>
                                        <p:tgtEl>
                                          <p:spTgt spid="90143"/>
                                        </p:tgtEl>
                                        <p:attrNameLst>
                                          <p:attrName>style.visibility</p:attrName>
                                        </p:attrNameLst>
                                      </p:cBhvr>
                                      <p:to>
                                        <p:strVal val="visible"/>
                                      </p:to>
                                    </p:set>
                                    <p:animEffect transition="in" filter="blinds(horizontal)">
                                      <p:cBhvr>
                                        <p:cTn id="86" dur="500"/>
                                        <p:tgtEl>
                                          <p:spTgt spid="90143"/>
                                        </p:tgtEl>
                                      </p:cBhvr>
                                    </p:animEffect>
                                  </p:childTnLst>
                                </p:cTn>
                              </p:par>
                            </p:childTnLst>
                          </p:cTn>
                        </p:par>
                      </p:childTnLst>
                    </p:cTn>
                  </p:par>
                  <p:par>
                    <p:cTn id="87" fill="hold">
                      <p:stCondLst>
                        <p:cond delay="indefinite"/>
                      </p:stCondLst>
                      <p:childTnLst>
                        <p:par>
                          <p:cTn id="88" fill="hold">
                            <p:stCondLst>
                              <p:cond delay="0"/>
                            </p:stCondLst>
                            <p:childTnLst>
                              <p:par>
                                <p:cTn id="89" presetID="26" presetClass="emph" presetSubtype="0" fill="hold" grpId="0" nodeType="clickEffect">
                                  <p:stCondLst>
                                    <p:cond delay="0"/>
                                  </p:stCondLst>
                                  <p:childTnLst>
                                    <p:animEffect transition="out" filter="fade">
                                      <p:cBhvr>
                                        <p:cTn id="90" dur="500" tmFilter="0, 0; .2, .5; .8, .5; 1, 0"/>
                                        <p:tgtEl>
                                          <p:spTgt spid="90146"/>
                                        </p:tgtEl>
                                      </p:cBhvr>
                                    </p:animEffect>
                                    <p:animScale>
                                      <p:cBhvr>
                                        <p:cTn id="91" dur="250" autoRev="1" fill="hold"/>
                                        <p:tgtEl>
                                          <p:spTgt spid="901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P spid="90116" grpId="0"/>
      <p:bldP spid="90117" grpId="0"/>
      <p:bldP spid="90118" grpId="0"/>
      <p:bldP spid="90119" grpId="0"/>
      <p:bldP spid="90120" grpId="0"/>
      <p:bldP spid="90121" grpId="0"/>
      <p:bldP spid="90122" grpId="0"/>
      <p:bldP spid="90123" grpId="0"/>
      <p:bldP spid="90124" grpId="0"/>
      <p:bldP spid="90125" grpId="0"/>
      <p:bldP spid="901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2C4C96E8-F253-46D3-A69B-36CA14AB9169}"/>
              </a:ext>
            </a:extLst>
          </p:cNvPr>
          <p:cNvSpPr>
            <a:spLocks noChangeShapeType="1"/>
          </p:cNvSpPr>
          <p:nvPr/>
        </p:nvSpPr>
        <p:spPr bwMode="auto">
          <a:xfrm>
            <a:off x="2063751" y="1492250"/>
            <a:ext cx="9366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cap="sq">
                <a:solidFill>
                  <a:srgbClr val="000000"/>
                </a:solidFill>
                <a:round/>
                <a:headEnd/>
                <a:tailEnd/>
              </a14:hiddenLine>
            </a:ext>
          </a:extLst>
        </p:spPr>
        <p:txBody>
          <a:bodyPr wrap="none" anchor="ctr"/>
          <a:lstStyle/>
          <a:p>
            <a:endParaRPr lang="zh-CN" altLang="en-US"/>
          </a:p>
        </p:txBody>
      </p:sp>
      <p:grpSp>
        <p:nvGrpSpPr>
          <p:cNvPr id="3" name="Group 3">
            <a:extLst>
              <a:ext uri="{FF2B5EF4-FFF2-40B4-BE49-F238E27FC236}">
                <a16:creationId xmlns:a16="http://schemas.microsoft.com/office/drawing/2014/main" id="{CBEC8D1F-8FCC-4FAF-9D36-EEAF34ED56A1}"/>
              </a:ext>
            </a:extLst>
          </p:cNvPr>
          <p:cNvGrpSpPr>
            <a:grpSpLocks/>
          </p:cNvGrpSpPr>
          <p:nvPr/>
        </p:nvGrpSpPr>
        <p:grpSpPr bwMode="auto">
          <a:xfrm>
            <a:off x="1524001" y="1131889"/>
            <a:ext cx="3203575" cy="3233737"/>
            <a:chOff x="0" y="618"/>
            <a:chExt cx="2018" cy="2037"/>
          </a:xfrm>
        </p:grpSpPr>
        <p:sp>
          <p:nvSpPr>
            <p:cNvPr id="4" name="Line 4">
              <a:extLst>
                <a:ext uri="{FF2B5EF4-FFF2-40B4-BE49-F238E27FC236}">
                  <a16:creationId xmlns:a16="http://schemas.microsoft.com/office/drawing/2014/main" id="{F3A69FFB-2DDD-44D2-9E7E-0A9EE342168A}"/>
                </a:ext>
              </a:extLst>
            </p:cNvPr>
            <p:cNvSpPr>
              <a:spLocks noChangeShapeType="1"/>
            </p:cNvSpPr>
            <p:nvPr/>
          </p:nvSpPr>
          <p:spPr bwMode="auto">
            <a:xfrm>
              <a:off x="340" y="1027"/>
              <a:ext cx="0" cy="1224"/>
            </a:xfrm>
            <a:prstGeom prst="line">
              <a:avLst/>
            </a:prstGeom>
            <a:noFill/>
            <a:ln w="508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5">
              <a:extLst>
                <a:ext uri="{FF2B5EF4-FFF2-40B4-BE49-F238E27FC236}">
                  <a16:creationId xmlns:a16="http://schemas.microsoft.com/office/drawing/2014/main" id="{E983B629-6F29-4E8A-B6D1-963E23154AC6}"/>
                </a:ext>
              </a:extLst>
            </p:cNvPr>
            <p:cNvSpPr>
              <a:spLocks noChangeShapeType="1"/>
            </p:cNvSpPr>
            <p:nvPr/>
          </p:nvSpPr>
          <p:spPr bwMode="auto">
            <a:xfrm>
              <a:off x="340" y="1027"/>
              <a:ext cx="1497"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6">
              <a:extLst>
                <a:ext uri="{FF2B5EF4-FFF2-40B4-BE49-F238E27FC236}">
                  <a16:creationId xmlns:a16="http://schemas.microsoft.com/office/drawing/2014/main" id="{57F103A2-76F2-4060-984A-D4475584B57D}"/>
                </a:ext>
              </a:extLst>
            </p:cNvPr>
            <p:cNvSpPr>
              <a:spLocks noChangeShapeType="1"/>
            </p:cNvSpPr>
            <p:nvPr/>
          </p:nvSpPr>
          <p:spPr bwMode="auto">
            <a:xfrm>
              <a:off x="1837" y="1027"/>
              <a:ext cx="0" cy="1224"/>
            </a:xfrm>
            <a:prstGeom prst="line">
              <a:avLst/>
            </a:prstGeom>
            <a:noFill/>
            <a:ln w="508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a:extLst>
                <a:ext uri="{FF2B5EF4-FFF2-40B4-BE49-F238E27FC236}">
                  <a16:creationId xmlns:a16="http://schemas.microsoft.com/office/drawing/2014/main" id="{BC429407-D1CA-4473-874D-0F400752C412}"/>
                </a:ext>
              </a:extLst>
            </p:cNvPr>
            <p:cNvSpPr>
              <a:spLocks noChangeShapeType="1"/>
            </p:cNvSpPr>
            <p:nvPr/>
          </p:nvSpPr>
          <p:spPr bwMode="auto">
            <a:xfrm>
              <a:off x="340" y="2251"/>
              <a:ext cx="1497" cy="0"/>
            </a:xfrm>
            <a:prstGeom prst="line">
              <a:avLst/>
            </a:prstGeom>
            <a:noFill/>
            <a:ln w="508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Rectangle 8">
              <a:extLst>
                <a:ext uri="{FF2B5EF4-FFF2-40B4-BE49-F238E27FC236}">
                  <a16:creationId xmlns:a16="http://schemas.microsoft.com/office/drawing/2014/main" id="{43F789DE-71CE-4B3C-8249-2E8ECC2A50DE}"/>
                </a:ext>
              </a:extLst>
            </p:cNvPr>
            <p:cNvSpPr>
              <a:spLocks noChangeArrowheads="1"/>
            </p:cNvSpPr>
            <p:nvPr/>
          </p:nvSpPr>
          <p:spPr bwMode="auto">
            <a:xfrm>
              <a:off x="204" y="1389"/>
              <a:ext cx="272"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9" name="Rectangle 9">
              <a:extLst>
                <a:ext uri="{FF2B5EF4-FFF2-40B4-BE49-F238E27FC236}">
                  <a16:creationId xmlns:a16="http://schemas.microsoft.com/office/drawing/2014/main" id="{263CDC8D-AA7B-4268-A445-78104CD9E140}"/>
                </a:ext>
              </a:extLst>
            </p:cNvPr>
            <p:cNvSpPr>
              <a:spLocks noChangeArrowheads="1"/>
            </p:cNvSpPr>
            <p:nvPr/>
          </p:nvSpPr>
          <p:spPr bwMode="auto">
            <a:xfrm>
              <a:off x="249" y="1435"/>
              <a:ext cx="22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 name="Rectangle 10">
              <a:extLst>
                <a:ext uri="{FF2B5EF4-FFF2-40B4-BE49-F238E27FC236}">
                  <a16:creationId xmlns:a16="http://schemas.microsoft.com/office/drawing/2014/main" id="{FF59A449-0A05-4FD9-8CA4-0B2D199F80A9}"/>
                </a:ext>
              </a:extLst>
            </p:cNvPr>
            <p:cNvSpPr>
              <a:spLocks noChangeArrowheads="1"/>
            </p:cNvSpPr>
            <p:nvPr/>
          </p:nvSpPr>
          <p:spPr bwMode="auto">
            <a:xfrm>
              <a:off x="204" y="1389"/>
              <a:ext cx="272" cy="545"/>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 name="Rectangle 11">
              <a:extLst>
                <a:ext uri="{FF2B5EF4-FFF2-40B4-BE49-F238E27FC236}">
                  <a16:creationId xmlns:a16="http://schemas.microsoft.com/office/drawing/2014/main" id="{5780A4C6-A277-4E81-9261-FDEB2596DDA6}"/>
                </a:ext>
              </a:extLst>
            </p:cNvPr>
            <p:cNvSpPr>
              <a:spLocks noChangeArrowheads="1"/>
            </p:cNvSpPr>
            <p:nvPr/>
          </p:nvSpPr>
          <p:spPr bwMode="auto">
            <a:xfrm>
              <a:off x="1701" y="1389"/>
              <a:ext cx="272" cy="545"/>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Rectangle 12">
              <a:extLst>
                <a:ext uri="{FF2B5EF4-FFF2-40B4-BE49-F238E27FC236}">
                  <a16:creationId xmlns:a16="http://schemas.microsoft.com/office/drawing/2014/main" id="{9FDF9609-B769-4F3A-9DB1-0FC288BB691A}"/>
                </a:ext>
              </a:extLst>
            </p:cNvPr>
            <p:cNvSpPr>
              <a:spLocks noChangeArrowheads="1"/>
            </p:cNvSpPr>
            <p:nvPr/>
          </p:nvSpPr>
          <p:spPr bwMode="auto">
            <a:xfrm>
              <a:off x="839" y="891"/>
              <a:ext cx="545" cy="272"/>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Text Box 13">
              <a:extLst>
                <a:ext uri="{FF2B5EF4-FFF2-40B4-BE49-F238E27FC236}">
                  <a16:creationId xmlns:a16="http://schemas.microsoft.com/office/drawing/2014/main" id="{F7D4D37F-0626-495B-83E5-3D3FCF478547}"/>
                </a:ext>
              </a:extLst>
            </p:cNvPr>
            <p:cNvSpPr txBox="1">
              <a:spLocks noChangeArrowheads="1"/>
            </p:cNvSpPr>
            <p:nvPr/>
          </p:nvSpPr>
          <p:spPr bwMode="auto">
            <a:xfrm>
              <a:off x="0" y="663"/>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600" b="1">
                  <a:solidFill>
                    <a:srgbClr val="CC0000"/>
                  </a:solidFill>
                  <a:latin typeface="Times New Roman" panose="02020603050405020304" pitchFamily="18" charset="0"/>
                  <a:ea typeface="仿宋_GB2312" pitchFamily="49" charset="-122"/>
                  <a:sym typeface="Symbol" panose="05050102010706020507" pitchFamily="18" charset="2"/>
                </a:rPr>
                <a:t>a</a:t>
              </a:r>
            </a:p>
          </p:txBody>
        </p:sp>
        <p:sp>
          <p:nvSpPr>
            <p:cNvPr id="14" name="Text Box 14">
              <a:extLst>
                <a:ext uri="{FF2B5EF4-FFF2-40B4-BE49-F238E27FC236}">
                  <a16:creationId xmlns:a16="http://schemas.microsoft.com/office/drawing/2014/main" id="{46E9F035-9080-4434-A6BD-2685B7407C0D}"/>
                </a:ext>
              </a:extLst>
            </p:cNvPr>
            <p:cNvSpPr txBox="1">
              <a:spLocks noChangeArrowheads="1"/>
            </p:cNvSpPr>
            <p:nvPr/>
          </p:nvSpPr>
          <p:spPr bwMode="auto">
            <a:xfrm>
              <a:off x="1655" y="618"/>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600" b="1">
                  <a:solidFill>
                    <a:srgbClr val="CC0000"/>
                  </a:solidFill>
                  <a:latin typeface="Times New Roman" panose="02020603050405020304" pitchFamily="18" charset="0"/>
                  <a:ea typeface="仿宋_GB2312" pitchFamily="49" charset="-122"/>
                  <a:sym typeface="Symbol" panose="05050102010706020507" pitchFamily="18" charset="2"/>
                </a:rPr>
                <a:t>b</a:t>
              </a:r>
            </a:p>
          </p:txBody>
        </p:sp>
        <p:sp>
          <p:nvSpPr>
            <p:cNvPr id="15" name="Text Box 15">
              <a:extLst>
                <a:ext uri="{FF2B5EF4-FFF2-40B4-BE49-F238E27FC236}">
                  <a16:creationId xmlns:a16="http://schemas.microsoft.com/office/drawing/2014/main" id="{20AB1A36-6BAE-467C-9271-7E06A7941D80}"/>
                </a:ext>
              </a:extLst>
            </p:cNvPr>
            <p:cNvSpPr txBox="1">
              <a:spLocks noChangeArrowheads="1"/>
            </p:cNvSpPr>
            <p:nvPr/>
          </p:nvSpPr>
          <p:spPr bwMode="auto">
            <a:xfrm>
              <a:off x="1655" y="2251"/>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600" b="1">
                  <a:solidFill>
                    <a:srgbClr val="CC0000"/>
                  </a:solidFill>
                  <a:latin typeface="Times New Roman" panose="02020603050405020304" pitchFamily="18" charset="0"/>
                  <a:ea typeface="仿宋_GB2312" pitchFamily="49" charset="-122"/>
                  <a:sym typeface="Symbol" panose="05050102010706020507" pitchFamily="18" charset="2"/>
                </a:rPr>
                <a:t>c</a:t>
              </a:r>
              <a:endPar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endParaRPr>
            </a:p>
          </p:txBody>
        </p:sp>
      </p:grpSp>
      <p:grpSp>
        <p:nvGrpSpPr>
          <p:cNvPr id="16" name="Group 17">
            <a:extLst>
              <a:ext uri="{FF2B5EF4-FFF2-40B4-BE49-F238E27FC236}">
                <a16:creationId xmlns:a16="http://schemas.microsoft.com/office/drawing/2014/main" id="{936380F0-AD05-433D-8715-C2A680091355}"/>
              </a:ext>
            </a:extLst>
          </p:cNvPr>
          <p:cNvGrpSpPr>
            <a:grpSpLocks/>
          </p:cNvGrpSpPr>
          <p:nvPr/>
        </p:nvGrpSpPr>
        <p:grpSpPr bwMode="auto">
          <a:xfrm>
            <a:off x="4440238" y="3508375"/>
            <a:ext cx="431800" cy="431800"/>
            <a:chOff x="1837" y="2115"/>
            <a:chExt cx="272" cy="272"/>
          </a:xfrm>
        </p:grpSpPr>
        <p:sp>
          <p:nvSpPr>
            <p:cNvPr id="17" name="Line 18">
              <a:extLst>
                <a:ext uri="{FF2B5EF4-FFF2-40B4-BE49-F238E27FC236}">
                  <a16:creationId xmlns:a16="http://schemas.microsoft.com/office/drawing/2014/main" id="{FA383E3A-FF41-47E5-9E6E-CCD07ED23B6D}"/>
                </a:ext>
              </a:extLst>
            </p:cNvPr>
            <p:cNvSpPr>
              <a:spLocks noChangeShapeType="1"/>
            </p:cNvSpPr>
            <p:nvPr/>
          </p:nvSpPr>
          <p:spPr bwMode="auto">
            <a:xfrm>
              <a:off x="1837" y="2251"/>
              <a:ext cx="227" cy="0"/>
            </a:xfrm>
            <a:prstGeom prst="line">
              <a:avLst/>
            </a:prstGeom>
            <a:noFill/>
            <a:ln w="63500" cap="sq">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9">
              <a:extLst>
                <a:ext uri="{FF2B5EF4-FFF2-40B4-BE49-F238E27FC236}">
                  <a16:creationId xmlns:a16="http://schemas.microsoft.com/office/drawing/2014/main" id="{394A1F2E-C200-4800-9818-B6E43BAF8B7A}"/>
                </a:ext>
              </a:extLst>
            </p:cNvPr>
            <p:cNvSpPr>
              <a:spLocks noChangeShapeType="1"/>
            </p:cNvSpPr>
            <p:nvPr/>
          </p:nvSpPr>
          <p:spPr bwMode="auto">
            <a:xfrm>
              <a:off x="2109" y="2115"/>
              <a:ext cx="0" cy="272"/>
            </a:xfrm>
            <a:prstGeom prst="line">
              <a:avLst/>
            </a:prstGeom>
            <a:noFill/>
            <a:ln w="635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9" name="Object 20">
            <a:extLst>
              <a:ext uri="{FF2B5EF4-FFF2-40B4-BE49-F238E27FC236}">
                <a16:creationId xmlns:a16="http://schemas.microsoft.com/office/drawing/2014/main" id="{9DB5D7D0-FA3D-44F2-9EC6-795CBFD07D78}"/>
              </a:ext>
            </a:extLst>
          </p:cNvPr>
          <p:cNvGraphicFramePr>
            <a:graphicFrameLocks noChangeAspect="1"/>
          </p:cNvGraphicFramePr>
          <p:nvPr/>
        </p:nvGraphicFramePr>
        <p:xfrm>
          <a:off x="5519738" y="1125539"/>
          <a:ext cx="3370262" cy="949325"/>
        </p:xfrm>
        <a:graphic>
          <a:graphicData uri="http://schemas.openxmlformats.org/presentationml/2006/ole">
            <mc:AlternateContent xmlns:mc="http://schemas.openxmlformats.org/markup-compatibility/2006">
              <mc:Choice xmlns:v="urn:schemas-microsoft-com:vml" Requires="v">
                <p:oleObj name="Equation" r:id="rId2" imgW="1695660" imgH="466820" progId="Equation.3">
                  <p:embed/>
                </p:oleObj>
              </mc:Choice>
              <mc:Fallback>
                <p:oleObj name="Equation" r:id="rId2" imgW="1695660" imgH="466820" progId="Equation.3">
                  <p:embed/>
                  <p:pic>
                    <p:nvPicPr>
                      <p:cNvPr id="19" name="Object 20">
                        <a:extLst>
                          <a:ext uri="{FF2B5EF4-FFF2-40B4-BE49-F238E27FC236}">
                            <a16:creationId xmlns:a16="http://schemas.microsoft.com/office/drawing/2014/main" id="{9DB5D7D0-FA3D-44F2-9EC6-795CBFD07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738" y="1125539"/>
                        <a:ext cx="3370262"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1">
            <a:extLst>
              <a:ext uri="{FF2B5EF4-FFF2-40B4-BE49-F238E27FC236}">
                <a16:creationId xmlns:a16="http://schemas.microsoft.com/office/drawing/2014/main" id="{4ECC45C1-9CDF-4CDE-9924-8522764471BE}"/>
              </a:ext>
            </a:extLst>
          </p:cNvPr>
          <p:cNvGraphicFramePr>
            <a:graphicFrameLocks noChangeAspect="1"/>
          </p:cNvGraphicFramePr>
          <p:nvPr/>
        </p:nvGraphicFramePr>
        <p:xfrm>
          <a:off x="4758531" y="477839"/>
          <a:ext cx="947738" cy="474662"/>
        </p:xfrm>
        <a:graphic>
          <a:graphicData uri="http://schemas.openxmlformats.org/presentationml/2006/ole">
            <mc:AlternateContent xmlns:mc="http://schemas.openxmlformats.org/markup-compatibility/2006">
              <mc:Choice xmlns:v="urn:schemas-microsoft-com:vml" Requires="v">
                <p:oleObj name="Equation" r:id="rId4" imgW="466549" imgH="219033" progId="Equation.3">
                  <p:embed/>
                </p:oleObj>
              </mc:Choice>
              <mc:Fallback>
                <p:oleObj name="Equation" r:id="rId4" imgW="466549" imgH="219033" progId="Equation.3">
                  <p:embed/>
                  <p:pic>
                    <p:nvPicPr>
                      <p:cNvPr id="20" name="Object 21">
                        <a:extLst>
                          <a:ext uri="{FF2B5EF4-FFF2-40B4-BE49-F238E27FC236}">
                            <a16:creationId xmlns:a16="http://schemas.microsoft.com/office/drawing/2014/main" id="{4ECC45C1-9CDF-4CDE-9924-8522764471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8531" y="477839"/>
                        <a:ext cx="947738"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2">
            <a:extLst>
              <a:ext uri="{FF2B5EF4-FFF2-40B4-BE49-F238E27FC236}">
                <a16:creationId xmlns:a16="http://schemas.microsoft.com/office/drawing/2014/main" id="{C4317E06-B083-4DEE-A1F2-BEA846EAE26B}"/>
              </a:ext>
            </a:extLst>
          </p:cNvPr>
          <p:cNvGraphicFramePr>
            <a:graphicFrameLocks noChangeAspect="1"/>
          </p:cNvGraphicFramePr>
          <p:nvPr/>
        </p:nvGraphicFramePr>
        <p:xfrm>
          <a:off x="5591175" y="2060575"/>
          <a:ext cx="2870200" cy="947738"/>
        </p:xfrm>
        <a:graphic>
          <a:graphicData uri="http://schemas.openxmlformats.org/presentationml/2006/ole">
            <mc:AlternateContent xmlns:mc="http://schemas.openxmlformats.org/markup-compatibility/2006">
              <mc:Choice xmlns:v="urn:schemas-microsoft-com:vml" Requires="v">
                <p:oleObj name="Equation" r:id="rId6" imgW="1438385" imgH="466820" progId="Equation.3">
                  <p:embed/>
                </p:oleObj>
              </mc:Choice>
              <mc:Fallback>
                <p:oleObj name="Equation" r:id="rId6" imgW="1438385" imgH="466820" progId="Equation.3">
                  <p:embed/>
                  <p:pic>
                    <p:nvPicPr>
                      <p:cNvPr id="21" name="Object 22">
                        <a:extLst>
                          <a:ext uri="{FF2B5EF4-FFF2-40B4-BE49-F238E27FC236}">
                            <a16:creationId xmlns:a16="http://schemas.microsoft.com/office/drawing/2014/main" id="{C4317E06-B083-4DEE-A1F2-BEA846EAE2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1175" y="2060575"/>
                        <a:ext cx="2870200"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3">
            <a:extLst>
              <a:ext uri="{FF2B5EF4-FFF2-40B4-BE49-F238E27FC236}">
                <a16:creationId xmlns:a16="http://schemas.microsoft.com/office/drawing/2014/main" id="{CE617661-60ED-47BB-9730-F9DD5DC42CC6}"/>
              </a:ext>
            </a:extLst>
          </p:cNvPr>
          <p:cNvGraphicFramePr>
            <a:graphicFrameLocks noChangeAspect="1"/>
          </p:cNvGraphicFramePr>
          <p:nvPr/>
        </p:nvGraphicFramePr>
        <p:xfrm>
          <a:off x="5591176" y="3213101"/>
          <a:ext cx="3768725" cy="473075"/>
        </p:xfrm>
        <a:graphic>
          <a:graphicData uri="http://schemas.openxmlformats.org/presentationml/2006/ole">
            <mc:AlternateContent xmlns:mc="http://schemas.openxmlformats.org/markup-compatibility/2006">
              <mc:Choice xmlns:v="urn:schemas-microsoft-com:vml" Requires="v">
                <p:oleObj name="Equation" r:id="rId8" imgW="1895670" imgH="219033" progId="Equation.3">
                  <p:embed/>
                </p:oleObj>
              </mc:Choice>
              <mc:Fallback>
                <p:oleObj name="Equation" r:id="rId8" imgW="1895670" imgH="219033" progId="Equation.3">
                  <p:embed/>
                  <p:pic>
                    <p:nvPicPr>
                      <p:cNvPr id="22" name="Object 23">
                        <a:extLst>
                          <a:ext uri="{FF2B5EF4-FFF2-40B4-BE49-F238E27FC236}">
                            <a16:creationId xmlns:a16="http://schemas.microsoft.com/office/drawing/2014/main" id="{CE617661-60ED-47BB-9730-F9DD5DC42C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1176" y="3213101"/>
                        <a:ext cx="37687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4">
            <a:extLst>
              <a:ext uri="{FF2B5EF4-FFF2-40B4-BE49-F238E27FC236}">
                <a16:creationId xmlns:a16="http://schemas.microsoft.com/office/drawing/2014/main" id="{D34E0263-D497-4FD2-AE26-078BE6037DEE}"/>
              </a:ext>
            </a:extLst>
          </p:cNvPr>
          <p:cNvGraphicFramePr>
            <a:graphicFrameLocks noChangeAspect="1"/>
          </p:cNvGraphicFramePr>
          <p:nvPr/>
        </p:nvGraphicFramePr>
        <p:xfrm>
          <a:off x="5591176" y="3860801"/>
          <a:ext cx="3743325" cy="473075"/>
        </p:xfrm>
        <a:graphic>
          <a:graphicData uri="http://schemas.openxmlformats.org/presentationml/2006/ole">
            <mc:AlternateContent xmlns:mc="http://schemas.openxmlformats.org/markup-compatibility/2006">
              <mc:Choice xmlns:v="urn:schemas-microsoft-com:vml" Requires="v">
                <p:oleObj name="Equation" r:id="rId10" imgW="1885985" imgH="219033" progId="Equation.3">
                  <p:embed/>
                </p:oleObj>
              </mc:Choice>
              <mc:Fallback>
                <p:oleObj name="Equation" r:id="rId10" imgW="1885985" imgH="219033" progId="Equation.3">
                  <p:embed/>
                  <p:pic>
                    <p:nvPicPr>
                      <p:cNvPr id="23" name="Object 24">
                        <a:extLst>
                          <a:ext uri="{FF2B5EF4-FFF2-40B4-BE49-F238E27FC236}">
                            <a16:creationId xmlns:a16="http://schemas.microsoft.com/office/drawing/2014/main" id="{D34E0263-D497-4FD2-AE26-078BE6037D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91176" y="3860801"/>
                        <a:ext cx="37433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25">
            <a:extLst>
              <a:ext uri="{FF2B5EF4-FFF2-40B4-BE49-F238E27FC236}">
                <a16:creationId xmlns:a16="http://schemas.microsoft.com/office/drawing/2014/main" id="{CDCFCF1B-B6E6-4813-BC79-7A1DBF31F960}"/>
              </a:ext>
            </a:extLst>
          </p:cNvPr>
          <p:cNvSpPr txBox="1">
            <a:spLocks noChangeArrowheads="1"/>
          </p:cNvSpPr>
          <p:nvPr/>
        </p:nvSpPr>
        <p:spPr bwMode="auto">
          <a:xfrm>
            <a:off x="1127128" y="477839"/>
            <a:ext cx="719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(2)</a:t>
            </a:r>
          </a:p>
        </p:txBody>
      </p:sp>
      <p:sp>
        <p:nvSpPr>
          <p:cNvPr id="25" name="Text Box 26">
            <a:extLst>
              <a:ext uri="{FF2B5EF4-FFF2-40B4-BE49-F238E27FC236}">
                <a16:creationId xmlns:a16="http://schemas.microsoft.com/office/drawing/2014/main" id="{BDD3FC10-A3E7-4999-B67D-C89125CD57B8}"/>
              </a:ext>
            </a:extLst>
          </p:cNvPr>
          <p:cNvSpPr txBox="1">
            <a:spLocks noChangeArrowheads="1"/>
          </p:cNvSpPr>
          <p:nvPr/>
        </p:nvSpPr>
        <p:spPr bwMode="auto">
          <a:xfrm>
            <a:off x="2279651" y="4789724"/>
            <a:ext cx="7921625"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857250" indent="-8572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fontAlgn="t">
              <a:lnSpc>
                <a:spcPct val="120000"/>
              </a:lnSpc>
            </a:pPr>
            <a:r>
              <a:rPr kumimoji="1" lang="zh-CN" altLang="en-US" sz="2400" b="1">
                <a:latin typeface="Times New Roman" panose="02020603050405020304" pitchFamily="18" charset="0"/>
                <a:ea typeface="仿宋_GB2312" pitchFamily="49" charset="-122"/>
              </a:rPr>
              <a:t>电路中电位参考点可任意选择；参考点一经选定，电路中</a:t>
            </a:r>
          </a:p>
          <a:p>
            <a:pPr algn="just" fontAlgn="t">
              <a:lnSpc>
                <a:spcPct val="120000"/>
              </a:lnSpc>
            </a:pPr>
            <a:r>
              <a:rPr kumimoji="1" lang="zh-CN" altLang="en-US" sz="2400" b="1">
                <a:latin typeface="Times New Roman" panose="02020603050405020304" pitchFamily="18" charset="0"/>
                <a:ea typeface="仿宋_GB2312" pitchFamily="49" charset="-122"/>
              </a:rPr>
              <a:t>各点的电位值就是唯一的；当选择不同的电位参考点时，</a:t>
            </a:r>
          </a:p>
          <a:p>
            <a:pPr algn="just" fontAlgn="t">
              <a:lnSpc>
                <a:spcPct val="120000"/>
              </a:lnSpc>
            </a:pPr>
            <a:r>
              <a:rPr kumimoji="1" lang="zh-CN" altLang="en-US" sz="2400" b="1">
                <a:latin typeface="Times New Roman" panose="02020603050405020304" pitchFamily="18" charset="0"/>
                <a:ea typeface="仿宋_GB2312" pitchFamily="49" charset="-122"/>
              </a:rPr>
              <a:t>电路中各点电位值将改变，但任意两点间电压保持不变。</a:t>
            </a:r>
          </a:p>
        </p:txBody>
      </p:sp>
      <p:sp>
        <p:nvSpPr>
          <p:cNvPr id="26" name="Text Box 27">
            <a:extLst>
              <a:ext uri="{FF2B5EF4-FFF2-40B4-BE49-F238E27FC236}">
                <a16:creationId xmlns:a16="http://schemas.microsoft.com/office/drawing/2014/main" id="{2CF18464-8C8F-4723-AC9C-6C16FB5A90AB}"/>
              </a:ext>
            </a:extLst>
          </p:cNvPr>
          <p:cNvSpPr txBox="1">
            <a:spLocks noChangeArrowheads="1"/>
          </p:cNvSpPr>
          <p:nvPr/>
        </p:nvSpPr>
        <p:spPr bwMode="auto">
          <a:xfrm>
            <a:off x="1847851" y="4149725"/>
            <a:ext cx="12239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3200" b="1" dirty="0">
                <a:solidFill>
                  <a:srgbClr val="CC0000"/>
                </a:solidFill>
                <a:latin typeface="Times New Roman" panose="02020603050405020304" pitchFamily="18" charset="0"/>
                <a:ea typeface="宋体" panose="02010600030101010101" pitchFamily="2" charset="-122"/>
                <a:sym typeface="Symbol" panose="05050102010706020507" pitchFamily="18" charset="2"/>
              </a:rPr>
              <a:t>结论</a:t>
            </a:r>
          </a:p>
        </p:txBody>
      </p:sp>
      <p:sp>
        <p:nvSpPr>
          <p:cNvPr id="27" name="Text Box 28">
            <a:extLst>
              <a:ext uri="{FF2B5EF4-FFF2-40B4-BE49-F238E27FC236}">
                <a16:creationId xmlns:a16="http://schemas.microsoft.com/office/drawing/2014/main" id="{42FB25C6-338D-446F-A8A8-401068BA46DE}"/>
              </a:ext>
            </a:extLst>
          </p:cNvPr>
          <p:cNvSpPr txBox="1">
            <a:spLocks noChangeArrowheads="1"/>
          </p:cNvSpPr>
          <p:nvPr/>
        </p:nvSpPr>
        <p:spPr bwMode="auto">
          <a:xfrm>
            <a:off x="1703389" y="495538"/>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sym typeface="Symbol" panose="05050102010706020507" pitchFamily="18" charset="2"/>
              </a:rPr>
              <a:t>以</a:t>
            </a:r>
            <a:r>
              <a:rPr kumimoji="1" lang="en-US" altLang="zh-CN" sz="2400" b="1" dirty="0">
                <a:latin typeface="Times New Roman" panose="02020603050405020304" pitchFamily="18" charset="0"/>
                <a:ea typeface="仿宋_GB2312" pitchFamily="49" charset="-122"/>
                <a:sym typeface="Symbol" panose="05050102010706020507" pitchFamily="18" charset="2"/>
              </a:rPr>
              <a:t>c</a:t>
            </a:r>
            <a:r>
              <a:rPr kumimoji="1" lang="zh-CN" altLang="en-US" sz="2400" b="1" dirty="0">
                <a:latin typeface="Times New Roman" panose="02020603050405020304" pitchFamily="18" charset="0"/>
                <a:ea typeface="仿宋_GB2312" pitchFamily="49" charset="-122"/>
                <a:sym typeface="Symbol" panose="05050102010706020507" pitchFamily="18" charset="2"/>
              </a:rPr>
              <a:t>点为电位参考点</a:t>
            </a:r>
          </a:p>
        </p:txBody>
      </p:sp>
    </p:spTree>
    <p:extLst>
      <p:ext uri="{BB962C8B-B14F-4D97-AF65-F5344CB8AC3E}">
        <p14:creationId xmlns:p14="http://schemas.microsoft.com/office/powerpoint/2010/main" val="233310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2135189" y="549276"/>
            <a:ext cx="6383337" cy="701675"/>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1.6.3 </a:t>
            </a:r>
            <a:r>
              <a:rPr lang="zh-CN" altLang="en-US" sz="3200" b="1">
                <a:solidFill>
                  <a:schemeClr val="folHlink"/>
                </a:solidFill>
                <a:latin typeface="黑体" panose="02010609060101010101" pitchFamily="49" charset="-122"/>
                <a:ea typeface="黑体" panose="02010609060101010101" pitchFamily="49" charset="-122"/>
              </a:rPr>
              <a:t>简化的小信号模型</a:t>
            </a:r>
          </a:p>
        </p:txBody>
      </p:sp>
      <p:sp>
        <p:nvSpPr>
          <p:cNvPr id="91139" name="Rectangle 3"/>
          <p:cNvSpPr>
            <a:spLocks noChangeArrowheads="1"/>
          </p:cNvSpPr>
          <p:nvPr/>
        </p:nvSpPr>
        <p:spPr bwMode="auto">
          <a:xfrm>
            <a:off x="2451101" y="1943101"/>
            <a:ext cx="4238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栅源电阻很大，栅极电流</a:t>
            </a:r>
            <a:r>
              <a:rPr lang="zh-CN" altLang="en-US">
                <a:ea typeface="华文楷体" panose="02010600040101010101" pitchFamily="2" charset="-122"/>
              </a:rPr>
              <a:t> </a:t>
            </a:r>
          </a:p>
        </p:txBody>
      </p:sp>
      <p:sp>
        <p:nvSpPr>
          <p:cNvPr id="91140" name="Rectangle 4"/>
          <p:cNvSpPr>
            <a:spLocks noChangeArrowheads="1"/>
          </p:cNvSpPr>
          <p:nvPr/>
        </p:nvSpPr>
        <p:spPr bwMode="auto">
          <a:xfrm>
            <a:off x="1774826" y="2484438"/>
            <a:ext cx="50847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a:t>栅源电压控制漏极电流</a:t>
            </a:r>
          </a:p>
          <a:p>
            <a:pPr algn="ctr" eaLnBrk="1" hangingPunct="1"/>
            <a:r>
              <a:rPr lang="zh-CN" altLang="en-US">
                <a:ea typeface="华文楷体" panose="02010600040101010101" pitchFamily="2" charset="-122"/>
              </a:rPr>
              <a:t>       </a:t>
            </a:r>
            <a:r>
              <a:rPr lang="en-US" altLang="zh-CN">
                <a:latin typeface="华文楷体" panose="02010600040101010101" pitchFamily="2" charset="-122"/>
                <a:ea typeface="华文楷体" panose="02010600040101010101" pitchFamily="2" charset="-122"/>
              </a:rPr>
              <a:t>——</a:t>
            </a:r>
            <a:r>
              <a:rPr lang="zh-CN" altLang="en-US"/>
              <a:t>电压控制电流源模型</a:t>
            </a:r>
            <a:r>
              <a:rPr lang="zh-CN" altLang="en-US">
                <a:ea typeface="华文楷体" panose="02010600040101010101" pitchFamily="2" charset="-122"/>
              </a:rPr>
              <a:t> </a:t>
            </a:r>
          </a:p>
        </p:txBody>
      </p:sp>
      <p:graphicFrame>
        <p:nvGraphicFramePr>
          <p:cNvPr id="91142" name="Object 6"/>
          <p:cNvGraphicFramePr>
            <a:graphicFrameLocks noChangeAspect="1"/>
          </p:cNvGraphicFramePr>
          <p:nvPr/>
        </p:nvGraphicFramePr>
        <p:xfrm>
          <a:off x="4386263" y="3481389"/>
          <a:ext cx="2971800" cy="2251075"/>
        </p:xfrm>
        <a:graphic>
          <a:graphicData uri="http://schemas.openxmlformats.org/presentationml/2006/ole">
            <mc:AlternateContent xmlns:mc="http://schemas.openxmlformats.org/markup-compatibility/2006">
              <mc:Choice xmlns:v="urn:schemas-microsoft-com:vml" Requires="v">
                <p:oleObj r:id="rId2" imgW="1945640" imgH="1477645" progId="Visio.Drawing.11">
                  <p:embed/>
                </p:oleObj>
              </mc:Choice>
              <mc:Fallback>
                <p:oleObj r:id="rId2" imgW="1945640" imgH="1477645" progId="Visio.Drawing.11">
                  <p:embed/>
                  <p:pic>
                    <p:nvPicPr>
                      <p:cNvPr id="91142"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263" y="3481389"/>
                        <a:ext cx="29718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2166" name="AutoShape 7">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92167" name="AutoShape 8">
            <a:hlinkClick r:id="rId4"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91145" name="AutoShape 9">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2" name="对象 1">
            <a:hlinkClick r:id="" action="ppaction://ole?verb=1"/>
          </p:cNvPr>
          <p:cNvGraphicFramePr>
            <a:graphicFrameLocks noChangeAspect="1"/>
          </p:cNvGraphicFramePr>
          <p:nvPr/>
        </p:nvGraphicFramePr>
        <p:xfrm>
          <a:off x="6850064" y="2032000"/>
          <a:ext cx="814387" cy="431800"/>
        </p:xfrm>
        <a:graphic>
          <a:graphicData uri="http://schemas.openxmlformats.org/presentationml/2006/ole">
            <mc:AlternateContent xmlns:mc="http://schemas.openxmlformats.org/markup-compatibility/2006">
              <mc:Choice xmlns:v="urn:schemas-microsoft-com:vml" Requires="v">
                <p:oleObj r:id="rId5" imgW="508000" imgH="228600" progId="Equation.KSEE3">
                  <p:embed/>
                </p:oleObj>
              </mc:Choice>
              <mc:Fallback>
                <p:oleObj r:id="rId5" imgW="508000" imgH="228600" progId="Equation.KSEE3">
                  <p:embed/>
                  <p:pic>
                    <p:nvPicPr>
                      <p:cNvPr id="2" name="对象 1">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0064" y="2032000"/>
                        <a:ext cx="8143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39"/>
                                        </p:tgtEl>
                                        <p:attrNameLst>
                                          <p:attrName>style.visibility</p:attrName>
                                        </p:attrNameLst>
                                      </p:cBhvr>
                                      <p:to>
                                        <p:strVal val="visible"/>
                                      </p:to>
                                    </p:set>
                                    <p:animEffect transition="in" filter="blinds(horizontal)">
                                      <p:cBhvr>
                                        <p:cTn id="7" dur="500"/>
                                        <p:tgtEl>
                                          <p:spTgt spid="911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1140"/>
                                        </p:tgtEl>
                                        <p:attrNameLst>
                                          <p:attrName>style.visibility</p:attrName>
                                        </p:attrNameLst>
                                      </p:cBhvr>
                                      <p:to>
                                        <p:strVal val="visible"/>
                                      </p:to>
                                    </p:set>
                                    <p:animEffect transition="in" filter="blinds(horizontal)">
                                      <p:cBhvr>
                                        <p:cTn id="17" dur="500"/>
                                        <p:tgtEl>
                                          <p:spTgt spid="9114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1142"/>
                                        </p:tgtEl>
                                        <p:attrNameLst>
                                          <p:attrName>style.visibility</p:attrName>
                                        </p:attrNameLst>
                                      </p:cBhvr>
                                      <p:to>
                                        <p:strVal val="visible"/>
                                      </p:to>
                                    </p:set>
                                    <p:animEffect transition="in" filter="blinds(horizontal)">
                                      <p:cBhvr>
                                        <p:cTn id="22" dur="500"/>
                                        <p:tgtEl>
                                          <p:spTgt spid="91142"/>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91145"/>
                                        </p:tgtEl>
                                      </p:cBhvr>
                                    </p:animEffect>
                                    <p:animScale>
                                      <p:cBhvr>
                                        <p:cTn id="27" dur="250" autoRev="1" fill="hold"/>
                                        <p:tgtEl>
                                          <p:spTgt spid="911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p:bldP spid="91140" grpId="0"/>
      <p:bldP spid="9114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extBox 75"/>
          <p:cNvSpPr txBox="1">
            <a:spLocks noChangeArrowheads="1"/>
          </p:cNvSpPr>
          <p:nvPr/>
        </p:nvSpPr>
        <p:spPr bwMode="auto">
          <a:xfrm>
            <a:off x="1806575" y="403225"/>
            <a:ext cx="8610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Times New Roman" panose="02020603050405020304" pitchFamily="18" charset="0"/>
              </a:rPr>
              <a:t>[</a:t>
            </a:r>
            <a:r>
              <a:rPr lang="zh-CN" altLang="zh-CN">
                <a:latin typeface="Times New Roman" panose="02020603050405020304" pitchFamily="18" charset="0"/>
              </a:rPr>
              <a:t>例题1.6.1</a:t>
            </a:r>
            <a:r>
              <a:rPr lang="en-US" altLang="zh-CN">
                <a:latin typeface="Times New Roman" panose="02020603050405020304" pitchFamily="18" charset="0"/>
              </a:rPr>
              <a:t>] </a:t>
            </a:r>
            <a:r>
              <a:rPr lang="zh-CN" altLang="zh-CN">
                <a:latin typeface="Times New Roman" panose="02020603050405020304" pitchFamily="18" charset="0"/>
              </a:rPr>
              <a:t>有两种场效应管，其输出特性曲线如图（a）、（b）所示。试判断它们的类型，并从图中读取开启电压U</a:t>
            </a:r>
            <a:r>
              <a:rPr lang="zh-CN" altLang="zh-CN" baseline="-25000">
                <a:latin typeface="Times New Roman" panose="02020603050405020304" pitchFamily="18" charset="0"/>
              </a:rPr>
              <a:t>GS(th)</a:t>
            </a:r>
            <a:r>
              <a:rPr lang="zh-CN" altLang="zh-CN">
                <a:latin typeface="Times New Roman" panose="02020603050405020304" pitchFamily="18" charset="0"/>
              </a:rPr>
              <a:t>或夹断电压U</a:t>
            </a:r>
            <a:r>
              <a:rPr lang="zh-CN" altLang="zh-CN" baseline="-25000">
                <a:latin typeface="Times New Roman" panose="02020603050405020304" pitchFamily="18" charset="0"/>
              </a:rPr>
              <a:t>GS(off)</a:t>
            </a:r>
            <a:r>
              <a:rPr lang="zh-CN" altLang="zh-CN">
                <a:latin typeface="Times New Roman" panose="02020603050405020304" pitchFamily="18" charset="0"/>
              </a:rPr>
              <a:t>的数值</a:t>
            </a:r>
          </a:p>
        </p:txBody>
      </p:sp>
      <p:sp>
        <p:nvSpPr>
          <p:cNvPr id="84000" name="矩形 65"/>
          <p:cNvSpPr>
            <a:spLocks noChangeArrowheads="1"/>
          </p:cNvSpPr>
          <p:nvPr/>
        </p:nvSpPr>
        <p:spPr bwMode="auto">
          <a:xfrm>
            <a:off x="2125663" y="4416426"/>
            <a:ext cx="747395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Times New Roman" panose="02020603050405020304" pitchFamily="18" charset="0"/>
              </a:rPr>
              <a:t>[</a:t>
            </a:r>
            <a:r>
              <a:rPr lang="zh-CN" altLang="en-US">
                <a:latin typeface="Times New Roman" panose="02020603050405020304" pitchFamily="18" charset="0"/>
              </a:rPr>
              <a:t>解</a:t>
            </a:r>
            <a:r>
              <a:rPr lang="en-US" altLang="zh-CN">
                <a:latin typeface="Times New Roman" panose="02020603050405020304" pitchFamily="18" charset="0"/>
              </a:rPr>
              <a:t>]  </a:t>
            </a:r>
            <a:r>
              <a:rPr lang="zh-CN" altLang="en-US">
                <a:latin typeface="Times New Roman" panose="02020603050405020304" pitchFamily="18" charset="0"/>
              </a:rPr>
              <a:t>因图（a）中，当U</a:t>
            </a:r>
            <a:r>
              <a:rPr lang="zh-CN" altLang="en-US" baseline="-25000">
                <a:latin typeface="Times New Roman" panose="02020603050405020304" pitchFamily="18" charset="0"/>
              </a:rPr>
              <a:t>GS</a:t>
            </a:r>
            <a:r>
              <a:rPr lang="zh-CN" altLang="en-US">
                <a:latin typeface="Times New Roman" panose="02020603050405020304" pitchFamily="18" charset="0"/>
              </a:rPr>
              <a:t>=0V时，i</a:t>
            </a:r>
            <a:r>
              <a:rPr lang="zh-CN" altLang="en-US" baseline="-25000">
                <a:latin typeface="Times New Roman" panose="02020603050405020304" pitchFamily="18" charset="0"/>
              </a:rPr>
              <a:t>D</a:t>
            </a:r>
            <a:r>
              <a:rPr lang="zh-CN" altLang="en-US">
                <a:latin typeface="Times New Roman" panose="02020603050405020304" pitchFamily="18" charset="0"/>
              </a:rPr>
              <a:t>≠0，</a:t>
            </a:r>
          </a:p>
          <a:p>
            <a:pPr eaLnBrk="1" hangingPunct="1"/>
            <a:r>
              <a:rPr lang="zh-CN" altLang="en-US">
                <a:latin typeface="Times New Roman" panose="02020603050405020304" pitchFamily="18" charset="0"/>
              </a:rPr>
              <a:t>所以该管必为耗尽型管。由于U</a:t>
            </a:r>
            <a:r>
              <a:rPr lang="zh-CN" altLang="en-US" baseline="-25000">
                <a:latin typeface="Times New Roman" panose="02020603050405020304" pitchFamily="18" charset="0"/>
              </a:rPr>
              <a:t>GS</a:t>
            </a:r>
            <a:r>
              <a:rPr lang="zh-CN" altLang="en-US">
                <a:latin typeface="Times New Roman" panose="02020603050405020304" pitchFamily="18" charset="0"/>
              </a:rPr>
              <a:t>可正可负，</a:t>
            </a:r>
          </a:p>
          <a:p>
            <a:pPr eaLnBrk="1" hangingPunct="1"/>
            <a:r>
              <a:rPr lang="zh-CN" altLang="en-US">
                <a:latin typeface="Times New Roman" panose="02020603050405020304" pitchFamily="18" charset="0"/>
              </a:rPr>
              <a:t>U</a:t>
            </a:r>
            <a:r>
              <a:rPr lang="zh-CN" altLang="en-US" baseline="-25000">
                <a:latin typeface="Times New Roman" panose="02020603050405020304" pitchFamily="18" charset="0"/>
              </a:rPr>
              <a:t>DS</a:t>
            </a:r>
            <a:r>
              <a:rPr lang="zh-CN" altLang="en-US">
                <a:latin typeface="Times New Roman" panose="02020603050405020304" pitchFamily="18" charset="0"/>
              </a:rPr>
              <a:t>又为负值，可判断该管为PMOS管。</a:t>
            </a:r>
          </a:p>
          <a:p>
            <a:pPr eaLnBrk="1" hangingPunct="1"/>
            <a:r>
              <a:rPr lang="zh-CN" altLang="en-US">
                <a:latin typeface="Times New Roman" panose="02020603050405020304" pitchFamily="18" charset="0"/>
              </a:rPr>
              <a:t>最终可得（a）曲线的为耗尽型PMOS管。</a:t>
            </a:r>
          </a:p>
          <a:p>
            <a:pPr eaLnBrk="1" hangingPunct="1"/>
            <a:r>
              <a:rPr lang="zh-CN" altLang="en-US">
                <a:latin typeface="Times New Roman" panose="02020603050405020304" pitchFamily="18" charset="0"/>
              </a:rPr>
              <a:t>由图可直接读出夹断电压U</a:t>
            </a:r>
            <a:r>
              <a:rPr lang="zh-CN" altLang="en-US" baseline="-25000">
                <a:latin typeface="Times New Roman" panose="02020603050405020304" pitchFamily="18" charset="0"/>
              </a:rPr>
              <a:t>GS(off)</a:t>
            </a:r>
            <a:r>
              <a:rPr lang="zh-CN" altLang="en-US">
                <a:latin typeface="Times New Roman" panose="02020603050405020304" pitchFamily="18" charset="0"/>
              </a:rPr>
              <a:t>=3V。</a:t>
            </a:r>
          </a:p>
        </p:txBody>
      </p:sp>
      <p:pic>
        <p:nvPicPr>
          <p:cNvPr id="4" name="图片 3" descr="场效应管例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339" y="1806575"/>
            <a:ext cx="602932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65"/>
          <p:cNvSpPr>
            <a:spLocks noChangeArrowheads="1"/>
          </p:cNvSpPr>
          <p:nvPr/>
        </p:nvSpPr>
        <p:spPr bwMode="auto">
          <a:xfrm>
            <a:off x="2125663" y="4432301"/>
            <a:ext cx="79191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Times New Roman" panose="02020603050405020304" pitchFamily="18" charset="0"/>
              </a:rPr>
              <a:t>[</a:t>
            </a:r>
            <a:r>
              <a:rPr lang="zh-CN" altLang="en-US">
                <a:latin typeface="Times New Roman" panose="02020603050405020304" pitchFamily="18" charset="0"/>
              </a:rPr>
              <a:t>解</a:t>
            </a:r>
            <a:r>
              <a:rPr lang="en-US" altLang="zh-CN">
                <a:latin typeface="Times New Roman" panose="02020603050405020304" pitchFamily="18" charset="0"/>
              </a:rPr>
              <a:t>] </a:t>
            </a:r>
            <a:r>
              <a:rPr lang="zh-CN" altLang="zh-CN">
                <a:latin typeface="Times New Roman" panose="02020603050405020304" pitchFamily="18" charset="0"/>
              </a:rPr>
              <a:t> 图（b）中，i</a:t>
            </a:r>
            <a:r>
              <a:rPr lang="zh-CN" altLang="zh-CN" baseline="-25000">
                <a:latin typeface="Times New Roman" panose="02020603050405020304" pitchFamily="18" charset="0"/>
              </a:rPr>
              <a:t>D</a:t>
            </a:r>
            <a:r>
              <a:rPr lang="zh-CN" altLang="zh-CN">
                <a:latin typeface="Times New Roman" panose="02020603050405020304" pitchFamily="18" charset="0"/>
              </a:rPr>
              <a:t>≠0时，U</a:t>
            </a:r>
            <a:r>
              <a:rPr lang="zh-CN" altLang="zh-CN" baseline="-25000">
                <a:latin typeface="Times New Roman" panose="02020603050405020304" pitchFamily="18" charset="0"/>
              </a:rPr>
              <a:t>GS</a:t>
            </a:r>
            <a:r>
              <a:rPr lang="zh-CN" altLang="zh-CN">
                <a:latin typeface="Times New Roman" panose="02020603050405020304" pitchFamily="18" charset="0"/>
              </a:rPr>
              <a:t>必须为负值，</a:t>
            </a:r>
          </a:p>
          <a:p>
            <a:pPr eaLnBrk="1" hangingPunct="1"/>
            <a:r>
              <a:rPr lang="zh-CN" altLang="zh-CN">
                <a:latin typeface="Times New Roman" panose="02020603050405020304" pitchFamily="18" charset="0"/>
              </a:rPr>
              <a:t>且U</a:t>
            </a:r>
            <a:r>
              <a:rPr lang="zh-CN" altLang="zh-CN" baseline="-25000">
                <a:latin typeface="Times New Roman" panose="02020603050405020304" pitchFamily="18" charset="0"/>
              </a:rPr>
              <a:t>DS</a:t>
            </a:r>
            <a:r>
              <a:rPr lang="zh-CN" altLang="zh-CN">
                <a:latin typeface="Times New Roman" panose="02020603050405020304" pitchFamily="18" charset="0"/>
              </a:rPr>
              <a:t>也为负值，恰好符合增强型PMOS管特性。</a:t>
            </a:r>
          </a:p>
          <a:p>
            <a:pPr eaLnBrk="1" hangingPunct="1"/>
            <a:r>
              <a:rPr lang="zh-CN" altLang="zh-CN">
                <a:latin typeface="Times New Roman" panose="02020603050405020304" pitchFamily="18" charset="0"/>
              </a:rPr>
              <a:t>注意此时漏极电流i</a:t>
            </a:r>
            <a:r>
              <a:rPr lang="zh-CN" altLang="zh-CN" baseline="-25000">
                <a:latin typeface="Times New Roman" panose="02020603050405020304" pitchFamily="18" charset="0"/>
              </a:rPr>
              <a:t>D</a:t>
            </a:r>
            <a:r>
              <a:rPr lang="zh-CN" altLang="zh-CN">
                <a:latin typeface="Times New Roman" panose="02020603050405020304" pitchFamily="18" charset="0"/>
              </a:rPr>
              <a:t>实际流向为源极流往漏极。</a:t>
            </a:r>
          </a:p>
          <a:p>
            <a:pPr eaLnBrk="1" hangingPunct="1"/>
            <a:r>
              <a:rPr lang="zh-CN" altLang="zh-CN">
                <a:latin typeface="Times New Roman" panose="02020603050405020304" pitchFamily="18" charset="0"/>
              </a:rPr>
              <a:t>（b）曲线为增强型PMOS管，</a:t>
            </a:r>
          </a:p>
          <a:p>
            <a:pPr eaLnBrk="1" hangingPunct="1"/>
            <a:r>
              <a:rPr lang="zh-CN" altLang="zh-CN">
                <a:latin typeface="Times New Roman" panose="02020603050405020304" pitchFamily="18" charset="0"/>
              </a:rPr>
              <a:t>开启电压U</a:t>
            </a:r>
            <a:r>
              <a:rPr lang="zh-CN" altLang="zh-CN" baseline="-25000">
                <a:latin typeface="Times New Roman" panose="02020603050405020304" pitchFamily="18" charset="0"/>
              </a:rPr>
              <a:t>GS(th)</a:t>
            </a:r>
            <a:r>
              <a:rPr lang="zh-CN" altLang="zh-CN">
                <a:latin typeface="Times New Roman" panose="02020603050405020304" pitchFamily="18" charset="0"/>
              </a:rPr>
              <a:t>=-3V。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69"/>
                                        </p:tgtEl>
                                        <p:attrNameLst>
                                          <p:attrName>style.visibility</p:attrName>
                                        </p:attrNameLst>
                                      </p:cBhvr>
                                      <p:to>
                                        <p:strVal val="visible"/>
                                      </p:to>
                                    </p:set>
                                    <p:animEffect transition="in" filter="blinds(horizontal)">
                                      <p:cBhvr>
                                        <p:cTn id="7" dur="500"/>
                                        <p:tgtEl>
                                          <p:spTgt spid="839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4000"/>
                                        </p:tgtEl>
                                        <p:attrNameLst>
                                          <p:attrName>style.visibility</p:attrName>
                                        </p:attrNameLst>
                                      </p:cBhvr>
                                      <p:to>
                                        <p:strVal val="visible"/>
                                      </p:to>
                                    </p:set>
                                    <p:animEffect transition="in" filter="blinds(horizontal)">
                                      <p:cBhvr>
                                        <p:cTn id="17" dur="500"/>
                                        <p:tgtEl>
                                          <p:spTgt spid="8400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1" nodeType="clickEffect">
                                  <p:stCondLst>
                                    <p:cond delay="0"/>
                                  </p:stCondLst>
                                  <p:childTnLst>
                                    <p:anim calcmode="lin" valueType="num">
                                      <p:cBhvr additive="base">
                                        <p:cTn id="21" dur="500"/>
                                        <p:tgtEl>
                                          <p:spTgt spid="84000"/>
                                        </p:tgtEl>
                                        <p:attrNameLst>
                                          <p:attrName>ppt_x</p:attrName>
                                        </p:attrNameLst>
                                      </p:cBhvr>
                                      <p:tavLst>
                                        <p:tav tm="0">
                                          <p:val>
                                            <p:strVal val="ppt_x"/>
                                          </p:val>
                                        </p:tav>
                                        <p:tav tm="100000">
                                          <p:val>
                                            <p:strVal val="ppt_x"/>
                                          </p:val>
                                        </p:tav>
                                      </p:tavLst>
                                    </p:anim>
                                    <p:anim calcmode="lin" valueType="num">
                                      <p:cBhvr additive="base">
                                        <p:cTn id="22" dur="500"/>
                                        <p:tgtEl>
                                          <p:spTgt spid="84000"/>
                                        </p:tgtEl>
                                        <p:attrNameLst>
                                          <p:attrName>ppt_y</p:attrName>
                                        </p:attrNameLst>
                                      </p:cBhvr>
                                      <p:tavLst>
                                        <p:tav tm="0">
                                          <p:val>
                                            <p:strVal val="ppt_y"/>
                                          </p:val>
                                        </p:tav>
                                        <p:tav tm="100000">
                                          <p:val>
                                            <p:strVal val="1+ppt_h/2"/>
                                          </p:val>
                                        </p:tav>
                                      </p:tavLst>
                                    </p:anim>
                                    <p:set>
                                      <p:cBhvr>
                                        <p:cTn id="23" dur="1" fill="hold">
                                          <p:stCondLst>
                                            <p:cond delay="499"/>
                                          </p:stCondLst>
                                        </p:cTn>
                                        <p:tgtEl>
                                          <p:spTgt spid="8400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9" grpId="0"/>
      <p:bldP spid="84000" grpId="0"/>
      <p:bldP spid="84000" grpId="1"/>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ctrTitle" idx="4294967295"/>
          </p:nvPr>
        </p:nvSpPr>
        <p:spPr>
          <a:xfrm>
            <a:off x="2209800" y="990600"/>
            <a:ext cx="7772400" cy="1371600"/>
          </a:xfrm>
        </p:spPr>
        <p:txBody>
          <a:bodyPr>
            <a:normAutofit fontScale="90000"/>
          </a:bodyPr>
          <a:lstStyle/>
          <a:p>
            <a:pPr algn="ctr" eaLnBrk="1" hangingPunct="1"/>
            <a:r>
              <a:rPr lang="zh-CN" altLang="en-US" sz="9600" b="1" dirty="0">
                <a:ea typeface="方正舒体" panose="02010601030101010101" pitchFamily="2" charset="-122"/>
                <a:hlinkClick r:id="rId2" action="ppaction://hlinkpres?slideindex=2&amp;slidetitle=PowerPoint 演示文稿"/>
              </a:rPr>
              <a:t>本章结束</a:t>
            </a:r>
            <a:r>
              <a:rPr lang="zh-CN" altLang="en-US" sz="4000" b="1" dirty="0">
                <a:ea typeface="幼圆" panose="02010509060101010101" pitchFamily="49" charset="-122"/>
                <a:hlinkClick r:id="rId2" action="ppaction://hlinkpres?slideindex=2&amp;slidetitle=PowerPoint 演示文稿"/>
              </a:rPr>
              <a:t>返回目录</a:t>
            </a:r>
            <a:endParaRPr lang="zh-CN" altLang="en-US" sz="4000" b="1" dirty="0">
              <a:ea typeface="幼圆" panose="02010509060101010101" pitchFamily="49" charset="-122"/>
              <a:hlinkClick r:id="rId3" action="ppaction://hlinkpres?slideindex=1&amp;slidetitle="/>
            </a:endParaRPr>
          </a:p>
        </p:txBody>
      </p:sp>
      <p:sp>
        <p:nvSpPr>
          <p:cNvPr id="94211" name="Rectangle 3"/>
          <p:cNvSpPr>
            <a:spLocks noGrp="1" noChangeArrowheads="1"/>
          </p:cNvSpPr>
          <p:nvPr>
            <p:ph type="subTitle" idx="4294967295"/>
          </p:nvPr>
        </p:nvSpPr>
        <p:spPr>
          <a:xfrm>
            <a:off x="2971800" y="3429000"/>
            <a:ext cx="7010400" cy="1600200"/>
          </a:xfrm>
        </p:spPr>
        <p:txBody>
          <a:bodyPr/>
          <a:lstStyle/>
          <a:p>
            <a:pPr marL="0" indent="0">
              <a:buNone/>
            </a:pPr>
            <a:r>
              <a:rPr lang="zh-CN" altLang="en-US" sz="4000" b="1" dirty="0">
                <a:solidFill>
                  <a:srgbClr val="002060"/>
                </a:solidFill>
                <a:latin typeface="幼圆" panose="02010509060101010101" pitchFamily="49" charset="-122"/>
                <a:ea typeface="幼圆" panose="02010509060101010101" pitchFamily="49" charset="-122"/>
                <a:hlinkClick r:id="rId4" action="ppaction://hlinkpres?slideindex=1&amp;slidetitle=第2章  电路分析基础"/>
              </a:rPr>
              <a:t>第</a:t>
            </a:r>
            <a:r>
              <a:rPr lang="en-US" altLang="zh-CN" sz="4000" b="1" dirty="0">
                <a:solidFill>
                  <a:srgbClr val="002060"/>
                </a:solidFill>
                <a:latin typeface="幼圆" panose="02010509060101010101" pitchFamily="49" charset="-122"/>
                <a:ea typeface="幼圆" panose="02010509060101010101" pitchFamily="49" charset="-122"/>
                <a:hlinkClick r:id="rId4" action="ppaction://hlinkpres?slideindex=1&amp;slidetitle=第2章  电路分析基础"/>
              </a:rPr>
              <a:t>2</a:t>
            </a:r>
            <a:r>
              <a:rPr lang="zh-CN" altLang="en-US" sz="4000" b="1" dirty="0">
                <a:solidFill>
                  <a:srgbClr val="002060"/>
                </a:solidFill>
                <a:latin typeface="幼圆" panose="02010509060101010101" pitchFamily="49" charset="-122"/>
                <a:ea typeface="幼圆" panose="02010509060101010101" pitchFamily="49" charset="-122"/>
                <a:hlinkClick r:id="rId4" action="ppaction://hlinkpres?slideindex=1&amp;slidetitle=第2章  电路分析基础"/>
              </a:rPr>
              <a:t>章 电路分析基础</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E190D338-4E0F-4522-9576-03F3CA5572EC}"/>
              </a:ext>
            </a:extLst>
          </p:cNvPr>
          <p:cNvSpPr txBox="1">
            <a:spLocks noChangeArrowheads="1"/>
          </p:cNvSpPr>
          <p:nvPr/>
        </p:nvSpPr>
        <p:spPr bwMode="auto">
          <a:xfrm>
            <a:off x="1449498" y="748201"/>
            <a:ext cx="1047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800" b="1">
                <a:latin typeface="Times New Roman" panose="02020603050405020304" pitchFamily="18" charset="0"/>
                <a:ea typeface="宋体" panose="02010600030101010101" pitchFamily="2" charset="-122"/>
              </a:rPr>
              <a:t>问题</a:t>
            </a:r>
          </a:p>
        </p:txBody>
      </p:sp>
      <p:sp>
        <p:nvSpPr>
          <p:cNvPr id="3" name="Text Box 3">
            <a:extLst>
              <a:ext uri="{FF2B5EF4-FFF2-40B4-BE49-F238E27FC236}">
                <a16:creationId xmlns:a16="http://schemas.microsoft.com/office/drawing/2014/main" id="{FEB8D383-349A-40AE-81AC-9CC9007BAD78}"/>
              </a:ext>
            </a:extLst>
          </p:cNvPr>
          <p:cNvSpPr txBox="1">
            <a:spLocks noChangeArrowheads="1"/>
          </p:cNvSpPr>
          <p:nvPr/>
        </p:nvSpPr>
        <p:spPr bwMode="auto">
          <a:xfrm>
            <a:off x="2744899" y="603739"/>
            <a:ext cx="72739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zh-CN" altLang="en-US" sz="2400" b="1">
                <a:latin typeface="Times New Roman" panose="02020603050405020304" pitchFamily="18" charset="0"/>
                <a:ea typeface="仿宋_GB2312" pitchFamily="49" charset="-122"/>
              </a:rPr>
              <a:t>复杂电路或交变电路中，两点间电压的实际方向往往不易判别，给实际电路问题的分析计算带来困难。</a:t>
            </a:r>
          </a:p>
        </p:txBody>
      </p:sp>
      <p:sp>
        <p:nvSpPr>
          <p:cNvPr id="4" name="Text Box 4">
            <a:extLst>
              <a:ext uri="{FF2B5EF4-FFF2-40B4-BE49-F238E27FC236}">
                <a16:creationId xmlns:a16="http://schemas.microsoft.com/office/drawing/2014/main" id="{F9DEC979-99EB-47A9-98D5-AB159F3F7AB4}"/>
              </a:ext>
            </a:extLst>
          </p:cNvPr>
          <p:cNvSpPr txBox="1">
            <a:spLocks noChangeArrowheads="1"/>
          </p:cNvSpPr>
          <p:nvPr/>
        </p:nvSpPr>
        <p:spPr bwMode="auto">
          <a:xfrm>
            <a:off x="1361527" y="1538309"/>
            <a:ext cx="3222357" cy="523220"/>
          </a:xfrm>
          <a:prstGeom prst="rect">
            <a:avLst/>
          </a:prstGeom>
          <a:noFill/>
          <a:ln w="38100" cap="sq">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buClr>
                <a:srgbClr val="FFFF00"/>
              </a:buClr>
              <a:buFont typeface="Wingdings" panose="05000000000000000000" pitchFamily="2" charset="2"/>
              <a:buChar char="l"/>
            </a:pPr>
            <a:r>
              <a:rPr kumimoji="1" lang="zh-CN" altLang="en-US" sz="2800" b="1">
                <a:solidFill>
                  <a:schemeClr val="tx2"/>
                </a:solidFill>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仿宋_GB2312" pitchFamily="49" charset="-122"/>
              </a:rPr>
              <a:t>电压</a:t>
            </a:r>
            <a:r>
              <a:rPr kumimoji="1" lang="en-US" altLang="zh-CN" sz="2400" b="1">
                <a:latin typeface="Times New Roman" panose="02020603050405020304" pitchFamily="18" charset="0"/>
                <a:ea typeface="仿宋_GB2312" pitchFamily="49" charset="-122"/>
              </a:rPr>
              <a:t>(</a:t>
            </a:r>
            <a:r>
              <a:rPr kumimoji="1" lang="zh-CN" altLang="en-US" sz="2400" b="1">
                <a:latin typeface="Times New Roman" panose="02020603050405020304" pitchFamily="18" charset="0"/>
                <a:ea typeface="仿宋_GB2312" pitchFamily="49" charset="-122"/>
              </a:rPr>
              <a:t>降</a:t>
            </a:r>
            <a:r>
              <a:rPr kumimoji="1" lang="en-US" altLang="zh-CN" sz="2400" b="1">
                <a:latin typeface="Times New Roman" panose="02020603050405020304" pitchFamily="18" charset="0"/>
                <a:ea typeface="仿宋_GB2312" pitchFamily="49" charset="-122"/>
              </a:rPr>
              <a:t>)</a:t>
            </a:r>
            <a:r>
              <a:rPr kumimoji="1" lang="zh-CN" altLang="en-US" sz="2400" b="1">
                <a:latin typeface="Times New Roman" panose="02020603050405020304" pitchFamily="18" charset="0"/>
                <a:ea typeface="仿宋_GB2312" pitchFamily="49" charset="-122"/>
              </a:rPr>
              <a:t>的参考方向</a:t>
            </a:r>
          </a:p>
        </p:txBody>
      </p:sp>
      <p:sp>
        <p:nvSpPr>
          <p:cNvPr id="5" name="AutoShape 35">
            <a:extLst>
              <a:ext uri="{FF2B5EF4-FFF2-40B4-BE49-F238E27FC236}">
                <a16:creationId xmlns:a16="http://schemas.microsoft.com/office/drawing/2014/main" id="{98FDEBD9-2F3B-4CFB-92E3-EEACDBFAD52D}"/>
              </a:ext>
            </a:extLst>
          </p:cNvPr>
          <p:cNvSpPr>
            <a:spLocks noChangeArrowheads="1"/>
          </p:cNvSpPr>
          <p:nvPr/>
        </p:nvSpPr>
        <p:spPr bwMode="auto">
          <a:xfrm>
            <a:off x="4722662" y="1689162"/>
            <a:ext cx="647700" cy="215900"/>
          </a:xfrm>
          <a:prstGeom prst="rightArrow">
            <a:avLst>
              <a:gd name="adj1" fmla="val 50000"/>
              <a:gd name="adj2" fmla="val 75000"/>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Text Box 36">
            <a:extLst>
              <a:ext uri="{FF2B5EF4-FFF2-40B4-BE49-F238E27FC236}">
                <a16:creationId xmlns:a16="http://schemas.microsoft.com/office/drawing/2014/main" id="{7572C69F-A756-4A79-9084-A339AC7041CB}"/>
              </a:ext>
            </a:extLst>
          </p:cNvPr>
          <p:cNvSpPr txBox="1">
            <a:spLocks noChangeArrowheads="1"/>
          </p:cNvSpPr>
          <p:nvPr/>
        </p:nvSpPr>
        <p:spPr bwMode="auto">
          <a:xfrm>
            <a:off x="5427349" y="1575157"/>
            <a:ext cx="3744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sym typeface="Symbol" panose="05050102010706020507" pitchFamily="18" charset="2"/>
              </a:rPr>
              <a:t>假设的电压降低之方向</a:t>
            </a:r>
          </a:p>
        </p:txBody>
      </p:sp>
      <p:sp>
        <p:nvSpPr>
          <p:cNvPr id="7" name="Text Box 2">
            <a:extLst>
              <a:ext uri="{FF2B5EF4-FFF2-40B4-BE49-F238E27FC236}">
                <a16:creationId xmlns:a16="http://schemas.microsoft.com/office/drawing/2014/main" id="{4E0CF7C7-EDF5-4BBF-9113-1CC4F4F6E188}"/>
              </a:ext>
            </a:extLst>
          </p:cNvPr>
          <p:cNvSpPr txBox="1">
            <a:spLocks noChangeArrowheads="1"/>
          </p:cNvSpPr>
          <p:nvPr/>
        </p:nvSpPr>
        <p:spPr bwMode="auto">
          <a:xfrm>
            <a:off x="2088602" y="3434842"/>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kumimoji="1" lang="zh-CN" altLang="en-US" sz="3200" b="1">
              <a:solidFill>
                <a:schemeClr val="tx2"/>
              </a:solidFill>
              <a:latin typeface="Times New Roman" panose="02020603050405020304" pitchFamily="18" charset="0"/>
              <a:ea typeface="宋体" panose="02010600030101010101" pitchFamily="2" charset="-122"/>
            </a:endParaRPr>
          </a:p>
        </p:txBody>
      </p:sp>
      <p:sp>
        <p:nvSpPr>
          <p:cNvPr id="8" name="Text Box 3">
            <a:extLst>
              <a:ext uri="{FF2B5EF4-FFF2-40B4-BE49-F238E27FC236}">
                <a16:creationId xmlns:a16="http://schemas.microsoft.com/office/drawing/2014/main" id="{F8ECE96A-FB4F-44FB-AAFA-DFE1422EEE2A}"/>
              </a:ext>
            </a:extLst>
          </p:cNvPr>
          <p:cNvSpPr txBox="1">
            <a:spLocks noChangeArrowheads="1"/>
          </p:cNvSpPr>
          <p:nvPr/>
        </p:nvSpPr>
        <p:spPr bwMode="auto">
          <a:xfrm>
            <a:off x="1361527" y="2172778"/>
            <a:ext cx="462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a:latin typeface="Times New Roman" panose="02020603050405020304" pitchFamily="18" charset="0"/>
                <a:ea typeface="仿宋_GB2312" pitchFamily="49" charset="-122"/>
                <a:sym typeface="Wingdings 2" panose="05020102010507070707" pitchFamily="18" charset="2"/>
              </a:rPr>
              <a:t>电压参考方向的三种表示方式</a:t>
            </a:r>
            <a:r>
              <a:rPr kumimoji="1" lang="zh-CN" altLang="en-US" sz="3600" b="1">
                <a:latin typeface="Times New Roman" panose="02020603050405020304" pitchFamily="18" charset="0"/>
                <a:ea typeface="仿宋_GB2312" pitchFamily="49" charset="-122"/>
                <a:sym typeface="Wingdings 2" panose="05020102010507070707" pitchFamily="18" charset="2"/>
              </a:rPr>
              <a:t>：</a:t>
            </a:r>
          </a:p>
        </p:txBody>
      </p:sp>
      <p:sp>
        <p:nvSpPr>
          <p:cNvPr id="9" name="Text Box 4">
            <a:extLst>
              <a:ext uri="{FF2B5EF4-FFF2-40B4-BE49-F238E27FC236}">
                <a16:creationId xmlns:a16="http://schemas.microsoft.com/office/drawing/2014/main" id="{CF6B61A6-C127-4BAD-BAE6-9EDD28895F20}"/>
              </a:ext>
            </a:extLst>
          </p:cNvPr>
          <p:cNvSpPr txBox="1">
            <a:spLocks noChangeArrowheads="1"/>
          </p:cNvSpPr>
          <p:nvPr/>
        </p:nvSpPr>
        <p:spPr bwMode="auto">
          <a:xfrm>
            <a:off x="1707602" y="3892042"/>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kumimoji="1" lang="zh-CN" altLang="en-US" sz="3200" b="1">
              <a:solidFill>
                <a:schemeClr val="tx2"/>
              </a:solidFill>
              <a:latin typeface="Times New Roman" panose="02020603050405020304" pitchFamily="18" charset="0"/>
              <a:ea typeface="宋体" panose="02010600030101010101" pitchFamily="2" charset="-122"/>
            </a:endParaRPr>
          </a:p>
        </p:txBody>
      </p:sp>
      <p:sp>
        <p:nvSpPr>
          <p:cNvPr id="10" name="Text Box 5">
            <a:extLst>
              <a:ext uri="{FF2B5EF4-FFF2-40B4-BE49-F238E27FC236}">
                <a16:creationId xmlns:a16="http://schemas.microsoft.com/office/drawing/2014/main" id="{615B7F02-5155-4A05-A14E-2532C622E221}"/>
              </a:ext>
            </a:extLst>
          </p:cNvPr>
          <p:cNvSpPr txBox="1">
            <a:spLocks noChangeArrowheads="1"/>
          </p:cNvSpPr>
          <p:nvPr/>
        </p:nvSpPr>
        <p:spPr bwMode="auto">
          <a:xfrm>
            <a:off x="1496465" y="2874329"/>
            <a:ext cx="2224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dirty="0">
                <a:latin typeface="Times New Roman" panose="02020603050405020304" pitchFamily="18" charset="0"/>
                <a:ea typeface="仿宋_GB2312" pitchFamily="49" charset="-122"/>
                <a:sym typeface="Monotype Sorts" pitchFamily="2" charset="2"/>
              </a:rPr>
              <a:t>(1)  </a:t>
            </a:r>
            <a:r>
              <a:rPr kumimoji="1" lang="zh-CN" altLang="en-US" sz="2400" b="1" dirty="0">
                <a:latin typeface="Times New Roman" panose="02020603050405020304" pitchFamily="18" charset="0"/>
                <a:ea typeface="仿宋_GB2312" pitchFamily="49" charset="-122"/>
                <a:sym typeface="Monotype Sorts" pitchFamily="2" charset="2"/>
              </a:rPr>
              <a:t>用箭头表示</a:t>
            </a:r>
          </a:p>
        </p:txBody>
      </p:sp>
      <p:sp>
        <p:nvSpPr>
          <p:cNvPr id="11" name="Text Box 6">
            <a:extLst>
              <a:ext uri="{FF2B5EF4-FFF2-40B4-BE49-F238E27FC236}">
                <a16:creationId xmlns:a16="http://schemas.microsoft.com/office/drawing/2014/main" id="{B56D9C46-00E7-4657-9FD8-FDF92420DF00}"/>
              </a:ext>
            </a:extLst>
          </p:cNvPr>
          <p:cNvSpPr txBox="1">
            <a:spLocks noChangeArrowheads="1"/>
          </p:cNvSpPr>
          <p:nvPr/>
        </p:nvSpPr>
        <p:spPr bwMode="auto">
          <a:xfrm>
            <a:off x="1521865" y="3815273"/>
            <a:ext cx="2836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marL="476250" indent="-4762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kumimoji="1" lang="en-US" altLang="zh-CN" sz="2400" b="1" dirty="0">
                <a:latin typeface="Times New Roman" panose="02020603050405020304" pitchFamily="18" charset="0"/>
                <a:ea typeface="仿宋_GB2312" pitchFamily="49" charset="-122"/>
                <a:sym typeface="Monotype Sorts" pitchFamily="2" charset="2"/>
              </a:rPr>
              <a:t>(2)  </a:t>
            </a:r>
            <a:r>
              <a:rPr kumimoji="1" lang="zh-CN" altLang="en-US" sz="2400" b="1" dirty="0">
                <a:latin typeface="Times New Roman" panose="02020603050405020304" pitchFamily="18" charset="0"/>
                <a:ea typeface="仿宋_GB2312" pitchFamily="49" charset="-122"/>
                <a:sym typeface="Monotype Sorts" pitchFamily="2" charset="2"/>
              </a:rPr>
              <a:t>用正负极性表示</a:t>
            </a:r>
          </a:p>
        </p:txBody>
      </p:sp>
      <p:sp>
        <p:nvSpPr>
          <p:cNvPr id="12" name="Text Box 7">
            <a:extLst>
              <a:ext uri="{FF2B5EF4-FFF2-40B4-BE49-F238E27FC236}">
                <a16:creationId xmlns:a16="http://schemas.microsoft.com/office/drawing/2014/main" id="{AE855D08-EC83-490B-882D-5F911BE74218}"/>
              </a:ext>
            </a:extLst>
          </p:cNvPr>
          <p:cNvSpPr txBox="1">
            <a:spLocks noChangeArrowheads="1"/>
          </p:cNvSpPr>
          <p:nvPr/>
        </p:nvSpPr>
        <p:spPr bwMode="auto">
          <a:xfrm>
            <a:off x="1534734" y="5091091"/>
            <a:ext cx="2890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marL="381000" indent="-3810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kumimoji="1" lang="en-US" altLang="zh-CN" sz="2400" b="1" dirty="0">
                <a:latin typeface="Times New Roman" panose="02020603050405020304" pitchFamily="18" charset="0"/>
                <a:ea typeface="仿宋_GB2312" pitchFamily="49" charset="-122"/>
                <a:sym typeface="Monotype Sorts" pitchFamily="2" charset="2"/>
              </a:rPr>
              <a:t>(3) </a:t>
            </a:r>
            <a:r>
              <a:rPr kumimoji="1" lang="zh-CN" altLang="en-US" sz="2400" b="1" dirty="0">
                <a:latin typeface="Times New Roman" panose="02020603050405020304" pitchFamily="18" charset="0"/>
                <a:ea typeface="仿宋_GB2312" pitchFamily="49" charset="-122"/>
                <a:sym typeface="Monotype Sorts" pitchFamily="2" charset="2"/>
              </a:rPr>
              <a:t>用双下标表示</a:t>
            </a:r>
            <a:endParaRPr kumimoji="1" lang="zh-CN" altLang="en-US" sz="2400" b="1" dirty="0">
              <a:latin typeface="Times New Roman" panose="02020603050405020304" pitchFamily="18" charset="0"/>
              <a:ea typeface="仿宋_GB2312" pitchFamily="49" charset="-122"/>
            </a:endParaRPr>
          </a:p>
        </p:txBody>
      </p:sp>
      <p:grpSp>
        <p:nvGrpSpPr>
          <p:cNvPr id="13" name="Group 8">
            <a:extLst>
              <a:ext uri="{FF2B5EF4-FFF2-40B4-BE49-F238E27FC236}">
                <a16:creationId xmlns:a16="http://schemas.microsoft.com/office/drawing/2014/main" id="{1EAB6049-4FD6-4F7A-A418-3A7628A10076}"/>
              </a:ext>
            </a:extLst>
          </p:cNvPr>
          <p:cNvGrpSpPr>
            <a:grpSpLocks/>
          </p:cNvGrpSpPr>
          <p:nvPr/>
        </p:nvGrpSpPr>
        <p:grpSpPr bwMode="auto">
          <a:xfrm>
            <a:off x="4722662" y="3037982"/>
            <a:ext cx="3962400" cy="457200"/>
            <a:chOff x="3072" y="1488"/>
            <a:chExt cx="2496" cy="288"/>
          </a:xfrm>
        </p:grpSpPr>
        <p:sp>
          <p:nvSpPr>
            <p:cNvPr id="14" name="Rectangle 9">
              <a:extLst>
                <a:ext uri="{FF2B5EF4-FFF2-40B4-BE49-F238E27FC236}">
                  <a16:creationId xmlns:a16="http://schemas.microsoft.com/office/drawing/2014/main" id="{13D39B12-9668-4CDB-857B-9AA8B8955D9E}"/>
                </a:ext>
              </a:extLst>
            </p:cNvPr>
            <p:cNvSpPr>
              <a:spLocks noChangeArrowheads="1"/>
            </p:cNvSpPr>
            <p:nvPr/>
          </p:nvSpPr>
          <p:spPr bwMode="auto">
            <a:xfrm>
              <a:off x="4099" y="1584"/>
              <a:ext cx="433" cy="192"/>
            </a:xfrm>
            <a:prstGeom prst="rect">
              <a:avLst/>
            </a:prstGeom>
            <a:solidFill>
              <a:srgbClr val="46ACAE"/>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5" name="Line 10">
              <a:extLst>
                <a:ext uri="{FF2B5EF4-FFF2-40B4-BE49-F238E27FC236}">
                  <a16:creationId xmlns:a16="http://schemas.microsoft.com/office/drawing/2014/main" id="{E2F7365C-8CC0-4613-A670-6413B39F120A}"/>
                </a:ext>
              </a:extLst>
            </p:cNvPr>
            <p:cNvSpPr>
              <a:spLocks noChangeShapeType="1"/>
            </p:cNvSpPr>
            <p:nvPr/>
          </p:nvSpPr>
          <p:spPr bwMode="auto">
            <a:xfrm flipH="1">
              <a:off x="3072" y="1681"/>
              <a:ext cx="1009" cy="1"/>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1">
              <a:extLst>
                <a:ext uri="{FF2B5EF4-FFF2-40B4-BE49-F238E27FC236}">
                  <a16:creationId xmlns:a16="http://schemas.microsoft.com/office/drawing/2014/main" id="{DD2F3BBC-7AD6-41F1-889D-4CAD3CE37470}"/>
                </a:ext>
              </a:extLst>
            </p:cNvPr>
            <p:cNvSpPr>
              <a:spLocks noChangeShapeType="1"/>
            </p:cNvSpPr>
            <p:nvPr/>
          </p:nvSpPr>
          <p:spPr bwMode="auto">
            <a:xfrm>
              <a:off x="4559" y="1690"/>
              <a:ext cx="1009" cy="1"/>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2">
              <a:extLst>
                <a:ext uri="{FF2B5EF4-FFF2-40B4-BE49-F238E27FC236}">
                  <a16:creationId xmlns:a16="http://schemas.microsoft.com/office/drawing/2014/main" id="{231E9DE5-ED75-4D61-9BAB-E27759B3FC05}"/>
                </a:ext>
              </a:extLst>
            </p:cNvPr>
            <p:cNvSpPr>
              <a:spLocks noChangeShapeType="1"/>
            </p:cNvSpPr>
            <p:nvPr/>
          </p:nvSpPr>
          <p:spPr bwMode="auto">
            <a:xfrm>
              <a:off x="3648" y="1488"/>
              <a:ext cx="1248" cy="0"/>
            </a:xfrm>
            <a:prstGeom prst="line">
              <a:avLst/>
            </a:prstGeom>
            <a:noFill/>
            <a:ln w="28575" cap="sq">
              <a:solidFill>
                <a:schemeClr val="hlink"/>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 name="Text Box 13">
            <a:extLst>
              <a:ext uri="{FF2B5EF4-FFF2-40B4-BE49-F238E27FC236}">
                <a16:creationId xmlns:a16="http://schemas.microsoft.com/office/drawing/2014/main" id="{863D28DF-62EA-4F51-9697-8516C0AF1E4F}"/>
              </a:ext>
            </a:extLst>
          </p:cNvPr>
          <p:cNvSpPr txBox="1">
            <a:spLocks noChangeArrowheads="1"/>
          </p:cNvSpPr>
          <p:nvPr/>
        </p:nvSpPr>
        <p:spPr bwMode="auto">
          <a:xfrm>
            <a:off x="6522021" y="2403775"/>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dirty="0">
                <a:latin typeface="Times New Roman" panose="02020603050405020304" pitchFamily="18" charset="0"/>
                <a:ea typeface="宋体" panose="02010600030101010101" pitchFamily="2" charset="-122"/>
              </a:rPr>
              <a:t>U</a:t>
            </a:r>
          </a:p>
        </p:txBody>
      </p:sp>
      <p:grpSp>
        <p:nvGrpSpPr>
          <p:cNvPr id="19" name="Group 14">
            <a:extLst>
              <a:ext uri="{FF2B5EF4-FFF2-40B4-BE49-F238E27FC236}">
                <a16:creationId xmlns:a16="http://schemas.microsoft.com/office/drawing/2014/main" id="{A6579295-522C-4AC3-B0EC-7F24B045CE93}"/>
              </a:ext>
            </a:extLst>
          </p:cNvPr>
          <p:cNvGrpSpPr>
            <a:grpSpLocks/>
          </p:cNvGrpSpPr>
          <p:nvPr/>
        </p:nvGrpSpPr>
        <p:grpSpPr bwMode="auto">
          <a:xfrm>
            <a:off x="4722662" y="4640556"/>
            <a:ext cx="3962400" cy="304800"/>
            <a:chOff x="3024" y="2592"/>
            <a:chExt cx="2496" cy="192"/>
          </a:xfrm>
        </p:grpSpPr>
        <p:sp>
          <p:nvSpPr>
            <p:cNvPr id="20" name="Rectangle 15">
              <a:extLst>
                <a:ext uri="{FF2B5EF4-FFF2-40B4-BE49-F238E27FC236}">
                  <a16:creationId xmlns:a16="http://schemas.microsoft.com/office/drawing/2014/main" id="{B37A33B9-8D20-4BE9-9B4D-CC1E3EA7DEF1}"/>
                </a:ext>
              </a:extLst>
            </p:cNvPr>
            <p:cNvSpPr>
              <a:spLocks noChangeArrowheads="1"/>
            </p:cNvSpPr>
            <p:nvPr/>
          </p:nvSpPr>
          <p:spPr bwMode="auto">
            <a:xfrm>
              <a:off x="4051" y="2592"/>
              <a:ext cx="433" cy="192"/>
            </a:xfrm>
            <a:prstGeom prst="rect">
              <a:avLst/>
            </a:prstGeom>
            <a:solidFill>
              <a:srgbClr val="46ACAE"/>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1" name="Line 16">
              <a:extLst>
                <a:ext uri="{FF2B5EF4-FFF2-40B4-BE49-F238E27FC236}">
                  <a16:creationId xmlns:a16="http://schemas.microsoft.com/office/drawing/2014/main" id="{8890A74D-BEA3-4B05-87BF-317DBE133D11}"/>
                </a:ext>
              </a:extLst>
            </p:cNvPr>
            <p:cNvSpPr>
              <a:spLocks noChangeShapeType="1"/>
            </p:cNvSpPr>
            <p:nvPr/>
          </p:nvSpPr>
          <p:spPr bwMode="auto">
            <a:xfrm flipH="1">
              <a:off x="3024" y="2689"/>
              <a:ext cx="1009" cy="1"/>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7">
              <a:extLst>
                <a:ext uri="{FF2B5EF4-FFF2-40B4-BE49-F238E27FC236}">
                  <a16:creationId xmlns:a16="http://schemas.microsoft.com/office/drawing/2014/main" id="{D27868D7-477B-415F-A6FE-E895A70ECE1C}"/>
                </a:ext>
              </a:extLst>
            </p:cNvPr>
            <p:cNvSpPr>
              <a:spLocks noChangeShapeType="1"/>
            </p:cNvSpPr>
            <p:nvPr/>
          </p:nvSpPr>
          <p:spPr bwMode="auto">
            <a:xfrm>
              <a:off x="4511" y="2698"/>
              <a:ext cx="1009" cy="1"/>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Text Box 18">
            <a:extLst>
              <a:ext uri="{FF2B5EF4-FFF2-40B4-BE49-F238E27FC236}">
                <a16:creationId xmlns:a16="http://schemas.microsoft.com/office/drawing/2014/main" id="{C0435546-23F5-474E-B271-7EE85DE469BB}"/>
              </a:ext>
            </a:extLst>
          </p:cNvPr>
          <p:cNvSpPr txBox="1">
            <a:spLocks noChangeArrowheads="1"/>
          </p:cNvSpPr>
          <p:nvPr/>
        </p:nvSpPr>
        <p:spPr bwMode="auto">
          <a:xfrm>
            <a:off x="6475262" y="4107157"/>
            <a:ext cx="4778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a:latin typeface="Times New Roman" panose="02020603050405020304" pitchFamily="18" charset="0"/>
                <a:ea typeface="宋体" panose="02010600030101010101" pitchFamily="2" charset="-122"/>
              </a:rPr>
              <a:t>U</a:t>
            </a:r>
          </a:p>
        </p:txBody>
      </p:sp>
      <p:sp>
        <p:nvSpPr>
          <p:cNvPr id="24" name="Text Box 19">
            <a:extLst>
              <a:ext uri="{FF2B5EF4-FFF2-40B4-BE49-F238E27FC236}">
                <a16:creationId xmlns:a16="http://schemas.microsoft.com/office/drawing/2014/main" id="{394FEB99-700D-4483-A10B-DE0038C94D2E}"/>
              </a:ext>
            </a:extLst>
          </p:cNvPr>
          <p:cNvSpPr txBox="1">
            <a:spLocks noChangeArrowheads="1"/>
          </p:cNvSpPr>
          <p:nvPr/>
        </p:nvSpPr>
        <p:spPr bwMode="auto">
          <a:xfrm>
            <a:off x="4852837" y="4107156"/>
            <a:ext cx="5032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4400" b="1">
                <a:solidFill>
                  <a:srgbClr val="FF0000"/>
                </a:solidFill>
                <a:latin typeface="Times New Roman" panose="02020603050405020304" pitchFamily="18" charset="0"/>
                <a:ea typeface="宋体" panose="02010600030101010101" pitchFamily="2" charset="-122"/>
                <a:sym typeface="CommonBullets" pitchFamily="34" charset="2"/>
              </a:rPr>
              <a:t>+</a:t>
            </a:r>
            <a:endParaRPr kumimoji="1" lang="en-US" altLang="zh-CN" sz="4400" b="1">
              <a:solidFill>
                <a:schemeClr val="hlink"/>
              </a:solidFill>
              <a:latin typeface="Times New Roman" panose="02020603050405020304" pitchFamily="18" charset="0"/>
              <a:ea typeface="宋体" panose="02010600030101010101" pitchFamily="2" charset="-122"/>
              <a:sym typeface="CommonBullets" pitchFamily="34" charset="2"/>
            </a:endParaRPr>
          </a:p>
        </p:txBody>
      </p:sp>
      <p:sp>
        <p:nvSpPr>
          <p:cNvPr id="25" name="Line 20">
            <a:extLst>
              <a:ext uri="{FF2B5EF4-FFF2-40B4-BE49-F238E27FC236}">
                <a16:creationId xmlns:a16="http://schemas.microsoft.com/office/drawing/2014/main" id="{AFA27FA3-5D24-4C1A-9BDB-2B6652BE8643}"/>
              </a:ext>
            </a:extLst>
          </p:cNvPr>
          <p:cNvSpPr>
            <a:spLocks noChangeShapeType="1"/>
          </p:cNvSpPr>
          <p:nvPr/>
        </p:nvSpPr>
        <p:spPr bwMode="auto">
          <a:xfrm>
            <a:off x="8075462" y="4488156"/>
            <a:ext cx="304800" cy="0"/>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6" name="Group 21">
            <a:extLst>
              <a:ext uri="{FF2B5EF4-FFF2-40B4-BE49-F238E27FC236}">
                <a16:creationId xmlns:a16="http://schemas.microsoft.com/office/drawing/2014/main" id="{FDD794F6-29BB-421C-A10A-CB3CB8C58331}"/>
              </a:ext>
            </a:extLst>
          </p:cNvPr>
          <p:cNvGrpSpPr>
            <a:grpSpLocks/>
          </p:cNvGrpSpPr>
          <p:nvPr/>
        </p:nvGrpSpPr>
        <p:grpSpPr bwMode="auto">
          <a:xfrm>
            <a:off x="4583884" y="5493326"/>
            <a:ext cx="4364037" cy="808037"/>
            <a:chOff x="1519" y="3457"/>
            <a:chExt cx="2749" cy="509"/>
          </a:xfrm>
        </p:grpSpPr>
        <p:grpSp>
          <p:nvGrpSpPr>
            <p:cNvPr id="27" name="Group 22">
              <a:extLst>
                <a:ext uri="{FF2B5EF4-FFF2-40B4-BE49-F238E27FC236}">
                  <a16:creationId xmlns:a16="http://schemas.microsoft.com/office/drawing/2014/main" id="{4085E293-51F4-4939-8971-CB29E0706BFB}"/>
                </a:ext>
              </a:extLst>
            </p:cNvPr>
            <p:cNvGrpSpPr>
              <a:grpSpLocks/>
            </p:cNvGrpSpPr>
            <p:nvPr/>
          </p:nvGrpSpPr>
          <p:grpSpPr bwMode="auto">
            <a:xfrm>
              <a:off x="1664" y="3774"/>
              <a:ext cx="2496" cy="192"/>
              <a:chOff x="3024" y="3648"/>
              <a:chExt cx="2496" cy="192"/>
            </a:xfrm>
          </p:grpSpPr>
          <p:sp>
            <p:nvSpPr>
              <p:cNvPr id="30" name="Rectangle 23">
                <a:extLst>
                  <a:ext uri="{FF2B5EF4-FFF2-40B4-BE49-F238E27FC236}">
                    <a16:creationId xmlns:a16="http://schemas.microsoft.com/office/drawing/2014/main" id="{67677671-802F-4C17-8F74-A165C6045C6D}"/>
                  </a:ext>
                </a:extLst>
              </p:cNvPr>
              <p:cNvSpPr>
                <a:spLocks noChangeArrowheads="1"/>
              </p:cNvSpPr>
              <p:nvPr/>
            </p:nvSpPr>
            <p:spPr bwMode="auto">
              <a:xfrm>
                <a:off x="4051" y="3648"/>
                <a:ext cx="433" cy="192"/>
              </a:xfrm>
              <a:prstGeom prst="rect">
                <a:avLst/>
              </a:prstGeom>
              <a:solidFill>
                <a:srgbClr val="46ACAE"/>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1" name="Line 24">
                <a:extLst>
                  <a:ext uri="{FF2B5EF4-FFF2-40B4-BE49-F238E27FC236}">
                    <a16:creationId xmlns:a16="http://schemas.microsoft.com/office/drawing/2014/main" id="{3E3D3146-DBC8-4F40-8BA3-4E8CE835E135}"/>
                  </a:ext>
                </a:extLst>
              </p:cNvPr>
              <p:cNvSpPr>
                <a:spLocks noChangeShapeType="1"/>
              </p:cNvSpPr>
              <p:nvPr/>
            </p:nvSpPr>
            <p:spPr bwMode="auto">
              <a:xfrm flipH="1">
                <a:off x="3024" y="3745"/>
                <a:ext cx="1009" cy="1"/>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5">
                <a:extLst>
                  <a:ext uri="{FF2B5EF4-FFF2-40B4-BE49-F238E27FC236}">
                    <a16:creationId xmlns:a16="http://schemas.microsoft.com/office/drawing/2014/main" id="{AF3161DB-21BC-4161-B580-139EA8F52C72}"/>
                  </a:ext>
                </a:extLst>
              </p:cNvPr>
              <p:cNvSpPr>
                <a:spLocks noChangeShapeType="1"/>
              </p:cNvSpPr>
              <p:nvPr/>
            </p:nvSpPr>
            <p:spPr bwMode="auto">
              <a:xfrm>
                <a:off x="4511" y="3754"/>
                <a:ext cx="1009" cy="1"/>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 name="Text Box 26">
              <a:extLst>
                <a:ext uri="{FF2B5EF4-FFF2-40B4-BE49-F238E27FC236}">
                  <a16:creationId xmlns:a16="http://schemas.microsoft.com/office/drawing/2014/main" id="{9737F557-D590-4756-8398-9137EA6D9009}"/>
                </a:ext>
              </a:extLst>
            </p:cNvPr>
            <p:cNvSpPr txBox="1">
              <a:spLocks noChangeArrowheads="1"/>
            </p:cNvSpPr>
            <p:nvPr/>
          </p:nvSpPr>
          <p:spPr bwMode="auto">
            <a:xfrm>
              <a:off x="1519" y="3486"/>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a:latin typeface="Times New Roman" panose="02020603050405020304" pitchFamily="18" charset="0"/>
                  <a:ea typeface="宋体" panose="02010600030101010101" pitchFamily="2" charset="-122"/>
                </a:rPr>
                <a:t>A</a:t>
              </a:r>
            </a:p>
          </p:txBody>
        </p:sp>
        <p:sp>
          <p:nvSpPr>
            <p:cNvPr id="29" name="Text Box 27">
              <a:extLst>
                <a:ext uri="{FF2B5EF4-FFF2-40B4-BE49-F238E27FC236}">
                  <a16:creationId xmlns:a16="http://schemas.microsoft.com/office/drawing/2014/main" id="{01E36B81-F915-487F-B80E-71618A49D6C5}"/>
                </a:ext>
              </a:extLst>
            </p:cNvPr>
            <p:cNvSpPr txBox="1">
              <a:spLocks noChangeArrowheads="1"/>
            </p:cNvSpPr>
            <p:nvPr/>
          </p:nvSpPr>
          <p:spPr bwMode="auto">
            <a:xfrm>
              <a:off x="3981" y="3457"/>
              <a:ext cx="2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a:latin typeface="Times New Roman" panose="02020603050405020304" pitchFamily="18" charset="0"/>
                  <a:ea typeface="宋体" panose="02010600030101010101" pitchFamily="2" charset="-122"/>
                </a:rPr>
                <a:t>B</a:t>
              </a:r>
            </a:p>
          </p:txBody>
        </p:sp>
      </p:grpSp>
      <p:sp>
        <p:nvSpPr>
          <p:cNvPr id="33" name="Text Box 28">
            <a:extLst>
              <a:ext uri="{FF2B5EF4-FFF2-40B4-BE49-F238E27FC236}">
                <a16:creationId xmlns:a16="http://schemas.microsoft.com/office/drawing/2014/main" id="{37815F60-D7EA-4047-8181-5B8C02471133}"/>
              </a:ext>
            </a:extLst>
          </p:cNvPr>
          <p:cNvSpPr txBox="1">
            <a:spLocks noChangeArrowheads="1"/>
          </p:cNvSpPr>
          <p:nvPr/>
        </p:nvSpPr>
        <p:spPr bwMode="auto">
          <a:xfrm>
            <a:off x="6374668" y="5298569"/>
            <a:ext cx="8611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dirty="0">
                <a:latin typeface="Times New Roman" panose="02020603050405020304" pitchFamily="18" charset="0"/>
                <a:ea typeface="宋体" panose="02010600030101010101" pitchFamily="2" charset="-122"/>
              </a:rPr>
              <a:t>U</a:t>
            </a:r>
            <a:r>
              <a:rPr kumimoji="1" lang="en-US" altLang="zh-CN" sz="3200" b="1" baseline="-25000" dirty="0">
                <a:latin typeface="Times New Roman" panose="02020603050405020304" pitchFamily="18" charset="0"/>
                <a:ea typeface="宋体" panose="02010600030101010101" pitchFamily="2" charset="-122"/>
              </a:rPr>
              <a:t>AB</a:t>
            </a:r>
            <a:endParaRPr kumimoji="1" lang="en-US" altLang="zh-CN" sz="32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26447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2B795CAB-E7CC-437D-8E55-EB9EDE4AE6D1}"/>
              </a:ext>
            </a:extLst>
          </p:cNvPr>
          <p:cNvGrpSpPr>
            <a:grpSpLocks/>
          </p:cNvGrpSpPr>
          <p:nvPr/>
        </p:nvGrpSpPr>
        <p:grpSpPr bwMode="auto">
          <a:xfrm>
            <a:off x="3287713" y="3477680"/>
            <a:ext cx="1152525" cy="579437"/>
            <a:chOff x="1111" y="3203"/>
            <a:chExt cx="726" cy="365"/>
          </a:xfrm>
        </p:grpSpPr>
        <p:sp>
          <p:nvSpPr>
            <p:cNvPr id="3" name="Text Box 6">
              <a:extLst>
                <a:ext uri="{FF2B5EF4-FFF2-40B4-BE49-F238E27FC236}">
                  <a16:creationId xmlns:a16="http://schemas.microsoft.com/office/drawing/2014/main" id="{7412E982-88ED-409E-A08F-2EBB73AE4533}"/>
                </a:ext>
              </a:extLst>
            </p:cNvPr>
            <p:cNvSpPr txBox="1">
              <a:spLocks noChangeArrowheads="1"/>
            </p:cNvSpPr>
            <p:nvPr/>
          </p:nvSpPr>
          <p:spPr bwMode="auto">
            <a:xfrm>
              <a:off x="1111" y="3203"/>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a:latin typeface="Times New Roman" panose="02020603050405020304" pitchFamily="18" charset="0"/>
                  <a:ea typeface="宋体" panose="02010600030101010101" pitchFamily="2" charset="-122"/>
                </a:rPr>
                <a:t>U</a:t>
              </a:r>
              <a:endParaRPr kumimoji="1" lang="en-US" altLang="zh-CN" sz="3200" b="1">
                <a:latin typeface="Times New Roman" panose="02020603050405020304" pitchFamily="18" charset="0"/>
                <a:ea typeface="宋体" panose="02010600030101010101" pitchFamily="2" charset="-122"/>
              </a:endParaRPr>
            </a:p>
          </p:txBody>
        </p:sp>
        <p:sp>
          <p:nvSpPr>
            <p:cNvPr id="4" name="Text Box 7">
              <a:extLst>
                <a:ext uri="{FF2B5EF4-FFF2-40B4-BE49-F238E27FC236}">
                  <a16:creationId xmlns:a16="http://schemas.microsoft.com/office/drawing/2014/main" id="{7D26DE54-3BE9-4269-B25B-EF9BCAA901D9}"/>
                </a:ext>
              </a:extLst>
            </p:cNvPr>
            <p:cNvSpPr txBox="1">
              <a:spLocks noChangeArrowheads="1"/>
            </p:cNvSpPr>
            <p:nvPr/>
          </p:nvSpPr>
          <p:spPr bwMode="auto">
            <a:xfrm>
              <a:off x="1383" y="3203"/>
              <a:ext cx="45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a:latin typeface="Times New Roman" panose="02020603050405020304" pitchFamily="18" charset="0"/>
                  <a:ea typeface="宋体" panose="02010600030101010101" pitchFamily="2" charset="-122"/>
                </a:rPr>
                <a:t>&gt; 0</a:t>
              </a:r>
            </a:p>
          </p:txBody>
        </p:sp>
      </p:grpSp>
      <p:grpSp>
        <p:nvGrpSpPr>
          <p:cNvPr id="5" name="Group 8">
            <a:extLst>
              <a:ext uri="{FF2B5EF4-FFF2-40B4-BE49-F238E27FC236}">
                <a16:creationId xmlns:a16="http://schemas.microsoft.com/office/drawing/2014/main" id="{2DCBA054-E4CF-444F-9542-DE148DEFFD6B}"/>
              </a:ext>
            </a:extLst>
          </p:cNvPr>
          <p:cNvGrpSpPr>
            <a:grpSpLocks/>
          </p:cNvGrpSpPr>
          <p:nvPr/>
        </p:nvGrpSpPr>
        <p:grpSpPr bwMode="auto">
          <a:xfrm>
            <a:off x="1818770" y="751941"/>
            <a:ext cx="4111323" cy="1138238"/>
            <a:chOff x="405" y="1731"/>
            <a:chExt cx="2379" cy="717"/>
          </a:xfrm>
        </p:grpSpPr>
        <p:sp>
          <p:nvSpPr>
            <p:cNvPr id="6" name="Text Box 9">
              <a:extLst>
                <a:ext uri="{FF2B5EF4-FFF2-40B4-BE49-F238E27FC236}">
                  <a16:creationId xmlns:a16="http://schemas.microsoft.com/office/drawing/2014/main" id="{B2F1F241-1B19-496A-A9DC-1AEA38BE035E}"/>
                </a:ext>
              </a:extLst>
            </p:cNvPr>
            <p:cNvSpPr txBox="1">
              <a:spLocks noChangeArrowheads="1"/>
            </p:cNvSpPr>
            <p:nvPr/>
          </p:nvSpPr>
          <p:spPr bwMode="auto">
            <a:xfrm>
              <a:off x="1168" y="1731"/>
              <a:ext cx="93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800" b="1">
                  <a:latin typeface="Times New Roman" panose="02020603050405020304" pitchFamily="18" charset="0"/>
                  <a:ea typeface="楷体_GB2312" pitchFamily="49" charset="-122"/>
                </a:rPr>
                <a:t>参考方向</a:t>
              </a:r>
            </a:p>
            <a:p>
              <a:pPr algn="ctr"/>
              <a:r>
                <a:rPr kumimoji="1" lang="en-US" altLang="zh-CN" sz="2800" b="1" i="1">
                  <a:latin typeface="Times New Roman" panose="02020603050405020304" pitchFamily="18" charset="0"/>
                  <a:ea typeface="楷体_GB2312" pitchFamily="49" charset="-122"/>
                </a:rPr>
                <a:t>U</a:t>
              </a:r>
            </a:p>
          </p:txBody>
        </p:sp>
        <p:sp>
          <p:nvSpPr>
            <p:cNvPr id="7" name="Text Box 10">
              <a:extLst>
                <a:ext uri="{FF2B5EF4-FFF2-40B4-BE49-F238E27FC236}">
                  <a16:creationId xmlns:a16="http://schemas.microsoft.com/office/drawing/2014/main" id="{41226227-0520-4F66-8D9D-50A1ED1B533B}"/>
                </a:ext>
              </a:extLst>
            </p:cNvPr>
            <p:cNvSpPr txBox="1">
              <a:spLocks noChangeArrowheads="1"/>
            </p:cNvSpPr>
            <p:nvPr/>
          </p:nvSpPr>
          <p:spPr bwMode="auto">
            <a:xfrm>
              <a:off x="405" y="2083"/>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dirty="0">
                  <a:solidFill>
                    <a:schemeClr val="tx2"/>
                  </a:solidFill>
                  <a:latin typeface="Times New Roman" panose="02020603050405020304" pitchFamily="18" charset="0"/>
                  <a:ea typeface="宋体" panose="02010600030101010101" pitchFamily="2" charset="-122"/>
                </a:rPr>
                <a:t>+</a:t>
              </a:r>
              <a:endParaRPr kumimoji="1" lang="en-US" altLang="zh-CN" sz="2400" b="1" dirty="0">
                <a:solidFill>
                  <a:srgbClr val="000000"/>
                </a:solidFill>
                <a:latin typeface="Times New Roman" panose="02020603050405020304" pitchFamily="18" charset="0"/>
                <a:ea typeface="宋体" panose="02010600030101010101" pitchFamily="2" charset="-122"/>
              </a:endParaRPr>
            </a:p>
          </p:txBody>
        </p:sp>
        <p:sp>
          <p:nvSpPr>
            <p:cNvPr id="8" name="Text Box 11">
              <a:extLst>
                <a:ext uri="{FF2B5EF4-FFF2-40B4-BE49-F238E27FC236}">
                  <a16:creationId xmlns:a16="http://schemas.microsoft.com/office/drawing/2014/main" id="{43007451-A29C-47AB-8DFC-A583BAED55A9}"/>
                </a:ext>
              </a:extLst>
            </p:cNvPr>
            <p:cNvSpPr txBox="1">
              <a:spLocks noChangeArrowheads="1"/>
            </p:cNvSpPr>
            <p:nvPr/>
          </p:nvSpPr>
          <p:spPr bwMode="auto">
            <a:xfrm>
              <a:off x="2304" y="2064"/>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dirty="0">
                  <a:solidFill>
                    <a:schemeClr val="tx2"/>
                  </a:solidFill>
                  <a:latin typeface="Times New Roman" panose="02020603050405020304" pitchFamily="18" charset="0"/>
                  <a:ea typeface="宋体" panose="02010600030101010101" pitchFamily="2" charset="-122"/>
                </a:rPr>
                <a:t>–</a:t>
              </a:r>
              <a:endParaRPr kumimoji="1" lang="en-US" altLang="zh-CN" sz="2400" b="1" dirty="0">
                <a:solidFill>
                  <a:srgbClr val="000000"/>
                </a:solidFill>
                <a:latin typeface="Times New Roman" panose="02020603050405020304" pitchFamily="18" charset="0"/>
                <a:ea typeface="宋体" panose="02010600030101010101" pitchFamily="2" charset="-122"/>
              </a:endParaRPr>
            </a:p>
          </p:txBody>
        </p:sp>
      </p:grpSp>
      <p:grpSp>
        <p:nvGrpSpPr>
          <p:cNvPr id="9" name="Group 12">
            <a:extLst>
              <a:ext uri="{FF2B5EF4-FFF2-40B4-BE49-F238E27FC236}">
                <a16:creationId xmlns:a16="http://schemas.microsoft.com/office/drawing/2014/main" id="{614DB804-FA1E-41D8-86EB-E2E1390D6103}"/>
              </a:ext>
            </a:extLst>
          </p:cNvPr>
          <p:cNvGrpSpPr>
            <a:grpSpLocks/>
          </p:cNvGrpSpPr>
          <p:nvPr/>
        </p:nvGrpSpPr>
        <p:grpSpPr bwMode="auto">
          <a:xfrm>
            <a:off x="1616900" y="2541054"/>
            <a:ext cx="4050737" cy="762000"/>
            <a:chOff x="290" y="2683"/>
            <a:chExt cx="2411" cy="480"/>
          </a:xfrm>
        </p:grpSpPr>
        <p:sp>
          <p:nvSpPr>
            <p:cNvPr id="10" name="Text Box 13">
              <a:extLst>
                <a:ext uri="{FF2B5EF4-FFF2-40B4-BE49-F238E27FC236}">
                  <a16:creationId xmlns:a16="http://schemas.microsoft.com/office/drawing/2014/main" id="{879C725F-02D7-4DA4-9AC9-C3468F060C33}"/>
                </a:ext>
              </a:extLst>
            </p:cNvPr>
            <p:cNvSpPr txBox="1">
              <a:spLocks noChangeArrowheads="1"/>
            </p:cNvSpPr>
            <p:nvPr/>
          </p:nvSpPr>
          <p:spPr bwMode="auto">
            <a:xfrm>
              <a:off x="290" y="2683"/>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4400" b="1" dirty="0">
                  <a:solidFill>
                    <a:srgbClr val="000000"/>
                  </a:solidFill>
                  <a:latin typeface="Times New Roman" panose="02020603050405020304" pitchFamily="18" charset="0"/>
                  <a:ea typeface="宋体" panose="02010600030101010101" pitchFamily="2" charset="-122"/>
                  <a:sym typeface="CommonBullets" pitchFamily="34" charset="2"/>
                </a:rPr>
                <a:t>+</a:t>
              </a:r>
              <a:endParaRPr kumimoji="1" lang="en-US" altLang="zh-CN" sz="3200" b="1" dirty="0">
                <a:solidFill>
                  <a:srgbClr val="000000"/>
                </a:solidFill>
                <a:latin typeface="Times New Roman" panose="02020603050405020304" pitchFamily="18" charset="0"/>
                <a:ea typeface="宋体" panose="02010600030101010101" pitchFamily="2" charset="-122"/>
              </a:endParaRPr>
            </a:p>
          </p:txBody>
        </p:sp>
        <p:sp>
          <p:nvSpPr>
            <p:cNvPr id="11" name="Line 14">
              <a:extLst>
                <a:ext uri="{FF2B5EF4-FFF2-40B4-BE49-F238E27FC236}">
                  <a16:creationId xmlns:a16="http://schemas.microsoft.com/office/drawing/2014/main" id="{B2FDAFF4-5AAC-4D66-948D-7D5FDFB6DEB3}"/>
                </a:ext>
              </a:extLst>
            </p:cNvPr>
            <p:cNvSpPr>
              <a:spLocks noChangeShapeType="1"/>
            </p:cNvSpPr>
            <p:nvPr/>
          </p:nvSpPr>
          <p:spPr bwMode="auto">
            <a:xfrm>
              <a:off x="2509" y="2971"/>
              <a:ext cx="192" cy="0"/>
            </a:xfrm>
            <a:prstGeom prst="line">
              <a:avLst/>
            </a:prstGeom>
            <a:noFill/>
            <a:ln w="28575" cap="sq">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15">
              <a:extLst>
                <a:ext uri="{FF2B5EF4-FFF2-40B4-BE49-F238E27FC236}">
                  <a16:creationId xmlns:a16="http://schemas.microsoft.com/office/drawing/2014/main" id="{19667F13-24D0-46AA-AC89-1F5EC731FD15}"/>
                </a:ext>
              </a:extLst>
            </p:cNvPr>
            <p:cNvSpPr txBox="1">
              <a:spLocks noChangeArrowheads="1"/>
            </p:cNvSpPr>
            <p:nvPr/>
          </p:nvSpPr>
          <p:spPr bwMode="auto">
            <a:xfrm>
              <a:off x="1222" y="2743"/>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800" b="1">
                  <a:solidFill>
                    <a:srgbClr val="000000"/>
                  </a:solidFill>
                  <a:latin typeface="Times New Roman" panose="02020603050405020304" pitchFamily="18" charset="0"/>
                  <a:ea typeface="宋体" panose="02010600030101010101" pitchFamily="2" charset="-122"/>
                </a:rPr>
                <a:t>实际方向</a:t>
              </a:r>
            </a:p>
          </p:txBody>
        </p:sp>
      </p:grpSp>
      <p:grpSp>
        <p:nvGrpSpPr>
          <p:cNvPr id="13" name="Group 16">
            <a:extLst>
              <a:ext uri="{FF2B5EF4-FFF2-40B4-BE49-F238E27FC236}">
                <a16:creationId xmlns:a16="http://schemas.microsoft.com/office/drawing/2014/main" id="{0D60EB6C-1D06-46B0-ADD1-6AA2C59B181B}"/>
              </a:ext>
            </a:extLst>
          </p:cNvPr>
          <p:cNvGrpSpPr>
            <a:grpSpLocks/>
          </p:cNvGrpSpPr>
          <p:nvPr/>
        </p:nvGrpSpPr>
        <p:grpSpPr bwMode="auto">
          <a:xfrm>
            <a:off x="6198682" y="2541054"/>
            <a:ext cx="4190096" cy="762000"/>
            <a:chOff x="3369" y="2683"/>
            <a:chExt cx="2504" cy="480"/>
          </a:xfrm>
        </p:grpSpPr>
        <p:sp>
          <p:nvSpPr>
            <p:cNvPr id="14" name="Text Box 17">
              <a:extLst>
                <a:ext uri="{FF2B5EF4-FFF2-40B4-BE49-F238E27FC236}">
                  <a16:creationId xmlns:a16="http://schemas.microsoft.com/office/drawing/2014/main" id="{31BC4179-B448-42C5-A6BD-D8E6671F9960}"/>
                </a:ext>
              </a:extLst>
            </p:cNvPr>
            <p:cNvSpPr txBox="1">
              <a:spLocks noChangeArrowheads="1"/>
            </p:cNvSpPr>
            <p:nvPr/>
          </p:nvSpPr>
          <p:spPr bwMode="auto">
            <a:xfrm>
              <a:off x="5216" y="2683"/>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4400" b="1" dirty="0">
                  <a:solidFill>
                    <a:srgbClr val="000000"/>
                  </a:solidFill>
                  <a:latin typeface="Times New Roman" panose="02020603050405020304" pitchFamily="18" charset="0"/>
                  <a:ea typeface="宋体" panose="02010600030101010101" pitchFamily="2" charset="-122"/>
                  <a:sym typeface="CommonBullets" pitchFamily="34" charset="2"/>
                </a:rPr>
                <a:t>+</a:t>
              </a:r>
              <a:endParaRPr kumimoji="1" lang="en-US" altLang="zh-CN" sz="3200" b="1" dirty="0">
                <a:solidFill>
                  <a:srgbClr val="000000"/>
                </a:solidFill>
                <a:latin typeface="Times New Roman" panose="02020603050405020304" pitchFamily="18" charset="0"/>
                <a:ea typeface="宋体" panose="02010600030101010101" pitchFamily="2" charset="-122"/>
              </a:endParaRPr>
            </a:p>
          </p:txBody>
        </p:sp>
        <p:sp>
          <p:nvSpPr>
            <p:cNvPr id="15" name="Line 18">
              <a:extLst>
                <a:ext uri="{FF2B5EF4-FFF2-40B4-BE49-F238E27FC236}">
                  <a16:creationId xmlns:a16="http://schemas.microsoft.com/office/drawing/2014/main" id="{215C6C56-1CD5-4B3B-90B1-869B184206A5}"/>
                </a:ext>
              </a:extLst>
            </p:cNvPr>
            <p:cNvSpPr>
              <a:spLocks noChangeShapeType="1"/>
            </p:cNvSpPr>
            <p:nvPr/>
          </p:nvSpPr>
          <p:spPr bwMode="auto">
            <a:xfrm>
              <a:off x="3369" y="2971"/>
              <a:ext cx="192" cy="0"/>
            </a:xfrm>
            <a:prstGeom prst="line">
              <a:avLst/>
            </a:prstGeom>
            <a:noFill/>
            <a:ln w="28575" cap="sq">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9">
              <a:extLst>
                <a:ext uri="{FF2B5EF4-FFF2-40B4-BE49-F238E27FC236}">
                  <a16:creationId xmlns:a16="http://schemas.microsoft.com/office/drawing/2014/main" id="{14BAADFD-D7F6-4DFB-8F2B-E6F8C17706B3}"/>
                </a:ext>
              </a:extLst>
            </p:cNvPr>
            <p:cNvSpPr txBox="1">
              <a:spLocks noChangeArrowheads="1"/>
            </p:cNvSpPr>
            <p:nvPr/>
          </p:nvSpPr>
          <p:spPr bwMode="auto">
            <a:xfrm>
              <a:off x="3920" y="2743"/>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800" b="1">
                  <a:solidFill>
                    <a:srgbClr val="000000"/>
                  </a:solidFill>
                  <a:latin typeface="Times New Roman" panose="02020603050405020304" pitchFamily="18" charset="0"/>
                  <a:ea typeface="宋体" panose="02010600030101010101" pitchFamily="2" charset="-122"/>
                </a:rPr>
                <a:t>实际方向</a:t>
              </a:r>
            </a:p>
          </p:txBody>
        </p:sp>
      </p:grpSp>
      <p:grpSp>
        <p:nvGrpSpPr>
          <p:cNvPr id="17" name="Group 20">
            <a:extLst>
              <a:ext uri="{FF2B5EF4-FFF2-40B4-BE49-F238E27FC236}">
                <a16:creationId xmlns:a16="http://schemas.microsoft.com/office/drawing/2014/main" id="{8136E864-E210-4513-8F39-52D8C09BCBDD}"/>
              </a:ext>
            </a:extLst>
          </p:cNvPr>
          <p:cNvGrpSpPr>
            <a:grpSpLocks/>
          </p:cNvGrpSpPr>
          <p:nvPr/>
        </p:nvGrpSpPr>
        <p:grpSpPr bwMode="auto">
          <a:xfrm>
            <a:off x="5977111" y="751941"/>
            <a:ext cx="4222558" cy="1138238"/>
            <a:chOff x="3025" y="1731"/>
            <a:chExt cx="2543" cy="717"/>
          </a:xfrm>
        </p:grpSpPr>
        <p:sp>
          <p:nvSpPr>
            <p:cNvPr id="18" name="Text Box 21">
              <a:extLst>
                <a:ext uri="{FF2B5EF4-FFF2-40B4-BE49-F238E27FC236}">
                  <a16:creationId xmlns:a16="http://schemas.microsoft.com/office/drawing/2014/main" id="{D40F1060-CA0F-4CE8-9050-2EEDCCDB7D84}"/>
                </a:ext>
              </a:extLst>
            </p:cNvPr>
            <p:cNvSpPr txBox="1">
              <a:spLocks noChangeArrowheads="1"/>
            </p:cNvSpPr>
            <p:nvPr/>
          </p:nvSpPr>
          <p:spPr bwMode="auto">
            <a:xfrm>
              <a:off x="3814" y="1731"/>
              <a:ext cx="101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800" b="1">
                  <a:latin typeface="Times New Roman" panose="02020603050405020304" pitchFamily="18" charset="0"/>
                  <a:ea typeface="楷体_GB2312" pitchFamily="49" charset="-122"/>
                </a:rPr>
                <a:t>参考方向</a:t>
              </a:r>
            </a:p>
            <a:p>
              <a:pPr algn="ctr"/>
              <a:r>
                <a:rPr kumimoji="1" lang="en-US" altLang="zh-CN" sz="2800" b="1" i="1">
                  <a:latin typeface="Times New Roman" panose="02020603050405020304" pitchFamily="18" charset="0"/>
                  <a:ea typeface="楷体_GB2312" pitchFamily="49" charset="-122"/>
                </a:rPr>
                <a:t>U</a:t>
              </a:r>
            </a:p>
          </p:txBody>
        </p:sp>
        <p:sp>
          <p:nvSpPr>
            <p:cNvPr id="19" name="Text Box 22">
              <a:extLst>
                <a:ext uri="{FF2B5EF4-FFF2-40B4-BE49-F238E27FC236}">
                  <a16:creationId xmlns:a16="http://schemas.microsoft.com/office/drawing/2014/main" id="{A878616B-49D0-42D3-8919-D3048D3CA649}"/>
                </a:ext>
              </a:extLst>
            </p:cNvPr>
            <p:cNvSpPr txBox="1">
              <a:spLocks noChangeArrowheads="1"/>
            </p:cNvSpPr>
            <p:nvPr/>
          </p:nvSpPr>
          <p:spPr bwMode="auto">
            <a:xfrm>
              <a:off x="3025" y="2083"/>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dirty="0">
                  <a:solidFill>
                    <a:schemeClr val="tx2"/>
                  </a:solidFill>
                  <a:latin typeface="Times New Roman" panose="02020603050405020304" pitchFamily="18" charset="0"/>
                  <a:ea typeface="宋体" panose="02010600030101010101" pitchFamily="2" charset="-122"/>
                </a:rPr>
                <a:t>+</a:t>
              </a:r>
              <a:endParaRPr kumimoji="1" lang="en-US" altLang="zh-CN" sz="2400" b="1" dirty="0">
                <a:solidFill>
                  <a:srgbClr val="000000"/>
                </a:solidFill>
                <a:latin typeface="Times New Roman" panose="02020603050405020304" pitchFamily="18" charset="0"/>
                <a:ea typeface="宋体" panose="02010600030101010101" pitchFamily="2" charset="-122"/>
              </a:endParaRPr>
            </a:p>
          </p:txBody>
        </p:sp>
        <p:sp>
          <p:nvSpPr>
            <p:cNvPr id="20" name="Text Box 23">
              <a:extLst>
                <a:ext uri="{FF2B5EF4-FFF2-40B4-BE49-F238E27FC236}">
                  <a16:creationId xmlns:a16="http://schemas.microsoft.com/office/drawing/2014/main" id="{919DCD2F-A4E5-43BB-BFC6-06F8A60DC5AF}"/>
                </a:ext>
              </a:extLst>
            </p:cNvPr>
            <p:cNvSpPr txBox="1">
              <a:spLocks noChangeArrowheads="1"/>
            </p:cNvSpPr>
            <p:nvPr/>
          </p:nvSpPr>
          <p:spPr bwMode="auto">
            <a:xfrm>
              <a:off x="5088" y="2064"/>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a:solidFill>
                    <a:schemeClr val="tx2"/>
                  </a:solidFill>
                  <a:latin typeface="Times New Roman" panose="02020603050405020304" pitchFamily="18" charset="0"/>
                  <a:ea typeface="宋体" panose="02010600030101010101" pitchFamily="2" charset="-122"/>
                </a:rPr>
                <a:t>–</a:t>
              </a:r>
              <a:endParaRPr kumimoji="1" lang="en-US" altLang="zh-CN" sz="2400" b="1">
                <a:solidFill>
                  <a:srgbClr val="000000"/>
                </a:solidFill>
                <a:latin typeface="Times New Roman" panose="02020603050405020304" pitchFamily="18" charset="0"/>
                <a:ea typeface="宋体" panose="02010600030101010101" pitchFamily="2" charset="-122"/>
              </a:endParaRPr>
            </a:p>
          </p:txBody>
        </p:sp>
      </p:grpSp>
      <p:grpSp>
        <p:nvGrpSpPr>
          <p:cNvPr id="21" name="Group 24">
            <a:extLst>
              <a:ext uri="{FF2B5EF4-FFF2-40B4-BE49-F238E27FC236}">
                <a16:creationId xmlns:a16="http://schemas.microsoft.com/office/drawing/2014/main" id="{B52889FE-5B56-46E3-BAC4-014619C760E5}"/>
              </a:ext>
            </a:extLst>
          </p:cNvPr>
          <p:cNvGrpSpPr>
            <a:grpSpLocks/>
          </p:cNvGrpSpPr>
          <p:nvPr/>
        </p:nvGrpSpPr>
        <p:grpSpPr bwMode="auto">
          <a:xfrm>
            <a:off x="7543801" y="3477680"/>
            <a:ext cx="1144587" cy="579437"/>
            <a:chOff x="3811" y="3113"/>
            <a:chExt cx="721" cy="365"/>
          </a:xfrm>
        </p:grpSpPr>
        <p:sp>
          <p:nvSpPr>
            <p:cNvPr id="22" name="Text Box 25">
              <a:extLst>
                <a:ext uri="{FF2B5EF4-FFF2-40B4-BE49-F238E27FC236}">
                  <a16:creationId xmlns:a16="http://schemas.microsoft.com/office/drawing/2014/main" id="{120189EB-1ADA-4201-BD6C-ACE4FED7C5F4}"/>
                </a:ext>
              </a:extLst>
            </p:cNvPr>
            <p:cNvSpPr txBox="1">
              <a:spLocks noChangeArrowheads="1"/>
            </p:cNvSpPr>
            <p:nvPr/>
          </p:nvSpPr>
          <p:spPr bwMode="auto">
            <a:xfrm>
              <a:off x="4014" y="3113"/>
              <a:ext cx="51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3200" b="1">
                  <a:solidFill>
                    <a:schemeClr val="tx2"/>
                  </a:solidFill>
                  <a:latin typeface="Times New Roman" panose="02020603050405020304" pitchFamily="18" charset="0"/>
                  <a:ea typeface="宋体" panose="02010600030101010101" pitchFamily="2" charset="-122"/>
                </a:rPr>
                <a:t> </a:t>
              </a:r>
              <a:r>
                <a:rPr kumimoji="1" lang="en-US" altLang="zh-CN" sz="3200" b="1">
                  <a:latin typeface="Times New Roman" panose="02020603050405020304" pitchFamily="18" charset="0"/>
                  <a:ea typeface="宋体" panose="02010600030101010101" pitchFamily="2" charset="-122"/>
                </a:rPr>
                <a:t>&lt; 0</a:t>
              </a:r>
            </a:p>
          </p:txBody>
        </p:sp>
        <p:sp>
          <p:nvSpPr>
            <p:cNvPr id="23" name="Text Box 26">
              <a:extLst>
                <a:ext uri="{FF2B5EF4-FFF2-40B4-BE49-F238E27FC236}">
                  <a16:creationId xmlns:a16="http://schemas.microsoft.com/office/drawing/2014/main" id="{E7ABF263-891C-41BF-9840-47AC7507F230}"/>
                </a:ext>
              </a:extLst>
            </p:cNvPr>
            <p:cNvSpPr txBox="1">
              <a:spLocks noChangeArrowheads="1"/>
            </p:cNvSpPr>
            <p:nvPr/>
          </p:nvSpPr>
          <p:spPr bwMode="auto">
            <a:xfrm>
              <a:off x="3811" y="3113"/>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i="1">
                  <a:latin typeface="Times New Roman" panose="02020603050405020304" pitchFamily="18" charset="0"/>
                  <a:ea typeface="宋体" panose="02010600030101010101" pitchFamily="2" charset="-122"/>
                </a:rPr>
                <a:t>U</a:t>
              </a:r>
            </a:p>
          </p:txBody>
        </p:sp>
      </p:grpSp>
      <p:grpSp>
        <p:nvGrpSpPr>
          <p:cNvPr id="24" name="Group 27">
            <a:extLst>
              <a:ext uri="{FF2B5EF4-FFF2-40B4-BE49-F238E27FC236}">
                <a16:creationId xmlns:a16="http://schemas.microsoft.com/office/drawing/2014/main" id="{B95D69B9-38F0-482B-9D19-21545820623A}"/>
              </a:ext>
            </a:extLst>
          </p:cNvPr>
          <p:cNvGrpSpPr>
            <a:grpSpLocks/>
          </p:cNvGrpSpPr>
          <p:nvPr/>
        </p:nvGrpSpPr>
        <p:grpSpPr bwMode="auto">
          <a:xfrm>
            <a:off x="2074863" y="1842555"/>
            <a:ext cx="3529013" cy="346075"/>
            <a:chOff x="561" y="1158"/>
            <a:chExt cx="2223" cy="218"/>
          </a:xfrm>
        </p:grpSpPr>
        <p:sp>
          <p:nvSpPr>
            <p:cNvPr id="26" name="Line 29">
              <a:extLst>
                <a:ext uri="{FF2B5EF4-FFF2-40B4-BE49-F238E27FC236}">
                  <a16:creationId xmlns:a16="http://schemas.microsoft.com/office/drawing/2014/main" id="{ACE8A6B5-1596-47D3-868C-0713D854924B}"/>
                </a:ext>
              </a:extLst>
            </p:cNvPr>
            <p:cNvSpPr>
              <a:spLocks noChangeShapeType="1"/>
            </p:cNvSpPr>
            <p:nvPr/>
          </p:nvSpPr>
          <p:spPr bwMode="auto">
            <a:xfrm flipH="1">
              <a:off x="561" y="1294"/>
              <a:ext cx="844"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0">
              <a:extLst>
                <a:ext uri="{FF2B5EF4-FFF2-40B4-BE49-F238E27FC236}">
                  <a16:creationId xmlns:a16="http://schemas.microsoft.com/office/drawing/2014/main" id="{812BD9D6-1241-4A27-A824-C7C94EC1E38D}"/>
                </a:ext>
              </a:extLst>
            </p:cNvPr>
            <p:cNvSpPr>
              <a:spLocks noChangeShapeType="1"/>
            </p:cNvSpPr>
            <p:nvPr/>
          </p:nvSpPr>
          <p:spPr bwMode="auto">
            <a:xfrm>
              <a:off x="1871" y="1294"/>
              <a:ext cx="913"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Rectangle 28">
              <a:extLst>
                <a:ext uri="{FF2B5EF4-FFF2-40B4-BE49-F238E27FC236}">
                  <a16:creationId xmlns:a16="http://schemas.microsoft.com/office/drawing/2014/main" id="{0A75508D-672C-4EB4-9F0A-20F4CDD04C5F}"/>
                </a:ext>
              </a:extLst>
            </p:cNvPr>
            <p:cNvSpPr>
              <a:spLocks noChangeArrowheads="1"/>
            </p:cNvSpPr>
            <p:nvPr/>
          </p:nvSpPr>
          <p:spPr bwMode="auto">
            <a:xfrm>
              <a:off x="1337" y="1158"/>
              <a:ext cx="614" cy="218"/>
            </a:xfrm>
            <a:prstGeom prst="rect">
              <a:avLst/>
            </a:prstGeom>
            <a:solidFill>
              <a:srgbClr val="46ACAE"/>
            </a:solidFill>
            <a:ln>
              <a:noFill/>
            </a:ln>
            <a:extLst>
              <a:ext uri="{91240B29-F687-4F45-9708-019B960494DF}">
                <a14:hiddenLine xmlns:a14="http://schemas.microsoft.com/office/drawing/2010/main" w="28575"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28" name="Group 31">
            <a:extLst>
              <a:ext uri="{FF2B5EF4-FFF2-40B4-BE49-F238E27FC236}">
                <a16:creationId xmlns:a16="http://schemas.microsoft.com/office/drawing/2014/main" id="{37E23E2F-78C0-4144-9189-7B96789BC42F}"/>
              </a:ext>
            </a:extLst>
          </p:cNvPr>
          <p:cNvGrpSpPr>
            <a:grpSpLocks/>
          </p:cNvGrpSpPr>
          <p:nvPr/>
        </p:nvGrpSpPr>
        <p:grpSpPr bwMode="auto">
          <a:xfrm>
            <a:off x="6323013" y="1865081"/>
            <a:ext cx="3529013" cy="346075"/>
            <a:chOff x="561" y="1183"/>
            <a:chExt cx="2223" cy="218"/>
          </a:xfrm>
        </p:grpSpPr>
        <p:sp>
          <p:nvSpPr>
            <p:cNvPr id="30" name="Line 33">
              <a:extLst>
                <a:ext uri="{FF2B5EF4-FFF2-40B4-BE49-F238E27FC236}">
                  <a16:creationId xmlns:a16="http://schemas.microsoft.com/office/drawing/2014/main" id="{563EABF2-202F-4613-A513-CD9D8E7A96A1}"/>
                </a:ext>
              </a:extLst>
            </p:cNvPr>
            <p:cNvSpPr>
              <a:spLocks noChangeShapeType="1"/>
            </p:cNvSpPr>
            <p:nvPr/>
          </p:nvSpPr>
          <p:spPr bwMode="auto">
            <a:xfrm flipH="1">
              <a:off x="561" y="1294"/>
              <a:ext cx="844"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4">
              <a:extLst>
                <a:ext uri="{FF2B5EF4-FFF2-40B4-BE49-F238E27FC236}">
                  <a16:creationId xmlns:a16="http://schemas.microsoft.com/office/drawing/2014/main" id="{74EB4A42-A585-473B-AC70-4FBE9413B1BA}"/>
                </a:ext>
              </a:extLst>
            </p:cNvPr>
            <p:cNvSpPr>
              <a:spLocks noChangeShapeType="1"/>
            </p:cNvSpPr>
            <p:nvPr/>
          </p:nvSpPr>
          <p:spPr bwMode="auto">
            <a:xfrm>
              <a:off x="1871" y="1294"/>
              <a:ext cx="913"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Rectangle 32">
              <a:extLst>
                <a:ext uri="{FF2B5EF4-FFF2-40B4-BE49-F238E27FC236}">
                  <a16:creationId xmlns:a16="http://schemas.microsoft.com/office/drawing/2014/main" id="{B3A14584-20A6-4F4F-B2BE-8122433CC2CE}"/>
                </a:ext>
              </a:extLst>
            </p:cNvPr>
            <p:cNvSpPr>
              <a:spLocks noChangeArrowheads="1"/>
            </p:cNvSpPr>
            <p:nvPr/>
          </p:nvSpPr>
          <p:spPr bwMode="auto">
            <a:xfrm>
              <a:off x="1334" y="1183"/>
              <a:ext cx="614" cy="218"/>
            </a:xfrm>
            <a:prstGeom prst="rect">
              <a:avLst/>
            </a:prstGeom>
            <a:solidFill>
              <a:srgbClr val="46ACAE"/>
            </a:solidFill>
            <a:ln>
              <a:noFill/>
            </a:ln>
            <a:extLst>
              <a:ext uri="{91240B29-F687-4F45-9708-019B960494DF}">
                <a14:hiddenLine xmlns:a14="http://schemas.microsoft.com/office/drawing/2010/main" w="28575"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Tree>
    <p:extLst>
      <p:ext uri="{BB962C8B-B14F-4D97-AF65-F5344CB8AC3E}">
        <p14:creationId xmlns:p14="http://schemas.microsoft.com/office/powerpoint/2010/main" val="2796069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F826959-CDDF-4AF3-87A5-B9BA939337A2}"/>
              </a:ext>
            </a:extLst>
          </p:cNvPr>
          <p:cNvSpPr txBox="1">
            <a:spLocks noChangeArrowheads="1"/>
          </p:cNvSpPr>
          <p:nvPr/>
        </p:nvSpPr>
        <p:spPr bwMode="auto">
          <a:xfrm>
            <a:off x="1594748" y="1157405"/>
            <a:ext cx="955006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marL="571500" indent="-5715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kumimoji="1" lang="zh-CN" altLang="en-US" sz="2800" b="1" dirty="0">
                <a:latin typeface="Times New Roman" panose="02020603050405020304" pitchFamily="18" charset="0"/>
                <a:ea typeface="仿宋_GB2312" pitchFamily="49" charset="-122"/>
              </a:rPr>
              <a:t>元件或支路的</a:t>
            </a:r>
            <a:r>
              <a:rPr kumimoji="1" lang="en-US" altLang="zh-CN" sz="2800" b="1" i="1" dirty="0">
                <a:latin typeface="Times New Roman" panose="02020603050405020304" pitchFamily="18" charset="0"/>
                <a:ea typeface="方正姚体" panose="02010601030101010101" pitchFamily="2" charset="-122"/>
              </a:rPr>
              <a:t>u</a:t>
            </a:r>
            <a:r>
              <a:rPr kumimoji="1" lang="zh-CN" altLang="en-US" sz="2800" b="1" dirty="0">
                <a:latin typeface="Times New Roman" panose="02020603050405020304" pitchFamily="18" charset="0"/>
                <a:ea typeface="方正姚体" panose="02010601030101010101" pitchFamily="2" charset="-122"/>
              </a:rPr>
              <a:t>，</a:t>
            </a:r>
            <a:r>
              <a:rPr kumimoji="1" lang="en-US" altLang="zh-CN" sz="2800" b="1" i="1" dirty="0" err="1">
                <a:latin typeface="Times New Roman" panose="02020603050405020304" pitchFamily="18" charset="0"/>
                <a:ea typeface="方正姚体" panose="02010601030101010101" pitchFamily="2" charset="-122"/>
              </a:rPr>
              <a:t>i</a:t>
            </a:r>
            <a:r>
              <a:rPr kumimoji="1" lang="en-US" altLang="zh-CN" sz="2800" b="1" i="1" dirty="0">
                <a:latin typeface="Times New Roman" panose="02020603050405020304" pitchFamily="18" charset="0"/>
                <a:ea typeface="方正姚体" panose="02010601030101010101" pitchFamily="2" charset="-122"/>
              </a:rPr>
              <a:t> </a:t>
            </a:r>
            <a:r>
              <a:rPr kumimoji="1" lang="zh-CN" altLang="zh-CN" sz="2800" b="1" dirty="0">
                <a:latin typeface="Times New Roman" panose="02020603050405020304" pitchFamily="18" charset="0"/>
                <a:ea typeface="仿宋_GB2312" pitchFamily="49" charset="-122"/>
              </a:rPr>
              <a:t>采用相同的参考方向称之为</a:t>
            </a:r>
            <a:r>
              <a:rPr kumimoji="1" lang="zh-CN" altLang="zh-CN" sz="2800" b="1" dirty="0">
                <a:latin typeface="Times New Roman" panose="02020603050405020304" pitchFamily="18" charset="0"/>
                <a:ea typeface="宋体" panose="02010600030101010101" pitchFamily="2" charset="-122"/>
              </a:rPr>
              <a:t>关联参考方向</a:t>
            </a:r>
            <a:r>
              <a:rPr kumimoji="1" lang="zh-CN" altLang="zh-CN" sz="2800" b="1" dirty="0">
                <a:solidFill>
                  <a:schemeClr val="tx2"/>
                </a:solidFill>
                <a:latin typeface="Times New Roman" panose="02020603050405020304" pitchFamily="18" charset="0"/>
                <a:ea typeface="宋体" panose="02010600030101010101" pitchFamily="2" charset="-122"/>
              </a:rPr>
              <a:t>。</a:t>
            </a:r>
            <a:r>
              <a:rPr kumimoji="1" lang="zh-CN" altLang="zh-CN" sz="2800" b="1" dirty="0">
                <a:latin typeface="Times New Roman" panose="02020603050405020304" pitchFamily="18" charset="0"/>
                <a:ea typeface="仿宋_GB2312" pitchFamily="49" charset="-122"/>
              </a:rPr>
              <a:t>反之，称为</a:t>
            </a:r>
            <a:r>
              <a:rPr kumimoji="1" lang="zh-CN" altLang="zh-CN" sz="2800" b="1" dirty="0">
                <a:latin typeface="Times New Roman" panose="02020603050405020304" pitchFamily="18" charset="0"/>
                <a:ea typeface="宋体" panose="02010600030101010101" pitchFamily="2" charset="-122"/>
              </a:rPr>
              <a:t>非关联参考方向</a:t>
            </a:r>
            <a:r>
              <a:rPr kumimoji="1" lang="zh-CN" altLang="zh-CN" sz="2800" b="1" dirty="0">
                <a:solidFill>
                  <a:schemeClr val="tx2"/>
                </a:solidFill>
                <a:latin typeface="Times New Roman" panose="02020603050405020304" pitchFamily="18" charset="0"/>
                <a:ea typeface="宋体" panose="02010600030101010101" pitchFamily="2" charset="-122"/>
              </a:rPr>
              <a:t>。</a:t>
            </a:r>
            <a:endParaRPr kumimoji="1" lang="zh-CN" altLang="en-US" sz="2800" b="1" dirty="0">
              <a:solidFill>
                <a:schemeClr val="tx2"/>
              </a:solidFill>
              <a:latin typeface="Times New Roman" panose="02020603050405020304" pitchFamily="18" charset="0"/>
              <a:ea typeface="宋体" panose="02010600030101010101" pitchFamily="2" charset="-122"/>
            </a:endParaRPr>
          </a:p>
        </p:txBody>
      </p:sp>
      <p:sp>
        <p:nvSpPr>
          <p:cNvPr id="3" name="Text Box 3">
            <a:extLst>
              <a:ext uri="{FF2B5EF4-FFF2-40B4-BE49-F238E27FC236}">
                <a16:creationId xmlns:a16="http://schemas.microsoft.com/office/drawing/2014/main" id="{3D08CD32-F34A-474A-AC4B-01E8EE5126D6}"/>
              </a:ext>
            </a:extLst>
          </p:cNvPr>
          <p:cNvSpPr txBox="1">
            <a:spLocks noChangeArrowheads="1"/>
          </p:cNvSpPr>
          <p:nvPr/>
        </p:nvSpPr>
        <p:spPr bwMode="auto">
          <a:xfrm>
            <a:off x="2566989" y="4740276"/>
            <a:ext cx="2592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zh-CN" sz="2800" b="1" dirty="0">
                <a:latin typeface="Times New Roman" panose="02020603050405020304" pitchFamily="18" charset="0"/>
                <a:ea typeface="宋体" panose="02010600030101010101" pitchFamily="2" charset="-122"/>
              </a:rPr>
              <a:t>关联参考方向</a:t>
            </a:r>
            <a:endParaRPr kumimoji="1" lang="zh-CN" altLang="en-US" sz="2800" b="1" dirty="0">
              <a:latin typeface="Times New Roman" panose="02020603050405020304" pitchFamily="18" charset="0"/>
              <a:ea typeface="宋体" panose="02010600030101010101" pitchFamily="2" charset="-122"/>
            </a:endParaRPr>
          </a:p>
        </p:txBody>
      </p:sp>
      <p:sp>
        <p:nvSpPr>
          <p:cNvPr id="4" name="Text Box 4">
            <a:extLst>
              <a:ext uri="{FF2B5EF4-FFF2-40B4-BE49-F238E27FC236}">
                <a16:creationId xmlns:a16="http://schemas.microsoft.com/office/drawing/2014/main" id="{DB413F89-1EC4-4FC6-B1AD-7C10C530CD6C}"/>
              </a:ext>
            </a:extLst>
          </p:cNvPr>
          <p:cNvSpPr txBox="1">
            <a:spLocks noChangeArrowheads="1"/>
          </p:cNvSpPr>
          <p:nvPr/>
        </p:nvSpPr>
        <p:spPr bwMode="auto">
          <a:xfrm>
            <a:off x="6527801" y="4713117"/>
            <a:ext cx="2879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zh-CN" sz="2800" b="1" dirty="0">
                <a:latin typeface="Times New Roman" panose="02020603050405020304" pitchFamily="18" charset="0"/>
                <a:ea typeface="宋体" panose="02010600030101010101" pitchFamily="2" charset="-122"/>
              </a:rPr>
              <a:t>非关联参考方向</a:t>
            </a:r>
            <a:endParaRPr kumimoji="1" lang="zh-CN" altLang="en-US" sz="2800" b="1" dirty="0">
              <a:latin typeface="Times New Roman" panose="02020603050405020304" pitchFamily="18" charset="0"/>
              <a:ea typeface="宋体" panose="02010600030101010101" pitchFamily="2" charset="-122"/>
            </a:endParaRPr>
          </a:p>
        </p:txBody>
      </p:sp>
      <p:sp>
        <p:nvSpPr>
          <p:cNvPr id="5" name="Text Box 5">
            <a:extLst>
              <a:ext uri="{FF2B5EF4-FFF2-40B4-BE49-F238E27FC236}">
                <a16:creationId xmlns:a16="http://schemas.microsoft.com/office/drawing/2014/main" id="{B0EFCA0F-D03C-41D8-929B-55767C60CCD2}"/>
              </a:ext>
            </a:extLst>
          </p:cNvPr>
          <p:cNvSpPr txBox="1">
            <a:spLocks noChangeArrowheads="1"/>
          </p:cNvSpPr>
          <p:nvPr/>
        </p:nvSpPr>
        <p:spPr bwMode="auto">
          <a:xfrm>
            <a:off x="1199356" y="471487"/>
            <a:ext cx="324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Font typeface="Wingdings" panose="05000000000000000000" pitchFamily="2" charset="2"/>
              <a:buNone/>
            </a:pPr>
            <a:r>
              <a:rPr kumimoji="1" lang="en-US" altLang="zh-CN" sz="2800" b="1" dirty="0">
                <a:latin typeface="Times New Roman" panose="02020603050405020304" pitchFamily="18" charset="0"/>
                <a:ea typeface="仿宋_GB2312" pitchFamily="49" charset="-122"/>
                <a:sym typeface="Symbol" panose="05050102010706020507" pitchFamily="18" charset="2"/>
              </a:rPr>
              <a:t>&lt;3&gt;.  </a:t>
            </a:r>
            <a:r>
              <a:rPr kumimoji="1" lang="zh-CN" altLang="en-US" sz="2800" b="1" dirty="0">
                <a:latin typeface="Times New Roman" panose="02020603050405020304" pitchFamily="18" charset="0"/>
                <a:ea typeface="仿宋_GB2312" pitchFamily="49" charset="-122"/>
                <a:sym typeface="Symbol" panose="05050102010706020507" pitchFamily="18" charset="2"/>
              </a:rPr>
              <a:t>关联参考方向</a:t>
            </a:r>
          </a:p>
        </p:txBody>
      </p:sp>
      <p:sp>
        <p:nvSpPr>
          <p:cNvPr id="7" name="Rectangle 8">
            <a:extLst>
              <a:ext uri="{FF2B5EF4-FFF2-40B4-BE49-F238E27FC236}">
                <a16:creationId xmlns:a16="http://schemas.microsoft.com/office/drawing/2014/main" id="{C3D19A08-D4AA-415C-BC54-2F5CA8CE8481}"/>
              </a:ext>
            </a:extLst>
          </p:cNvPr>
          <p:cNvSpPr>
            <a:spLocks noChangeArrowheads="1"/>
          </p:cNvSpPr>
          <p:nvPr/>
        </p:nvSpPr>
        <p:spPr bwMode="auto">
          <a:xfrm>
            <a:off x="3216275" y="3573002"/>
            <a:ext cx="1079500" cy="322380"/>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 name="Line 9">
            <a:extLst>
              <a:ext uri="{FF2B5EF4-FFF2-40B4-BE49-F238E27FC236}">
                <a16:creationId xmlns:a16="http://schemas.microsoft.com/office/drawing/2014/main" id="{85B9CC26-8CCB-4B60-9C6F-EB645F0F78AF}"/>
              </a:ext>
            </a:extLst>
          </p:cNvPr>
          <p:cNvSpPr>
            <a:spLocks noChangeShapeType="1"/>
          </p:cNvSpPr>
          <p:nvPr/>
        </p:nvSpPr>
        <p:spPr bwMode="auto">
          <a:xfrm>
            <a:off x="4295776" y="3732213"/>
            <a:ext cx="1223963"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
            <a:extLst>
              <a:ext uri="{FF2B5EF4-FFF2-40B4-BE49-F238E27FC236}">
                <a16:creationId xmlns:a16="http://schemas.microsoft.com/office/drawing/2014/main" id="{F1D6A97F-E256-4593-A3ED-1F50F19A3C37}"/>
              </a:ext>
            </a:extLst>
          </p:cNvPr>
          <p:cNvSpPr>
            <a:spLocks noChangeShapeType="1"/>
          </p:cNvSpPr>
          <p:nvPr/>
        </p:nvSpPr>
        <p:spPr bwMode="auto">
          <a:xfrm>
            <a:off x="2063751" y="3732213"/>
            <a:ext cx="1152525" cy="0"/>
          </a:xfrm>
          <a:prstGeom prst="line">
            <a:avLst/>
          </a:prstGeom>
          <a:noFill/>
          <a:ln w="38100" cap="sq">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Rectangle 11">
            <a:extLst>
              <a:ext uri="{FF2B5EF4-FFF2-40B4-BE49-F238E27FC236}">
                <a16:creationId xmlns:a16="http://schemas.microsoft.com/office/drawing/2014/main" id="{2A612F9A-6834-4CAC-AE20-DDFFD5982453}"/>
              </a:ext>
            </a:extLst>
          </p:cNvPr>
          <p:cNvSpPr>
            <a:spLocks noChangeArrowheads="1"/>
          </p:cNvSpPr>
          <p:nvPr/>
        </p:nvSpPr>
        <p:spPr bwMode="auto">
          <a:xfrm>
            <a:off x="7392988" y="3563950"/>
            <a:ext cx="1079500" cy="322380"/>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 name="Line 12">
            <a:extLst>
              <a:ext uri="{FF2B5EF4-FFF2-40B4-BE49-F238E27FC236}">
                <a16:creationId xmlns:a16="http://schemas.microsoft.com/office/drawing/2014/main" id="{C44D2269-0749-4FD9-9371-73AF6201A059}"/>
              </a:ext>
            </a:extLst>
          </p:cNvPr>
          <p:cNvSpPr>
            <a:spLocks noChangeShapeType="1"/>
          </p:cNvSpPr>
          <p:nvPr/>
        </p:nvSpPr>
        <p:spPr bwMode="auto">
          <a:xfrm>
            <a:off x="8472488" y="3732213"/>
            <a:ext cx="1223962"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3">
            <a:extLst>
              <a:ext uri="{FF2B5EF4-FFF2-40B4-BE49-F238E27FC236}">
                <a16:creationId xmlns:a16="http://schemas.microsoft.com/office/drawing/2014/main" id="{9CF52ED7-B174-4CE8-92B3-AAAF02183D10}"/>
              </a:ext>
            </a:extLst>
          </p:cNvPr>
          <p:cNvSpPr>
            <a:spLocks noChangeShapeType="1"/>
          </p:cNvSpPr>
          <p:nvPr/>
        </p:nvSpPr>
        <p:spPr bwMode="auto">
          <a:xfrm>
            <a:off x="6240464" y="3732213"/>
            <a:ext cx="1152525" cy="0"/>
          </a:xfrm>
          <a:prstGeom prst="line">
            <a:avLst/>
          </a:prstGeom>
          <a:noFill/>
          <a:ln w="38100" cap="sq">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AutoShape 14">
            <a:extLst>
              <a:ext uri="{FF2B5EF4-FFF2-40B4-BE49-F238E27FC236}">
                <a16:creationId xmlns:a16="http://schemas.microsoft.com/office/drawing/2014/main" id="{3AA40B33-ECE9-43FF-A8EB-8A526C041122}"/>
              </a:ext>
            </a:extLst>
          </p:cNvPr>
          <p:cNvSpPr>
            <a:spLocks noChangeArrowheads="1"/>
          </p:cNvSpPr>
          <p:nvPr/>
        </p:nvSpPr>
        <p:spPr bwMode="auto">
          <a:xfrm>
            <a:off x="2279650" y="3011488"/>
            <a:ext cx="1079500" cy="144462"/>
          </a:xfrm>
          <a:prstGeom prst="rightArrow">
            <a:avLst>
              <a:gd name="adj1" fmla="val 50000"/>
              <a:gd name="adj2" fmla="val 186814"/>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4" name="Text Box 15">
            <a:extLst>
              <a:ext uri="{FF2B5EF4-FFF2-40B4-BE49-F238E27FC236}">
                <a16:creationId xmlns:a16="http://schemas.microsoft.com/office/drawing/2014/main" id="{12DB82CD-5DB4-4135-93EA-AFE39C0AED0A}"/>
              </a:ext>
            </a:extLst>
          </p:cNvPr>
          <p:cNvSpPr txBox="1">
            <a:spLocks noChangeArrowheads="1"/>
          </p:cNvSpPr>
          <p:nvPr/>
        </p:nvSpPr>
        <p:spPr bwMode="auto">
          <a:xfrm>
            <a:off x="3503614" y="2795589"/>
            <a:ext cx="504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i="1">
                <a:latin typeface="Times New Roman" panose="02020603050405020304" pitchFamily="18" charset="0"/>
                <a:ea typeface="仿宋_GB2312" pitchFamily="49" charset="-122"/>
                <a:sym typeface="Symbol" panose="05050102010706020507" pitchFamily="18" charset="2"/>
              </a:rPr>
              <a:t>i</a:t>
            </a:r>
          </a:p>
        </p:txBody>
      </p:sp>
      <p:sp>
        <p:nvSpPr>
          <p:cNvPr id="15" name="Text Box 16">
            <a:extLst>
              <a:ext uri="{FF2B5EF4-FFF2-40B4-BE49-F238E27FC236}">
                <a16:creationId xmlns:a16="http://schemas.microsoft.com/office/drawing/2014/main" id="{AED3EF8A-0F52-443D-8903-4E6DB15E1EC6}"/>
              </a:ext>
            </a:extLst>
          </p:cNvPr>
          <p:cNvSpPr txBox="1">
            <a:spLocks noChangeArrowheads="1"/>
          </p:cNvSpPr>
          <p:nvPr/>
        </p:nvSpPr>
        <p:spPr bwMode="auto">
          <a:xfrm>
            <a:off x="1919288" y="4046709"/>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dirty="0">
                <a:solidFill>
                  <a:srgbClr val="CC0000"/>
                </a:solidFill>
                <a:latin typeface="Times New Roman" panose="02020603050405020304" pitchFamily="18" charset="0"/>
                <a:ea typeface="仿宋_GB2312" pitchFamily="49" charset="-122"/>
                <a:sym typeface="Symbol" panose="05050102010706020507" pitchFamily="18" charset="2"/>
              </a:rPr>
              <a:t>+</a:t>
            </a:r>
          </a:p>
        </p:txBody>
      </p:sp>
      <p:sp>
        <p:nvSpPr>
          <p:cNvPr id="16" name="Text Box 17">
            <a:extLst>
              <a:ext uri="{FF2B5EF4-FFF2-40B4-BE49-F238E27FC236}">
                <a16:creationId xmlns:a16="http://schemas.microsoft.com/office/drawing/2014/main" id="{7448A444-1952-4A48-AA95-B0EC9C87609D}"/>
              </a:ext>
            </a:extLst>
          </p:cNvPr>
          <p:cNvSpPr txBox="1">
            <a:spLocks noChangeArrowheads="1"/>
          </p:cNvSpPr>
          <p:nvPr/>
        </p:nvSpPr>
        <p:spPr bwMode="auto">
          <a:xfrm>
            <a:off x="4943475" y="4010497"/>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dirty="0">
                <a:solidFill>
                  <a:srgbClr val="CC0000"/>
                </a:solidFill>
                <a:latin typeface="Times New Roman" panose="02020603050405020304" pitchFamily="18" charset="0"/>
                <a:ea typeface="仿宋_GB2312" pitchFamily="49" charset="-122"/>
                <a:sym typeface="Symbol" panose="05050102010706020507" pitchFamily="18" charset="2"/>
              </a:rPr>
              <a:t>-</a:t>
            </a:r>
          </a:p>
        </p:txBody>
      </p:sp>
      <p:sp>
        <p:nvSpPr>
          <p:cNvPr id="17" name="Text Box 18">
            <a:extLst>
              <a:ext uri="{FF2B5EF4-FFF2-40B4-BE49-F238E27FC236}">
                <a16:creationId xmlns:a16="http://schemas.microsoft.com/office/drawing/2014/main" id="{1DB80EE1-D0B8-4E09-9B63-D73E87AF2407}"/>
              </a:ext>
            </a:extLst>
          </p:cNvPr>
          <p:cNvSpPr txBox="1">
            <a:spLocks noChangeArrowheads="1"/>
          </p:cNvSpPr>
          <p:nvPr/>
        </p:nvSpPr>
        <p:spPr bwMode="auto">
          <a:xfrm>
            <a:off x="9211319" y="4029204"/>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dirty="0">
                <a:solidFill>
                  <a:srgbClr val="CC0000"/>
                </a:solidFill>
                <a:latin typeface="Times New Roman" panose="02020603050405020304" pitchFamily="18" charset="0"/>
                <a:ea typeface="仿宋_GB2312" pitchFamily="49" charset="-122"/>
                <a:sym typeface="Symbol" panose="05050102010706020507" pitchFamily="18" charset="2"/>
              </a:rPr>
              <a:t>+</a:t>
            </a:r>
          </a:p>
        </p:txBody>
      </p:sp>
      <p:sp>
        <p:nvSpPr>
          <p:cNvPr id="18" name="Text Box 19">
            <a:extLst>
              <a:ext uri="{FF2B5EF4-FFF2-40B4-BE49-F238E27FC236}">
                <a16:creationId xmlns:a16="http://schemas.microsoft.com/office/drawing/2014/main" id="{6F4953A9-2C7C-410F-87ED-B5AB6F2A6298}"/>
              </a:ext>
            </a:extLst>
          </p:cNvPr>
          <p:cNvSpPr txBox="1">
            <a:spLocks noChangeArrowheads="1"/>
          </p:cNvSpPr>
          <p:nvPr/>
        </p:nvSpPr>
        <p:spPr bwMode="auto">
          <a:xfrm>
            <a:off x="6024563" y="4010497"/>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dirty="0">
                <a:solidFill>
                  <a:srgbClr val="CC0000"/>
                </a:solidFill>
                <a:latin typeface="Times New Roman" panose="02020603050405020304" pitchFamily="18" charset="0"/>
                <a:ea typeface="仿宋_GB2312" pitchFamily="49" charset="-122"/>
                <a:sym typeface="Symbol" panose="05050102010706020507" pitchFamily="18" charset="2"/>
              </a:rPr>
              <a:t>-</a:t>
            </a:r>
          </a:p>
        </p:txBody>
      </p:sp>
      <p:sp>
        <p:nvSpPr>
          <p:cNvPr id="19" name="AutoShape 20">
            <a:extLst>
              <a:ext uri="{FF2B5EF4-FFF2-40B4-BE49-F238E27FC236}">
                <a16:creationId xmlns:a16="http://schemas.microsoft.com/office/drawing/2014/main" id="{8AAD8522-AF34-4833-B4BE-7BAABA2B0FE4}"/>
              </a:ext>
            </a:extLst>
          </p:cNvPr>
          <p:cNvSpPr>
            <a:spLocks noChangeArrowheads="1"/>
          </p:cNvSpPr>
          <p:nvPr/>
        </p:nvSpPr>
        <p:spPr bwMode="auto">
          <a:xfrm>
            <a:off x="6240463" y="3084513"/>
            <a:ext cx="1079500" cy="144462"/>
          </a:xfrm>
          <a:prstGeom prst="rightArrow">
            <a:avLst>
              <a:gd name="adj1" fmla="val 50000"/>
              <a:gd name="adj2" fmla="val 186814"/>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Text Box 21">
            <a:extLst>
              <a:ext uri="{FF2B5EF4-FFF2-40B4-BE49-F238E27FC236}">
                <a16:creationId xmlns:a16="http://schemas.microsoft.com/office/drawing/2014/main" id="{72CB853F-5C23-4E33-A448-84C86896DD5B}"/>
              </a:ext>
            </a:extLst>
          </p:cNvPr>
          <p:cNvSpPr txBox="1">
            <a:spLocks noChangeArrowheads="1"/>
          </p:cNvSpPr>
          <p:nvPr/>
        </p:nvSpPr>
        <p:spPr bwMode="auto">
          <a:xfrm>
            <a:off x="7608889" y="2724150"/>
            <a:ext cx="504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i="1">
                <a:latin typeface="Times New Roman" panose="02020603050405020304" pitchFamily="18" charset="0"/>
                <a:ea typeface="仿宋_GB2312" pitchFamily="49" charset="-122"/>
                <a:sym typeface="Symbol" panose="05050102010706020507" pitchFamily="18" charset="2"/>
              </a:rPr>
              <a:t>i</a:t>
            </a:r>
          </a:p>
        </p:txBody>
      </p:sp>
      <p:sp>
        <p:nvSpPr>
          <p:cNvPr id="21" name="Text Box 22">
            <a:extLst>
              <a:ext uri="{FF2B5EF4-FFF2-40B4-BE49-F238E27FC236}">
                <a16:creationId xmlns:a16="http://schemas.microsoft.com/office/drawing/2014/main" id="{FA2CF605-BB32-4F54-80B0-33FF9CD690AF}"/>
              </a:ext>
            </a:extLst>
          </p:cNvPr>
          <p:cNvSpPr txBox="1">
            <a:spLocks noChangeArrowheads="1"/>
          </p:cNvSpPr>
          <p:nvPr/>
        </p:nvSpPr>
        <p:spPr bwMode="auto">
          <a:xfrm>
            <a:off x="3503613" y="4092575"/>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i="1">
                <a:latin typeface="Times New Roman" panose="02020603050405020304" pitchFamily="18" charset="0"/>
                <a:ea typeface="仿宋_GB2312" pitchFamily="49" charset="-122"/>
                <a:sym typeface="Symbol" panose="05050102010706020507" pitchFamily="18" charset="2"/>
              </a:rPr>
              <a:t>U</a:t>
            </a:r>
          </a:p>
        </p:txBody>
      </p:sp>
      <p:sp>
        <p:nvSpPr>
          <p:cNvPr id="22" name="Text Box 23">
            <a:extLst>
              <a:ext uri="{FF2B5EF4-FFF2-40B4-BE49-F238E27FC236}">
                <a16:creationId xmlns:a16="http://schemas.microsoft.com/office/drawing/2014/main" id="{BB2269C3-65A5-42AA-8349-B9C974004E28}"/>
              </a:ext>
            </a:extLst>
          </p:cNvPr>
          <p:cNvSpPr txBox="1">
            <a:spLocks noChangeArrowheads="1"/>
          </p:cNvSpPr>
          <p:nvPr/>
        </p:nvSpPr>
        <p:spPr bwMode="auto">
          <a:xfrm>
            <a:off x="7563022" y="4037272"/>
            <a:ext cx="647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i="1" dirty="0">
                <a:latin typeface="Times New Roman" panose="02020603050405020304" pitchFamily="18" charset="0"/>
                <a:ea typeface="仿宋_GB2312" pitchFamily="49" charset="-122"/>
                <a:sym typeface="Symbol" panose="05050102010706020507" pitchFamily="18" charset="2"/>
              </a:rPr>
              <a:t>U</a:t>
            </a:r>
          </a:p>
        </p:txBody>
      </p:sp>
    </p:spTree>
    <p:extLst>
      <p:ext uri="{BB962C8B-B14F-4D97-AF65-F5344CB8AC3E}">
        <p14:creationId xmlns:p14="http://schemas.microsoft.com/office/powerpoint/2010/main" val="1657654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E00220D-094F-463F-B9A0-75AF4FA71077}"/>
              </a:ext>
            </a:extLst>
          </p:cNvPr>
          <p:cNvGrpSpPr>
            <a:grpSpLocks/>
          </p:cNvGrpSpPr>
          <p:nvPr/>
        </p:nvGrpSpPr>
        <p:grpSpPr bwMode="auto">
          <a:xfrm>
            <a:off x="2206625" y="1846264"/>
            <a:ext cx="2160588" cy="1800225"/>
            <a:chOff x="475" y="573"/>
            <a:chExt cx="1361" cy="1134"/>
          </a:xfrm>
        </p:grpSpPr>
        <p:sp>
          <p:nvSpPr>
            <p:cNvPr id="3" name="Text Box 3">
              <a:extLst>
                <a:ext uri="{FF2B5EF4-FFF2-40B4-BE49-F238E27FC236}">
                  <a16:creationId xmlns:a16="http://schemas.microsoft.com/office/drawing/2014/main" id="{845D4F5E-33E5-4A4A-99CF-0163A35A42F2}"/>
                </a:ext>
              </a:extLst>
            </p:cNvPr>
            <p:cNvSpPr txBox="1">
              <a:spLocks noChangeArrowheads="1"/>
            </p:cNvSpPr>
            <p:nvPr/>
          </p:nvSpPr>
          <p:spPr bwMode="auto">
            <a:xfrm>
              <a:off x="475" y="936"/>
              <a:ext cx="408" cy="330"/>
            </a:xfrm>
            <a:prstGeom prst="rect">
              <a:avLst/>
            </a:prstGeom>
            <a:solidFill>
              <a:srgbClr val="FFCC00"/>
            </a:solidFill>
            <a:ln w="38100" cap="sq" algn="ctr">
              <a:solidFill>
                <a:srgbClr val="FFCC00"/>
              </a:solidFill>
              <a:miter lim="800000"/>
              <a:headEnd/>
              <a:tailEnd/>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solidFill>
                    <a:schemeClr val="bg2"/>
                  </a:solidFill>
                  <a:latin typeface="Times New Roman" panose="02020603050405020304" pitchFamily="18" charset="0"/>
                  <a:ea typeface="仿宋_GB2312" pitchFamily="49" charset="-122"/>
                  <a:sym typeface="Symbol" panose="05050102010706020507" pitchFamily="18" charset="2"/>
                </a:rPr>
                <a:t>A</a:t>
              </a:r>
            </a:p>
          </p:txBody>
        </p:sp>
        <p:sp>
          <p:nvSpPr>
            <p:cNvPr id="4" name="Text Box 4">
              <a:extLst>
                <a:ext uri="{FF2B5EF4-FFF2-40B4-BE49-F238E27FC236}">
                  <a16:creationId xmlns:a16="http://schemas.microsoft.com/office/drawing/2014/main" id="{85189D51-02BB-44ED-A5D6-B5798AD398C3}"/>
                </a:ext>
              </a:extLst>
            </p:cNvPr>
            <p:cNvSpPr txBox="1">
              <a:spLocks noChangeArrowheads="1"/>
            </p:cNvSpPr>
            <p:nvPr/>
          </p:nvSpPr>
          <p:spPr bwMode="auto">
            <a:xfrm>
              <a:off x="1428" y="936"/>
              <a:ext cx="408" cy="330"/>
            </a:xfrm>
            <a:prstGeom prst="rect">
              <a:avLst/>
            </a:prstGeom>
            <a:solidFill>
              <a:srgbClr val="FFCC00"/>
            </a:solidFill>
            <a:ln w="38100" cap="sq" algn="ctr">
              <a:solidFill>
                <a:srgbClr val="FFCC00"/>
              </a:solidFill>
              <a:miter lim="800000"/>
              <a:headEnd/>
              <a:tailEnd/>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solidFill>
                    <a:schemeClr val="bg2"/>
                  </a:solidFill>
                  <a:latin typeface="Times New Roman" panose="02020603050405020304" pitchFamily="18" charset="0"/>
                  <a:ea typeface="仿宋_GB2312" pitchFamily="49" charset="-122"/>
                  <a:sym typeface="Symbol" panose="05050102010706020507" pitchFamily="18" charset="2"/>
                </a:rPr>
                <a:t>B</a:t>
              </a:r>
            </a:p>
          </p:txBody>
        </p:sp>
        <p:sp>
          <p:nvSpPr>
            <p:cNvPr id="5" name="Line 5">
              <a:extLst>
                <a:ext uri="{FF2B5EF4-FFF2-40B4-BE49-F238E27FC236}">
                  <a16:creationId xmlns:a16="http://schemas.microsoft.com/office/drawing/2014/main" id="{F177905A-40BD-4366-A3E8-D166AD704FA3}"/>
                </a:ext>
              </a:extLst>
            </p:cNvPr>
            <p:cNvSpPr>
              <a:spLocks noChangeShapeType="1"/>
            </p:cNvSpPr>
            <p:nvPr/>
          </p:nvSpPr>
          <p:spPr bwMode="auto">
            <a:xfrm>
              <a:off x="657" y="573"/>
              <a:ext cx="0" cy="363"/>
            </a:xfrm>
            <a:prstGeom prst="line">
              <a:avLst/>
            </a:prstGeom>
            <a:noFill/>
            <a:ln w="38100" cap="sq">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6">
              <a:extLst>
                <a:ext uri="{FF2B5EF4-FFF2-40B4-BE49-F238E27FC236}">
                  <a16:creationId xmlns:a16="http://schemas.microsoft.com/office/drawing/2014/main" id="{3E63FC11-8FAA-4A4B-A74B-69ADC7EE63BA}"/>
                </a:ext>
              </a:extLst>
            </p:cNvPr>
            <p:cNvSpPr>
              <a:spLocks noChangeShapeType="1"/>
            </p:cNvSpPr>
            <p:nvPr/>
          </p:nvSpPr>
          <p:spPr bwMode="auto">
            <a:xfrm>
              <a:off x="1655" y="573"/>
              <a:ext cx="0" cy="363"/>
            </a:xfrm>
            <a:prstGeom prst="line">
              <a:avLst/>
            </a:prstGeom>
            <a:noFill/>
            <a:ln w="38100" cap="sq">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a:extLst>
                <a:ext uri="{FF2B5EF4-FFF2-40B4-BE49-F238E27FC236}">
                  <a16:creationId xmlns:a16="http://schemas.microsoft.com/office/drawing/2014/main" id="{76956D8E-59E5-4392-895A-617B0CEB07AA}"/>
                </a:ext>
              </a:extLst>
            </p:cNvPr>
            <p:cNvSpPr>
              <a:spLocks noChangeShapeType="1"/>
            </p:cNvSpPr>
            <p:nvPr/>
          </p:nvSpPr>
          <p:spPr bwMode="auto">
            <a:xfrm>
              <a:off x="657" y="573"/>
              <a:ext cx="998" cy="0"/>
            </a:xfrm>
            <a:prstGeom prst="line">
              <a:avLst/>
            </a:prstGeom>
            <a:noFill/>
            <a:ln w="38100" cap="sq">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8">
              <a:extLst>
                <a:ext uri="{FF2B5EF4-FFF2-40B4-BE49-F238E27FC236}">
                  <a16:creationId xmlns:a16="http://schemas.microsoft.com/office/drawing/2014/main" id="{2496A99A-FFB3-4ECF-8269-17249517417B}"/>
                </a:ext>
              </a:extLst>
            </p:cNvPr>
            <p:cNvSpPr>
              <a:spLocks noChangeShapeType="1"/>
            </p:cNvSpPr>
            <p:nvPr/>
          </p:nvSpPr>
          <p:spPr bwMode="auto">
            <a:xfrm>
              <a:off x="657" y="1253"/>
              <a:ext cx="0" cy="454"/>
            </a:xfrm>
            <a:prstGeom prst="line">
              <a:avLst/>
            </a:prstGeom>
            <a:noFill/>
            <a:ln w="38100" cap="sq">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a:extLst>
                <a:ext uri="{FF2B5EF4-FFF2-40B4-BE49-F238E27FC236}">
                  <a16:creationId xmlns:a16="http://schemas.microsoft.com/office/drawing/2014/main" id="{E694A1A6-3C50-4C94-A97B-F6B7F545F5D5}"/>
                </a:ext>
              </a:extLst>
            </p:cNvPr>
            <p:cNvSpPr>
              <a:spLocks noChangeShapeType="1"/>
            </p:cNvSpPr>
            <p:nvPr/>
          </p:nvSpPr>
          <p:spPr bwMode="auto">
            <a:xfrm>
              <a:off x="1655" y="1253"/>
              <a:ext cx="0" cy="454"/>
            </a:xfrm>
            <a:prstGeom prst="line">
              <a:avLst/>
            </a:prstGeom>
            <a:noFill/>
            <a:ln w="38100" cap="sq">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a:extLst>
                <a:ext uri="{FF2B5EF4-FFF2-40B4-BE49-F238E27FC236}">
                  <a16:creationId xmlns:a16="http://schemas.microsoft.com/office/drawing/2014/main" id="{EA35B149-BED8-4D50-A4BC-4046E23617C1}"/>
                </a:ext>
              </a:extLst>
            </p:cNvPr>
            <p:cNvSpPr>
              <a:spLocks noChangeShapeType="1"/>
            </p:cNvSpPr>
            <p:nvPr/>
          </p:nvSpPr>
          <p:spPr bwMode="auto">
            <a:xfrm>
              <a:off x="657" y="1707"/>
              <a:ext cx="998" cy="0"/>
            </a:xfrm>
            <a:prstGeom prst="line">
              <a:avLst/>
            </a:prstGeom>
            <a:noFill/>
            <a:ln w="38100" cap="sq">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11">
              <a:extLst>
                <a:ext uri="{FF2B5EF4-FFF2-40B4-BE49-F238E27FC236}">
                  <a16:creationId xmlns:a16="http://schemas.microsoft.com/office/drawing/2014/main" id="{19A2E4A7-0124-436E-87D8-1CDAB4A7E45E}"/>
                </a:ext>
              </a:extLst>
            </p:cNvPr>
            <p:cNvSpPr txBox="1">
              <a:spLocks noChangeArrowheads="1"/>
            </p:cNvSpPr>
            <p:nvPr/>
          </p:nvSpPr>
          <p:spPr bwMode="auto">
            <a:xfrm>
              <a:off x="475" y="936"/>
              <a:ext cx="408" cy="330"/>
            </a:xfrm>
            <a:prstGeom prst="rect">
              <a:avLst/>
            </a:prstGeom>
            <a:solidFill>
              <a:srgbClr val="46ACAE"/>
            </a:solidFill>
            <a:ln w="38100" cap="sq" algn="ctr">
              <a:solidFill>
                <a:srgbClr val="FFCC00"/>
              </a:solidFill>
              <a:miter lim="800000"/>
              <a:headEnd/>
              <a:tailEnd/>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solidFill>
                    <a:srgbClr val="CC0000"/>
                  </a:solidFill>
                  <a:latin typeface="Times New Roman" panose="02020603050405020304" pitchFamily="18" charset="0"/>
                  <a:ea typeface="仿宋_GB2312" pitchFamily="49" charset="-122"/>
                  <a:sym typeface="Symbol" panose="05050102010706020507" pitchFamily="18" charset="2"/>
                </a:rPr>
                <a:t>A</a:t>
              </a:r>
            </a:p>
          </p:txBody>
        </p:sp>
        <p:sp>
          <p:nvSpPr>
            <p:cNvPr id="12" name="Text Box 12">
              <a:extLst>
                <a:ext uri="{FF2B5EF4-FFF2-40B4-BE49-F238E27FC236}">
                  <a16:creationId xmlns:a16="http://schemas.microsoft.com/office/drawing/2014/main" id="{DFEAE6E2-822F-4D65-A750-1CE6FD901C91}"/>
                </a:ext>
              </a:extLst>
            </p:cNvPr>
            <p:cNvSpPr txBox="1">
              <a:spLocks noChangeArrowheads="1"/>
            </p:cNvSpPr>
            <p:nvPr/>
          </p:nvSpPr>
          <p:spPr bwMode="auto">
            <a:xfrm>
              <a:off x="1428" y="936"/>
              <a:ext cx="408" cy="330"/>
            </a:xfrm>
            <a:prstGeom prst="rect">
              <a:avLst/>
            </a:prstGeom>
            <a:solidFill>
              <a:srgbClr val="46ACAE"/>
            </a:solidFill>
            <a:ln w="38100" cap="sq" algn="ctr">
              <a:solidFill>
                <a:srgbClr val="FFCC00"/>
              </a:solidFill>
              <a:miter lim="800000"/>
              <a:headEnd/>
              <a:tailEnd/>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solidFill>
                    <a:srgbClr val="CC0000"/>
                  </a:solidFill>
                  <a:latin typeface="Times New Roman" panose="02020603050405020304" pitchFamily="18" charset="0"/>
                  <a:ea typeface="仿宋_GB2312" pitchFamily="49" charset="-122"/>
                  <a:sym typeface="Symbol" panose="05050102010706020507" pitchFamily="18" charset="2"/>
                </a:rPr>
                <a:t>B</a:t>
              </a:r>
            </a:p>
          </p:txBody>
        </p:sp>
        <p:sp>
          <p:nvSpPr>
            <p:cNvPr id="13" name="Line 13">
              <a:extLst>
                <a:ext uri="{FF2B5EF4-FFF2-40B4-BE49-F238E27FC236}">
                  <a16:creationId xmlns:a16="http://schemas.microsoft.com/office/drawing/2014/main" id="{BB813FC0-2CB1-41E8-A2A9-677543EEDDF6}"/>
                </a:ext>
              </a:extLst>
            </p:cNvPr>
            <p:cNvSpPr>
              <a:spLocks noChangeShapeType="1"/>
            </p:cNvSpPr>
            <p:nvPr/>
          </p:nvSpPr>
          <p:spPr bwMode="auto">
            <a:xfrm>
              <a:off x="657" y="573"/>
              <a:ext cx="0" cy="363"/>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4">
              <a:extLst>
                <a:ext uri="{FF2B5EF4-FFF2-40B4-BE49-F238E27FC236}">
                  <a16:creationId xmlns:a16="http://schemas.microsoft.com/office/drawing/2014/main" id="{6F3CF795-7899-415F-8EC5-B5E780322060}"/>
                </a:ext>
              </a:extLst>
            </p:cNvPr>
            <p:cNvSpPr>
              <a:spLocks noChangeShapeType="1"/>
            </p:cNvSpPr>
            <p:nvPr/>
          </p:nvSpPr>
          <p:spPr bwMode="auto">
            <a:xfrm>
              <a:off x="1655" y="573"/>
              <a:ext cx="0" cy="363"/>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5">
              <a:extLst>
                <a:ext uri="{FF2B5EF4-FFF2-40B4-BE49-F238E27FC236}">
                  <a16:creationId xmlns:a16="http://schemas.microsoft.com/office/drawing/2014/main" id="{BFE88163-0F6B-4C49-86ED-43BA2BCD5924}"/>
                </a:ext>
              </a:extLst>
            </p:cNvPr>
            <p:cNvSpPr>
              <a:spLocks noChangeShapeType="1"/>
            </p:cNvSpPr>
            <p:nvPr/>
          </p:nvSpPr>
          <p:spPr bwMode="auto">
            <a:xfrm>
              <a:off x="657" y="573"/>
              <a:ext cx="99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6">
              <a:extLst>
                <a:ext uri="{FF2B5EF4-FFF2-40B4-BE49-F238E27FC236}">
                  <a16:creationId xmlns:a16="http://schemas.microsoft.com/office/drawing/2014/main" id="{809E32F4-B516-431C-8A63-623E54BA6C54}"/>
                </a:ext>
              </a:extLst>
            </p:cNvPr>
            <p:cNvSpPr>
              <a:spLocks noChangeShapeType="1"/>
            </p:cNvSpPr>
            <p:nvPr/>
          </p:nvSpPr>
          <p:spPr bwMode="auto">
            <a:xfrm>
              <a:off x="657" y="1253"/>
              <a:ext cx="0" cy="454"/>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7">
              <a:extLst>
                <a:ext uri="{FF2B5EF4-FFF2-40B4-BE49-F238E27FC236}">
                  <a16:creationId xmlns:a16="http://schemas.microsoft.com/office/drawing/2014/main" id="{010DCF50-B980-462E-A50D-702C74DA425A}"/>
                </a:ext>
              </a:extLst>
            </p:cNvPr>
            <p:cNvSpPr>
              <a:spLocks noChangeShapeType="1"/>
            </p:cNvSpPr>
            <p:nvPr/>
          </p:nvSpPr>
          <p:spPr bwMode="auto">
            <a:xfrm>
              <a:off x="1655" y="1253"/>
              <a:ext cx="0" cy="454"/>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8">
              <a:extLst>
                <a:ext uri="{FF2B5EF4-FFF2-40B4-BE49-F238E27FC236}">
                  <a16:creationId xmlns:a16="http://schemas.microsoft.com/office/drawing/2014/main" id="{E9744950-DE2F-42A2-AED4-80FE8EA68B86}"/>
                </a:ext>
              </a:extLst>
            </p:cNvPr>
            <p:cNvSpPr>
              <a:spLocks noChangeShapeType="1"/>
            </p:cNvSpPr>
            <p:nvPr/>
          </p:nvSpPr>
          <p:spPr bwMode="auto">
            <a:xfrm>
              <a:off x="657" y="1707"/>
              <a:ext cx="998"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AutoShape 19">
            <a:extLst>
              <a:ext uri="{FF2B5EF4-FFF2-40B4-BE49-F238E27FC236}">
                <a16:creationId xmlns:a16="http://schemas.microsoft.com/office/drawing/2014/main" id="{DF2E5C3D-69E0-4BAF-B608-25806C96D02B}"/>
              </a:ext>
            </a:extLst>
          </p:cNvPr>
          <p:cNvSpPr>
            <a:spLocks noChangeArrowheads="1"/>
          </p:cNvSpPr>
          <p:nvPr/>
        </p:nvSpPr>
        <p:spPr bwMode="auto">
          <a:xfrm>
            <a:off x="2711451" y="1628776"/>
            <a:ext cx="720725" cy="144463"/>
          </a:xfrm>
          <a:prstGeom prst="rightArrow">
            <a:avLst>
              <a:gd name="adj1" fmla="val 50000"/>
              <a:gd name="adj2" fmla="val 124725"/>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Text Box 20">
            <a:extLst>
              <a:ext uri="{FF2B5EF4-FFF2-40B4-BE49-F238E27FC236}">
                <a16:creationId xmlns:a16="http://schemas.microsoft.com/office/drawing/2014/main" id="{97C1E3A0-7862-4244-B68A-02CF52EA7BB6}"/>
              </a:ext>
            </a:extLst>
          </p:cNvPr>
          <p:cNvSpPr txBox="1">
            <a:spLocks noChangeArrowheads="1"/>
          </p:cNvSpPr>
          <p:nvPr/>
        </p:nvSpPr>
        <p:spPr bwMode="auto">
          <a:xfrm>
            <a:off x="3287713" y="1325563"/>
            <a:ext cx="5762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仿宋_GB2312" pitchFamily="49" charset="-122"/>
                <a:sym typeface="Symbol" panose="05050102010706020507" pitchFamily="18" charset="2"/>
              </a:rPr>
              <a:t>i</a:t>
            </a:r>
          </a:p>
        </p:txBody>
      </p:sp>
      <p:sp>
        <p:nvSpPr>
          <p:cNvPr id="21" name="Text Box 22">
            <a:extLst>
              <a:ext uri="{FF2B5EF4-FFF2-40B4-BE49-F238E27FC236}">
                <a16:creationId xmlns:a16="http://schemas.microsoft.com/office/drawing/2014/main" id="{9EB56BBA-5B49-42C5-B4A2-21032A14229E}"/>
              </a:ext>
            </a:extLst>
          </p:cNvPr>
          <p:cNvSpPr txBox="1">
            <a:spLocks noChangeArrowheads="1"/>
          </p:cNvSpPr>
          <p:nvPr/>
        </p:nvSpPr>
        <p:spPr bwMode="auto">
          <a:xfrm>
            <a:off x="2928938" y="1773239"/>
            <a:ext cx="647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3200" b="1">
                <a:latin typeface="Times New Roman" panose="02020603050405020304" pitchFamily="18" charset="0"/>
                <a:ea typeface="仿宋_GB2312" pitchFamily="49" charset="-122"/>
                <a:sym typeface="Symbol" panose="05050102010706020507" pitchFamily="18" charset="2"/>
              </a:rPr>
              <a:t>＋</a:t>
            </a:r>
          </a:p>
        </p:txBody>
      </p:sp>
      <p:sp>
        <p:nvSpPr>
          <p:cNvPr id="22" name="Text Box 23">
            <a:extLst>
              <a:ext uri="{FF2B5EF4-FFF2-40B4-BE49-F238E27FC236}">
                <a16:creationId xmlns:a16="http://schemas.microsoft.com/office/drawing/2014/main" id="{77342B95-D4CD-4550-AB5E-E5934E1D6635}"/>
              </a:ext>
            </a:extLst>
          </p:cNvPr>
          <p:cNvSpPr txBox="1">
            <a:spLocks noChangeArrowheads="1"/>
          </p:cNvSpPr>
          <p:nvPr/>
        </p:nvSpPr>
        <p:spPr bwMode="auto">
          <a:xfrm>
            <a:off x="2928938" y="2997200"/>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3200" b="1">
                <a:latin typeface="Times New Roman" panose="02020603050405020304" pitchFamily="18" charset="0"/>
                <a:ea typeface="仿宋_GB2312" pitchFamily="49" charset="-122"/>
                <a:sym typeface="Symbol" panose="05050102010706020507" pitchFamily="18" charset="2"/>
              </a:rPr>
              <a:t>－</a:t>
            </a:r>
          </a:p>
        </p:txBody>
      </p:sp>
      <p:sp>
        <p:nvSpPr>
          <p:cNvPr id="23" name="Text Box 24">
            <a:extLst>
              <a:ext uri="{FF2B5EF4-FFF2-40B4-BE49-F238E27FC236}">
                <a16:creationId xmlns:a16="http://schemas.microsoft.com/office/drawing/2014/main" id="{B890190F-DDC8-405A-9A27-3875C24C74BA}"/>
              </a:ext>
            </a:extLst>
          </p:cNvPr>
          <p:cNvSpPr txBox="1">
            <a:spLocks noChangeArrowheads="1"/>
          </p:cNvSpPr>
          <p:nvPr/>
        </p:nvSpPr>
        <p:spPr bwMode="auto">
          <a:xfrm>
            <a:off x="2928938" y="2422526"/>
            <a:ext cx="576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仿宋_GB2312" pitchFamily="49" charset="-122"/>
                <a:sym typeface="Symbol" panose="05050102010706020507" pitchFamily="18" charset="2"/>
              </a:rPr>
              <a:t>U</a:t>
            </a:r>
          </a:p>
        </p:txBody>
      </p:sp>
      <p:sp>
        <p:nvSpPr>
          <p:cNvPr id="24" name="Text Box 25">
            <a:extLst>
              <a:ext uri="{FF2B5EF4-FFF2-40B4-BE49-F238E27FC236}">
                <a16:creationId xmlns:a16="http://schemas.microsoft.com/office/drawing/2014/main" id="{54E7EED9-17AB-420B-86CE-A8A4AE23FE9D}"/>
              </a:ext>
            </a:extLst>
          </p:cNvPr>
          <p:cNvSpPr txBox="1">
            <a:spLocks noChangeArrowheads="1"/>
          </p:cNvSpPr>
          <p:nvPr/>
        </p:nvSpPr>
        <p:spPr bwMode="auto">
          <a:xfrm>
            <a:off x="4511675" y="2173289"/>
            <a:ext cx="5938838"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kumimoji="1" lang="zh-CN" altLang="en-US" sz="2400" b="1" dirty="0">
                <a:latin typeface="Times New Roman" panose="02020603050405020304" pitchFamily="18" charset="0"/>
                <a:ea typeface="仿宋_GB2312" pitchFamily="49" charset="-122"/>
                <a:sym typeface="Symbol" panose="05050102010706020507" pitchFamily="18" charset="2"/>
              </a:rPr>
              <a:t>电压电流参考方向如图中所标，问：对</a:t>
            </a:r>
            <a:r>
              <a:rPr kumimoji="1" lang="en-US" altLang="zh-CN" sz="2400" b="1" dirty="0">
                <a:latin typeface="Times New Roman" panose="02020603050405020304" pitchFamily="18" charset="0"/>
                <a:ea typeface="仿宋_GB2312" pitchFamily="49" charset="-122"/>
                <a:sym typeface="Symbol" panose="05050102010706020507" pitchFamily="18" charset="2"/>
              </a:rPr>
              <a:t>A</a:t>
            </a:r>
            <a:r>
              <a:rPr kumimoji="1" lang="zh-CN" altLang="en-US" sz="2400" b="1" dirty="0">
                <a:latin typeface="Times New Roman" panose="02020603050405020304" pitchFamily="18" charset="0"/>
                <a:ea typeface="仿宋_GB2312" pitchFamily="49" charset="-122"/>
                <a:sym typeface="Symbol" panose="05050102010706020507" pitchFamily="18" charset="2"/>
              </a:rPr>
              <a:t>、</a:t>
            </a:r>
            <a:r>
              <a:rPr kumimoji="1" lang="en-US" altLang="zh-CN" sz="2400" b="1" dirty="0">
                <a:latin typeface="Times New Roman" panose="02020603050405020304" pitchFamily="18" charset="0"/>
                <a:ea typeface="仿宋_GB2312" pitchFamily="49" charset="-122"/>
                <a:sym typeface="Symbol" panose="05050102010706020507" pitchFamily="18" charset="2"/>
              </a:rPr>
              <a:t>B</a:t>
            </a:r>
            <a:r>
              <a:rPr kumimoji="1" lang="zh-CN" altLang="en-US" sz="2400" b="1" dirty="0">
                <a:latin typeface="Times New Roman" panose="02020603050405020304" pitchFamily="18" charset="0"/>
                <a:ea typeface="仿宋_GB2312" pitchFamily="49" charset="-122"/>
                <a:sym typeface="Symbol" panose="05050102010706020507" pitchFamily="18" charset="2"/>
              </a:rPr>
              <a:t>两部分电路电压电流参考方向关联否？</a:t>
            </a:r>
          </a:p>
        </p:txBody>
      </p:sp>
      <p:sp>
        <p:nvSpPr>
          <p:cNvPr id="25" name="Text Box 26">
            <a:extLst>
              <a:ext uri="{FF2B5EF4-FFF2-40B4-BE49-F238E27FC236}">
                <a16:creationId xmlns:a16="http://schemas.microsoft.com/office/drawing/2014/main" id="{1792E964-D857-454A-8958-39E687259A81}"/>
              </a:ext>
            </a:extLst>
          </p:cNvPr>
          <p:cNvSpPr txBox="1">
            <a:spLocks noChangeArrowheads="1"/>
          </p:cNvSpPr>
          <p:nvPr/>
        </p:nvSpPr>
        <p:spPr bwMode="auto">
          <a:xfrm>
            <a:off x="3216275" y="4006851"/>
            <a:ext cx="55451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a:latin typeface="Times New Roman" panose="02020603050405020304" pitchFamily="18" charset="0"/>
                <a:ea typeface="仿宋_GB2312" pitchFamily="49" charset="-122"/>
                <a:sym typeface="Symbol" panose="05050102010706020507" pitchFamily="18" charset="2"/>
              </a:rPr>
              <a:t>答：   </a:t>
            </a:r>
            <a:r>
              <a:rPr kumimoji="1" lang="en-US" altLang="zh-CN" sz="2400" b="1">
                <a:latin typeface="Times New Roman" panose="02020603050405020304" pitchFamily="18" charset="0"/>
                <a:ea typeface="仿宋_GB2312" pitchFamily="49" charset="-122"/>
                <a:sym typeface="Symbol" panose="05050102010706020507" pitchFamily="18" charset="2"/>
              </a:rPr>
              <a:t>A    </a:t>
            </a:r>
            <a:r>
              <a:rPr kumimoji="1" lang="zh-CN" altLang="en-US" sz="2400" b="1">
                <a:latin typeface="Times New Roman" panose="02020603050405020304" pitchFamily="18" charset="0"/>
                <a:ea typeface="仿宋_GB2312" pitchFamily="49" charset="-122"/>
                <a:sym typeface="Symbol" panose="05050102010706020507" pitchFamily="18" charset="2"/>
              </a:rPr>
              <a:t>电压、电流参考方向非关联；</a:t>
            </a:r>
          </a:p>
          <a:p>
            <a:pPr algn="ctr">
              <a:spcBef>
                <a:spcPct val="50000"/>
              </a:spcBef>
            </a:pPr>
            <a:r>
              <a:rPr kumimoji="1" lang="zh-CN" altLang="en-US" sz="2400" b="1">
                <a:latin typeface="Times New Roman" panose="02020603050405020304" pitchFamily="18" charset="0"/>
                <a:ea typeface="仿宋_GB2312" pitchFamily="49" charset="-122"/>
                <a:sym typeface="Symbol" panose="05050102010706020507" pitchFamily="18" charset="2"/>
              </a:rPr>
              <a:t>       </a:t>
            </a:r>
            <a:r>
              <a:rPr kumimoji="1" lang="en-US" altLang="zh-CN" sz="2400" b="1">
                <a:latin typeface="Times New Roman" panose="02020603050405020304" pitchFamily="18" charset="0"/>
                <a:ea typeface="仿宋_GB2312" pitchFamily="49" charset="-122"/>
                <a:sym typeface="Symbol" panose="05050102010706020507" pitchFamily="18" charset="2"/>
              </a:rPr>
              <a:t>B    </a:t>
            </a:r>
            <a:r>
              <a:rPr kumimoji="1" lang="zh-CN" altLang="en-US" sz="2400" b="1">
                <a:latin typeface="Times New Roman" panose="02020603050405020304" pitchFamily="18" charset="0"/>
                <a:ea typeface="仿宋_GB2312" pitchFamily="49" charset="-122"/>
                <a:sym typeface="Symbol" panose="05050102010706020507" pitchFamily="18" charset="2"/>
              </a:rPr>
              <a:t>电压、电流参考方向关联。</a:t>
            </a:r>
          </a:p>
        </p:txBody>
      </p:sp>
    </p:spTree>
    <p:extLst>
      <p:ext uri="{BB962C8B-B14F-4D97-AF65-F5344CB8AC3E}">
        <p14:creationId xmlns:p14="http://schemas.microsoft.com/office/powerpoint/2010/main" val="141803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iterate type="lt">
                                    <p:tmPct val="100000"/>
                                  </p:iterate>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p:cTn id="7" dur="8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 dur="80" fill="hold"/>
                                        <p:tgtEl>
                                          <p:spTgt spid="25">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iterate type="lt">
                                    <p:tmPct val="100000"/>
                                  </p:iterate>
                                  <p:childTnLst>
                                    <p:set>
                                      <p:cBhvr>
                                        <p:cTn id="10" dur="1" fill="hold">
                                          <p:stCondLst>
                                            <p:cond delay="0"/>
                                          </p:stCondLst>
                                        </p:cTn>
                                        <p:tgtEl>
                                          <p:spTgt spid="25">
                                            <p:txEl>
                                              <p:pRg st="1" end="1"/>
                                            </p:txEl>
                                          </p:spTgt>
                                        </p:tgtEl>
                                        <p:attrNameLst>
                                          <p:attrName>style.visibility</p:attrName>
                                        </p:attrNameLst>
                                      </p:cBhvr>
                                      <p:to>
                                        <p:strVal val="visible"/>
                                      </p:to>
                                    </p:set>
                                    <p:anim calcmode="lin" valueType="num">
                                      <p:cBhvr>
                                        <p:cTn id="11" dur="80" fill="hold"/>
                                        <p:tgtEl>
                                          <p:spTgt spid="25">
                                            <p:txEl>
                                              <p:pRg st="1" end="1"/>
                                            </p:txEl>
                                          </p:spTgt>
                                        </p:tgtEl>
                                        <p:attrNameLst>
                                          <p:attrName>ppt_w</p:attrName>
                                        </p:attrNameLst>
                                      </p:cBhvr>
                                      <p:tavLst>
                                        <p:tav tm="0">
                                          <p:val>
                                            <p:fltVal val="0"/>
                                          </p:val>
                                        </p:tav>
                                        <p:tav tm="100000">
                                          <p:val>
                                            <p:strVal val="#ppt_w"/>
                                          </p:val>
                                        </p:tav>
                                      </p:tavLst>
                                    </p:anim>
                                    <p:anim calcmode="lin" valueType="num">
                                      <p:cBhvr>
                                        <p:cTn id="12" dur="80" fill="hold"/>
                                        <p:tgtEl>
                                          <p:spTgt spid="25">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5BF89367-4C8B-432E-A37E-44CE52E193B5}"/>
              </a:ext>
            </a:extLst>
          </p:cNvPr>
          <p:cNvSpPr txBox="1">
            <a:spLocks noChangeArrowheads="1"/>
          </p:cNvSpPr>
          <p:nvPr/>
        </p:nvSpPr>
        <p:spPr bwMode="auto">
          <a:xfrm>
            <a:off x="1847851" y="1196975"/>
            <a:ext cx="720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3600" b="1">
                <a:solidFill>
                  <a:srgbClr val="CC0000"/>
                </a:solidFill>
                <a:latin typeface="Times New Roman" panose="02020603050405020304" pitchFamily="18" charset="0"/>
                <a:ea typeface="宋体" panose="02010600030101010101" pitchFamily="2" charset="-122"/>
              </a:rPr>
              <a:t>注</a:t>
            </a:r>
          </a:p>
        </p:txBody>
      </p:sp>
      <p:sp>
        <p:nvSpPr>
          <p:cNvPr id="3" name="Text Box 3">
            <a:extLst>
              <a:ext uri="{FF2B5EF4-FFF2-40B4-BE49-F238E27FC236}">
                <a16:creationId xmlns:a16="http://schemas.microsoft.com/office/drawing/2014/main" id="{8975CFC2-F323-4BB2-BDEC-0ABC32723604}"/>
              </a:ext>
            </a:extLst>
          </p:cNvPr>
          <p:cNvSpPr txBox="1">
            <a:spLocks noChangeArrowheads="1"/>
          </p:cNvSpPr>
          <p:nvPr/>
        </p:nvSpPr>
        <p:spPr bwMode="auto">
          <a:xfrm>
            <a:off x="2640014" y="1598613"/>
            <a:ext cx="7056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lstStyle>
            <a:lvl1pPr marL="476250" indent="-4762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kumimoji="1" lang="en-US" altLang="zh-CN" sz="2400" b="1">
                <a:latin typeface="Times New Roman" panose="02020603050405020304" pitchFamily="18" charset="0"/>
                <a:ea typeface="仿宋_GB2312" pitchFamily="49" charset="-122"/>
              </a:rPr>
              <a:t>(1) </a:t>
            </a:r>
            <a:r>
              <a:rPr kumimoji="1" lang="zh-CN" altLang="en-US" sz="2400" b="1">
                <a:latin typeface="Times New Roman" panose="02020603050405020304" pitchFamily="18" charset="0"/>
                <a:ea typeface="仿宋_GB2312" pitchFamily="49" charset="-122"/>
              </a:rPr>
              <a:t>分析电路前必须选定电压和电流的参考方向。</a:t>
            </a:r>
          </a:p>
        </p:txBody>
      </p:sp>
      <p:sp>
        <p:nvSpPr>
          <p:cNvPr id="4" name="Text Box 4">
            <a:extLst>
              <a:ext uri="{FF2B5EF4-FFF2-40B4-BE49-F238E27FC236}">
                <a16:creationId xmlns:a16="http://schemas.microsoft.com/office/drawing/2014/main" id="{F298B29A-3099-4EA5-B1FC-1FC540424F9D}"/>
              </a:ext>
            </a:extLst>
          </p:cNvPr>
          <p:cNvSpPr txBox="1">
            <a:spLocks noChangeArrowheads="1"/>
          </p:cNvSpPr>
          <p:nvPr/>
        </p:nvSpPr>
        <p:spPr bwMode="auto">
          <a:xfrm>
            <a:off x="2617789" y="2516188"/>
            <a:ext cx="74390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lstStyle>
            <a:lvl1pPr marL="476250" indent="-4762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kumimoji="1" lang="en-US" altLang="zh-CN" sz="2400">
                <a:latin typeface="Times New Roman" panose="02020603050405020304" pitchFamily="18" charset="0"/>
                <a:ea typeface="仿宋_GB2312" pitchFamily="49" charset="-122"/>
              </a:rPr>
              <a:t>(2)  </a:t>
            </a:r>
            <a:r>
              <a:rPr kumimoji="1" lang="zh-CN" altLang="en-US" sz="2400" b="1">
                <a:latin typeface="Times New Roman" panose="02020603050405020304" pitchFamily="18" charset="0"/>
                <a:ea typeface="仿宋_GB2312" pitchFamily="49" charset="-122"/>
              </a:rPr>
              <a:t>参考方向一经选定，必须在图中相应位置标注 </a:t>
            </a:r>
            <a:r>
              <a:rPr kumimoji="1" lang="en-US" altLang="zh-CN" sz="2400" b="1">
                <a:latin typeface="Times New Roman" panose="02020603050405020304" pitchFamily="18" charset="0"/>
                <a:ea typeface="仿宋_GB2312" pitchFamily="49" charset="-122"/>
              </a:rPr>
              <a:t>(</a:t>
            </a:r>
            <a:r>
              <a:rPr kumimoji="1" lang="zh-CN" altLang="en-US" sz="2400" b="1">
                <a:latin typeface="Times New Roman" panose="02020603050405020304" pitchFamily="18" charset="0"/>
                <a:ea typeface="仿宋_GB2312" pitchFamily="49" charset="-122"/>
              </a:rPr>
              <a:t>包括方向和</a:t>
            </a:r>
            <a:r>
              <a:rPr kumimoji="1" lang="zh-CN" altLang="zh-CN" sz="2400" b="1">
                <a:latin typeface="Times New Roman" panose="02020603050405020304" pitchFamily="18" charset="0"/>
                <a:ea typeface="仿宋_GB2312" pitchFamily="49" charset="-122"/>
              </a:rPr>
              <a:t>符号</a:t>
            </a:r>
            <a:r>
              <a:rPr kumimoji="1" lang="zh-CN" altLang="en-US" sz="2400" b="1">
                <a:latin typeface="Times New Roman" panose="02020603050405020304" pitchFamily="18" charset="0"/>
                <a:ea typeface="仿宋_GB2312" pitchFamily="49" charset="-122"/>
              </a:rPr>
              <a:t>），</a:t>
            </a:r>
            <a:r>
              <a:rPr kumimoji="1" lang="zh-CN" altLang="en-US" sz="2400" b="1">
                <a:solidFill>
                  <a:srgbClr val="CC0000"/>
                </a:solidFill>
                <a:latin typeface="Times New Roman" panose="02020603050405020304" pitchFamily="18" charset="0"/>
                <a:ea typeface="仿宋_GB2312" pitchFamily="49" charset="-122"/>
              </a:rPr>
              <a:t>在计算过程中不得任意改变</a:t>
            </a:r>
            <a:r>
              <a:rPr kumimoji="1" lang="zh-CN" altLang="en-US" sz="2400" b="1">
                <a:latin typeface="Times New Roman" panose="02020603050405020304" pitchFamily="18" charset="0"/>
                <a:ea typeface="仿宋_GB2312" pitchFamily="49" charset="-122"/>
              </a:rPr>
              <a:t>。</a:t>
            </a:r>
          </a:p>
        </p:txBody>
      </p:sp>
    </p:spTree>
    <p:extLst>
      <p:ext uri="{BB962C8B-B14F-4D97-AF65-F5344CB8AC3E}">
        <p14:creationId xmlns:p14="http://schemas.microsoft.com/office/powerpoint/2010/main" val="139002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41A6B67-D0DB-45EA-A0E4-47C04BDBAF07}"/>
              </a:ext>
            </a:extLst>
          </p:cNvPr>
          <p:cNvSpPr>
            <a:spLocks noChangeArrowheads="1"/>
          </p:cNvSpPr>
          <p:nvPr/>
        </p:nvSpPr>
        <p:spPr bwMode="auto">
          <a:xfrm>
            <a:off x="1703389" y="260350"/>
            <a:ext cx="5032375" cy="641350"/>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600" b="1">
                <a:latin typeface="Times New Roman" panose="02020603050405020304" pitchFamily="18" charset="0"/>
                <a:ea typeface="仿宋_GB2312" pitchFamily="49" charset="-122"/>
              </a:rPr>
              <a:t>4  </a:t>
            </a:r>
            <a:r>
              <a:rPr kumimoji="1" lang="zh-CN" altLang="en-US" sz="3600" b="1">
                <a:latin typeface="Times New Roman" panose="02020603050405020304" pitchFamily="18" charset="0"/>
                <a:ea typeface="仿宋_GB2312" pitchFamily="49" charset="-122"/>
              </a:rPr>
              <a:t>电功率和能量 </a:t>
            </a:r>
            <a:r>
              <a:rPr kumimoji="1" lang="en-US" altLang="zh-CN" sz="3600" b="1">
                <a:latin typeface="Times New Roman" panose="02020603050405020304" pitchFamily="18" charset="0"/>
                <a:ea typeface="仿宋_GB2312" pitchFamily="49" charset="-122"/>
              </a:rPr>
              <a:t>(power)</a:t>
            </a:r>
          </a:p>
        </p:txBody>
      </p:sp>
      <p:sp>
        <p:nvSpPr>
          <p:cNvPr id="3" name="Text Box 3">
            <a:extLst>
              <a:ext uri="{FF2B5EF4-FFF2-40B4-BE49-F238E27FC236}">
                <a16:creationId xmlns:a16="http://schemas.microsoft.com/office/drawing/2014/main" id="{8A865C4C-2C62-4BB5-B9CA-175C36D9321A}"/>
              </a:ext>
            </a:extLst>
          </p:cNvPr>
          <p:cNvSpPr txBox="1">
            <a:spLocks noChangeArrowheads="1"/>
          </p:cNvSpPr>
          <p:nvPr/>
        </p:nvSpPr>
        <p:spPr bwMode="auto">
          <a:xfrm>
            <a:off x="1703388" y="1125538"/>
            <a:ext cx="2241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latin typeface="Times New Roman" panose="02020603050405020304" pitchFamily="18" charset="0"/>
                <a:ea typeface="仿宋_GB2312" pitchFamily="49" charset="-122"/>
              </a:rPr>
              <a:t>&lt;1&gt;.   </a:t>
            </a:r>
            <a:r>
              <a:rPr kumimoji="1" lang="zh-CN" altLang="en-US" sz="2800" b="1">
                <a:latin typeface="Times New Roman" panose="02020603050405020304" pitchFamily="18" charset="0"/>
                <a:ea typeface="仿宋_GB2312" pitchFamily="49" charset="-122"/>
              </a:rPr>
              <a:t>电功率</a:t>
            </a:r>
            <a:endParaRPr kumimoji="1" lang="zh-CN" altLang="en-US" sz="2400" b="1">
              <a:solidFill>
                <a:schemeClr val="tx2"/>
              </a:solidFill>
              <a:latin typeface="Times New Roman" panose="02020603050405020304" pitchFamily="18" charset="0"/>
              <a:ea typeface="宋体" panose="02010600030101010101" pitchFamily="2" charset="-122"/>
            </a:endParaRPr>
          </a:p>
        </p:txBody>
      </p:sp>
      <p:graphicFrame>
        <p:nvGraphicFramePr>
          <p:cNvPr id="4" name="Object 4" descr="羊皮纸">
            <a:extLst>
              <a:ext uri="{FF2B5EF4-FFF2-40B4-BE49-F238E27FC236}">
                <a16:creationId xmlns:a16="http://schemas.microsoft.com/office/drawing/2014/main" id="{1C71B854-2A42-482D-A0A2-19E7C9F1D773}"/>
              </a:ext>
            </a:extLst>
          </p:cNvPr>
          <p:cNvGraphicFramePr>
            <a:graphicFrameLocks noChangeAspect="1"/>
          </p:cNvGraphicFramePr>
          <p:nvPr/>
        </p:nvGraphicFramePr>
        <p:xfrm>
          <a:off x="2640014" y="1892300"/>
          <a:ext cx="1425575" cy="1079500"/>
        </p:xfrm>
        <a:graphic>
          <a:graphicData uri="http://schemas.openxmlformats.org/presentationml/2006/ole">
            <mc:AlternateContent xmlns:mc="http://schemas.openxmlformats.org/markup-compatibility/2006">
              <mc:Choice xmlns:v="urn:schemas-microsoft-com:vml" Requires="v">
                <p:oleObj name="Equation" r:id="rId2" imgW="583947" imgH="444307" progId="Equation.3">
                  <p:embed/>
                </p:oleObj>
              </mc:Choice>
              <mc:Fallback>
                <p:oleObj name="Equation" r:id="rId2" imgW="583947" imgH="444307" progId="Equation.3">
                  <p:embed/>
                  <p:pic>
                    <p:nvPicPr>
                      <p:cNvPr id="4" name="Object 4" descr="羊皮纸">
                        <a:extLst>
                          <a:ext uri="{FF2B5EF4-FFF2-40B4-BE49-F238E27FC236}">
                            <a16:creationId xmlns:a16="http://schemas.microsoft.com/office/drawing/2014/main" id="{1C71B854-2A42-482D-A0A2-19E7C9F1D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1892300"/>
                        <a:ext cx="1425575" cy="1079500"/>
                      </a:xfrm>
                      <a:prstGeom prst="rect">
                        <a:avLst/>
                      </a:prstGeom>
                      <a:blipFill dpi="0" rotWithShape="0">
                        <a:blip r:embed="rId4"/>
                        <a:srcRect/>
                        <a:tile tx="0" ty="0" sx="100000" sy="100000" flip="none" algn="tl"/>
                      </a:blipFill>
                      <a:ln>
                        <a:noFill/>
                      </a:ln>
                      <a:effectLst>
                        <a:prstShdw prst="shdw17" dist="17961" dir="2700000">
                          <a:srgbClr val="99997A"/>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5" descr="羊皮纸">
            <a:extLst>
              <a:ext uri="{FF2B5EF4-FFF2-40B4-BE49-F238E27FC236}">
                <a16:creationId xmlns:a16="http://schemas.microsoft.com/office/drawing/2014/main" id="{3BC6A0BC-9E74-4AAB-A651-CD0922C0E2BA}"/>
              </a:ext>
            </a:extLst>
          </p:cNvPr>
          <p:cNvGraphicFramePr>
            <a:graphicFrameLocks noChangeAspect="1"/>
          </p:cNvGraphicFramePr>
          <p:nvPr/>
        </p:nvGraphicFramePr>
        <p:xfrm>
          <a:off x="3503614" y="3403601"/>
          <a:ext cx="3817937" cy="1173163"/>
        </p:xfrm>
        <a:graphic>
          <a:graphicData uri="http://schemas.openxmlformats.org/presentationml/2006/ole">
            <mc:AlternateContent xmlns:mc="http://schemas.openxmlformats.org/markup-compatibility/2006">
              <mc:Choice xmlns:v="urn:schemas-microsoft-com:vml" Requires="v">
                <p:oleObj name="Equation" r:id="rId5" imgW="1562100" imgH="482600" progId="Equation.3">
                  <p:embed/>
                </p:oleObj>
              </mc:Choice>
              <mc:Fallback>
                <p:oleObj name="Equation" r:id="rId5" imgW="1562100" imgH="482600" progId="Equation.3">
                  <p:embed/>
                  <p:pic>
                    <p:nvPicPr>
                      <p:cNvPr id="5" name="Object 5" descr="羊皮纸">
                        <a:extLst>
                          <a:ext uri="{FF2B5EF4-FFF2-40B4-BE49-F238E27FC236}">
                            <a16:creationId xmlns:a16="http://schemas.microsoft.com/office/drawing/2014/main" id="{3BC6A0BC-9E74-4AAB-A651-CD0922C0E2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4" y="3403601"/>
                        <a:ext cx="3817937" cy="1173163"/>
                      </a:xfrm>
                      <a:prstGeom prst="rect">
                        <a:avLst/>
                      </a:prstGeom>
                      <a:blipFill dpi="0" rotWithShape="0">
                        <a:blip r:embed="rId4"/>
                        <a:srcRect/>
                        <a:tile tx="0" ty="0" sx="100000" sy="100000" flip="none" algn="tl"/>
                      </a:blipFill>
                      <a:ln>
                        <a:noFill/>
                      </a:ln>
                      <a:effectLst>
                        <a:prstShdw prst="shdw17" dist="17961" dir="2700000">
                          <a:srgbClr val="99997A"/>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6">
            <a:extLst>
              <a:ext uri="{FF2B5EF4-FFF2-40B4-BE49-F238E27FC236}">
                <a16:creationId xmlns:a16="http://schemas.microsoft.com/office/drawing/2014/main" id="{D9D523F8-A794-446F-A436-BAE0048139C2}"/>
              </a:ext>
            </a:extLst>
          </p:cNvPr>
          <p:cNvSpPr txBox="1">
            <a:spLocks noChangeArrowheads="1"/>
          </p:cNvSpPr>
          <p:nvPr/>
        </p:nvSpPr>
        <p:spPr bwMode="auto">
          <a:xfrm>
            <a:off x="2566989" y="4772025"/>
            <a:ext cx="5576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a:latin typeface="Times New Roman" panose="02020603050405020304" pitchFamily="18" charset="0"/>
                <a:ea typeface="仿宋_GB2312" pitchFamily="49" charset="-122"/>
              </a:rPr>
              <a:t>功率的单位：</a:t>
            </a:r>
            <a:r>
              <a:rPr kumimoji="1" lang="en-US" altLang="zh-CN" sz="2400" b="1">
                <a:latin typeface="Times New Roman" panose="02020603050405020304" pitchFamily="18" charset="0"/>
                <a:ea typeface="仿宋_GB2312" pitchFamily="49" charset="-122"/>
              </a:rPr>
              <a:t>W (</a:t>
            </a:r>
            <a:r>
              <a:rPr kumimoji="1" lang="zh-CN" altLang="en-US" sz="2400" b="1">
                <a:latin typeface="Times New Roman" panose="02020603050405020304" pitchFamily="18" charset="0"/>
                <a:ea typeface="仿宋_GB2312" pitchFamily="49" charset="-122"/>
              </a:rPr>
              <a:t>瓦</a:t>
            </a:r>
            <a:r>
              <a:rPr kumimoji="1" lang="en-US" altLang="zh-CN" sz="2400" b="1">
                <a:latin typeface="Times New Roman" panose="02020603050405020304" pitchFamily="18" charset="0"/>
                <a:ea typeface="仿宋_GB2312" pitchFamily="49" charset="-122"/>
              </a:rPr>
              <a:t>)        (Watt</a:t>
            </a:r>
            <a:r>
              <a:rPr kumimoji="1" lang="zh-CN" altLang="en-US" sz="2400" b="1">
                <a:latin typeface="Times New Roman" panose="02020603050405020304" pitchFamily="18" charset="0"/>
                <a:ea typeface="仿宋_GB2312" pitchFamily="49" charset="-122"/>
              </a:rPr>
              <a:t>，瓦特</a:t>
            </a:r>
            <a:r>
              <a:rPr kumimoji="1" lang="en-US" altLang="zh-CN" sz="2400" b="1">
                <a:latin typeface="Times New Roman" panose="02020603050405020304" pitchFamily="18" charset="0"/>
                <a:ea typeface="仿宋_GB2312" pitchFamily="49" charset="-122"/>
              </a:rPr>
              <a:t>)</a:t>
            </a:r>
          </a:p>
        </p:txBody>
      </p:sp>
      <p:sp>
        <p:nvSpPr>
          <p:cNvPr id="7" name="Text Box 7">
            <a:extLst>
              <a:ext uri="{FF2B5EF4-FFF2-40B4-BE49-F238E27FC236}">
                <a16:creationId xmlns:a16="http://schemas.microsoft.com/office/drawing/2014/main" id="{E0DF93BA-0455-42CD-AC5A-C28694C5FF79}"/>
              </a:ext>
            </a:extLst>
          </p:cNvPr>
          <p:cNvSpPr txBox="1">
            <a:spLocks noChangeArrowheads="1"/>
          </p:cNvSpPr>
          <p:nvPr/>
        </p:nvSpPr>
        <p:spPr bwMode="auto">
          <a:xfrm>
            <a:off x="2624138" y="5494340"/>
            <a:ext cx="5576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rPr>
              <a:t>能量的单位： </a:t>
            </a:r>
            <a:r>
              <a:rPr kumimoji="1" lang="en-US" altLang="zh-CN" sz="2400" b="1" dirty="0">
                <a:latin typeface="Times New Roman" panose="02020603050405020304" pitchFamily="18" charset="0"/>
                <a:ea typeface="仿宋_GB2312" pitchFamily="49" charset="-122"/>
              </a:rPr>
              <a:t>J  (</a:t>
            </a:r>
            <a:r>
              <a:rPr kumimoji="1" lang="zh-CN" altLang="en-US" sz="2400" b="1" dirty="0">
                <a:latin typeface="Times New Roman" panose="02020603050405020304" pitchFamily="18" charset="0"/>
                <a:ea typeface="仿宋_GB2312" pitchFamily="49" charset="-122"/>
              </a:rPr>
              <a:t>焦</a:t>
            </a:r>
            <a:r>
              <a:rPr kumimoji="1" lang="en-US" altLang="zh-CN" sz="2400" b="1" dirty="0">
                <a:latin typeface="Times New Roman" panose="02020603050405020304" pitchFamily="18" charset="0"/>
                <a:ea typeface="仿宋_GB2312" pitchFamily="49" charset="-122"/>
              </a:rPr>
              <a:t>)        (Joule</a:t>
            </a:r>
            <a:r>
              <a:rPr kumimoji="1" lang="zh-CN" altLang="en-US" sz="2400" b="1" dirty="0">
                <a:latin typeface="Times New Roman" panose="02020603050405020304" pitchFamily="18" charset="0"/>
                <a:ea typeface="仿宋_GB2312" pitchFamily="49" charset="-122"/>
              </a:rPr>
              <a:t>，焦耳</a:t>
            </a:r>
            <a:r>
              <a:rPr kumimoji="1" lang="en-US" altLang="zh-CN" sz="2400" b="1" dirty="0">
                <a:latin typeface="Times New Roman" panose="02020603050405020304" pitchFamily="18" charset="0"/>
                <a:ea typeface="仿宋_GB2312" pitchFamily="49" charset="-122"/>
              </a:rPr>
              <a:t>)</a:t>
            </a:r>
          </a:p>
        </p:txBody>
      </p:sp>
      <p:sp>
        <p:nvSpPr>
          <p:cNvPr id="8" name="AutoShape 8">
            <a:extLst>
              <a:ext uri="{FF2B5EF4-FFF2-40B4-BE49-F238E27FC236}">
                <a16:creationId xmlns:a16="http://schemas.microsoft.com/office/drawing/2014/main" id="{91630330-6552-4A5C-A730-39914DFB8025}"/>
              </a:ext>
            </a:extLst>
          </p:cNvPr>
          <p:cNvSpPr>
            <a:spLocks noChangeArrowheads="1"/>
          </p:cNvSpPr>
          <p:nvPr/>
        </p:nvSpPr>
        <p:spPr bwMode="auto">
          <a:xfrm>
            <a:off x="4219576" y="1278226"/>
            <a:ext cx="792163" cy="215900"/>
          </a:xfrm>
          <a:prstGeom prst="rightArrow">
            <a:avLst>
              <a:gd name="adj1" fmla="val 50000"/>
              <a:gd name="adj2" fmla="val 91728"/>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9" name="Text Box 9">
            <a:extLst>
              <a:ext uri="{FF2B5EF4-FFF2-40B4-BE49-F238E27FC236}">
                <a16:creationId xmlns:a16="http://schemas.microsoft.com/office/drawing/2014/main" id="{DA18BBF2-79CF-4BE0-971D-96B7F38E4742}"/>
              </a:ext>
            </a:extLst>
          </p:cNvPr>
          <p:cNvSpPr txBox="1">
            <a:spLocks noChangeArrowheads="1"/>
          </p:cNvSpPr>
          <p:nvPr/>
        </p:nvSpPr>
        <p:spPr bwMode="auto">
          <a:xfrm>
            <a:off x="5011739" y="1151948"/>
            <a:ext cx="467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rPr>
              <a:t>单位时间内电场力所做的功。</a:t>
            </a:r>
            <a:endParaRPr kumimoji="1" lang="zh-CN" altLang="en-US" sz="2400" b="1" dirty="0">
              <a:latin typeface="Times New Roman" panose="02020603050405020304" pitchFamily="18" charset="0"/>
              <a:ea typeface="仿宋_GB2312" pitchFamily="49" charset="-122"/>
              <a:sym typeface="Symbol" panose="05050102010706020507" pitchFamily="18" charset="2"/>
            </a:endParaRPr>
          </a:p>
        </p:txBody>
      </p:sp>
      <p:graphicFrame>
        <p:nvGraphicFramePr>
          <p:cNvPr id="10" name="Object 10" descr="羊皮纸">
            <a:extLst>
              <a:ext uri="{FF2B5EF4-FFF2-40B4-BE49-F238E27FC236}">
                <a16:creationId xmlns:a16="http://schemas.microsoft.com/office/drawing/2014/main" id="{885B8C3E-B218-4654-ADDA-845415B05772}"/>
              </a:ext>
            </a:extLst>
          </p:cNvPr>
          <p:cNvGraphicFramePr>
            <a:graphicFrameLocks noChangeAspect="1"/>
          </p:cNvGraphicFramePr>
          <p:nvPr/>
        </p:nvGraphicFramePr>
        <p:xfrm>
          <a:off x="5087939" y="1819276"/>
          <a:ext cx="1444625" cy="1173163"/>
        </p:xfrm>
        <a:graphic>
          <a:graphicData uri="http://schemas.openxmlformats.org/presentationml/2006/ole">
            <mc:AlternateContent xmlns:mc="http://schemas.openxmlformats.org/markup-compatibility/2006">
              <mc:Choice xmlns:v="urn:schemas-microsoft-com:vml" Requires="v">
                <p:oleObj name="Equation" r:id="rId7" imgW="609336" imgH="482391" progId="Equation.3">
                  <p:embed/>
                </p:oleObj>
              </mc:Choice>
              <mc:Fallback>
                <p:oleObj name="Equation" r:id="rId7" imgW="609336" imgH="482391" progId="Equation.3">
                  <p:embed/>
                  <p:pic>
                    <p:nvPicPr>
                      <p:cNvPr id="10" name="Object 10" descr="羊皮纸">
                        <a:extLst>
                          <a:ext uri="{FF2B5EF4-FFF2-40B4-BE49-F238E27FC236}">
                            <a16:creationId xmlns:a16="http://schemas.microsoft.com/office/drawing/2014/main" id="{885B8C3E-B218-4654-ADDA-845415B057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939" y="1819276"/>
                        <a:ext cx="1444625" cy="1173163"/>
                      </a:xfrm>
                      <a:prstGeom prst="rect">
                        <a:avLst/>
                      </a:prstGeom>
                      <a:blipFill dpi="0" rotWithShape="0">
                        <a:blip r:embed="rId4"/>
                        <a:srcRect/>
                        <a:tile tx="0" ty="0" sx="100000" sy="100000" flip="none" algn="tl"/>
                      </a:blipFill>
                      <a:ln>
                        <a:noFill/>
                      </a:ln>
                      <a:effectLst>
                        <a:prstShdw prst="shdw17" dist="17961" dir="2700000">
                          <a:srgbClr val="99997A"/>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1" descr="羊皮纸">
            <a:extLst>
              <a:ext uri="{FF2B5EF4-FFF2-40B4-BE49-F238E27FC236}">
                <a16:creationId xmlns:a16="http://schemas.microsoft.com/office/drawing/2014/main" id="{8CA0448B-8AD7-4AF9-BCAA-F5CB19298C6C}"/>
              </a:ext>
            </a:extLst>
          </p:cNvPr>
          <p:cNvGraphicFramePr>
            <a:graphicFrameLocks noChangeAspect="1"/>
          </p:cNvGraphicFramePr>
          <p:nvPr/>
        </p:nvGraphicFramePr>
        <p:xfrm>
          <a:off x="7535864" y="1892300"/>
          <a:ext cx="1303337" cy="1081088"/>
        </p:xfrm>
        <a:graphic>
          <a:graphicData uri="http://schemas.openxmlformats.org/presentationml/2006/ole">
            <mc:AlternateContent xmlns:mc="http://schemas.openxmlformats.org/markup-compatibility/2006">
              <mc:Choice xmlns:v="urn:schemas-microsoft-com:vml" Requires="v">
                <p:oleObj name="Equation" r:id="rId9" imgW="533169" imgH="444307" progId="Equation.3">
                  <p:embed/>
                </p:oleObj>
              </mc:Choice>
              <mc:Fallback>
                <p:oleObj name="Equation" r:id="rId9" imgW="533169" imgH="444307" progId="Equation.3">
                  <p:embed/>
                  <p:pic>
                    <p:nvPicPr>
                      <p:cNvPr id="11" name="Object 11" descr="羊皮纸">
                        <a:extLst>
                          <a:ext uri="{FF2B5EF4-FFF2-40B4-BE49-F238E27FC236}">
                            <a16:creationId xmlns:a16="http://schemas.microsoft.com/office/drawing/2014/main" id="{8CA0448B-8AD7-4AF9-BCAA-F5CB19298C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5864" y="1892300"/>
                        <a:ext cx="1303337" cy="1081088"/>
                      </a:xfrm>
                      <a:prstGeom prst="rect">
                        <a:avLst/>
                      </a:prstGeom>
                      <a:blipFill dpi="0" rotWithShape="0">
                        <a:blip r:embed="rId4"/>
                        <a:srcRect/>
                        <a:tile tx="0" ty="0" sx="100000" sy="100000" flip="none" algn="tl"/>
                      </a:blipFill>
                      <a:ln>
                        <a:noFill/>
                      </a:ln>
                      <a:effectLst>
                        <a:prstShdw prst="shdw17" dist="17961" dir="2700000">
                          <a:srgbClr val="99997A"/>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1410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hlinkClick r:id="rId2" action="ppaction://hlinksldjump"/>
          </p:cNvPr>
          <p:cNvSpPr>
            <a:spLocks noChangeArrowheads="1"/>
          </p:cNvSpPr>
          <p:nvPr/>
        </p:nvSpPr>
        <p:spPr bwMode="auto">
          <a:xfrm>
            <a:off x="2270125" y="1989138"/>
            <a:ext cx="6661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lnSpc>
                <a:spcPct val="120000"/>
              </a:lnSpc>
            </a:pPr>
            <a:r>
              <a:rPr lang="en-US" altLang="zh-CN" sz="3200" dirty="0">
                <a:latin typeface="黑体" panose="02010609060101010101" pitchFamily="49" charset="-122"/>
                <a:ea typeface="黑体" panose="02010609060101010101" pitchFamily="49" charset="-122"/>
              </a:rPr>
              <a:t>1.1.1 </a:t>
            </a:r>
            <a:r>
              <a:rPr lang="zh-CN" altLang="en-US" sz="3200" dirty="0">
                <a:latin typeface="黑体" panose="02010609060101010101" pitchFamily="49" charset="-122"/>
                <a:ea typeface="黑体" panose="02010609060101010101" pitchFamily="49" charset="-122"/>
              </a:rPr>
              <a:t>电路</a:t>
            </a:r>
          </a:p>
        </p:txBody>
      </p:sp>
      <p:sp>
        <p:nvSpPr>
          <p:cNvPr id="7174" name="Rectangle 6">
            <a:hlinkClick r:id="rId3" action="ppaction://hlinksldjump"/>
          </p:cNvPr>
          <p:cNvSpPr>
            <a:spLocks noChangeArrowheads="1"/>
          </p:cNvSpPr>
          <p:nvPr/>
        </p:nvSpPr>
        <p:spPr bwMode="auto">
          <a:xfrm>
            <a:off x="2284255" y="2936876"/>
            <a:ext cx="50882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3200" dirty="0">
                <a:latin typeface="黑体" panose="02010609060101010101" pitchFamily="49" charset="-122"/>
                <a:ea typeface="黑体" panose="02010609060101010101" pitchFamily="49" charset="-122"/>
              </a:rPr>
              <a:t>1.1.2 </a:t>
            </a:r>
            <a:r>
              <a:rPr lang="zh-CN" altLang="en-US" sz="3200" dirty="0">
                <a:latin typeface="黑体" panose="02010609060101010101" pitchFamily="49" charset="-122"/>
                <a:ea typeface="黑体" panose="02010609060101010101" pitchFamily="49" charset="-122"/>
              </a:rPr>
              <a:t>电路元件和电路模型</a:t>
            </a:r>
          </a:p>
        </p:txBody>
      </p:sp>
      <p:sp>
        <p:nvSpPr>
          <p:cNvPr id="7175" name="Rectangle 7">
            <a:hlinkClick r:id="rId4" action="ppaction://hlinksldjump"/>
          </p:cNvPr>
          <p:cNvSpPr>
            <a:spLocks noChangeArrowheads="1"/>
          </p:cNvSpPr>
          <p:nvPr/>
        </p:nvSpPr>
        <p:spPr bwMode="auto">
          <a:xfrm>
            <a:off x="2295050" y="3879851"/>
            <a:ext cx="59048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3200">
                <a:latin typeface="黑体" panose="02010609060101010101" pitchFamily="49" charset="-122"/>
                <a:ea typeface="黑体" panose="02010609060101010101" pitchFamily="49" charset="-122"/>
              </a:rPr>
              <a:t>1.1.3 </a:t>
            </a:r>
            <a:r>
              <a:rPr lang="zh-CN" altLang="en-US" sz="3200">
                <a:latin typeface="黑体" panose="02010609060101010101" pitchFamily="49" charset="-122"/>
                <a:ea typeface="黑体" panose="02010609060101010101" pitchFamily="49" charset="-122"/>
              </a:rPr>
              <a:t>电流、电压及其参考方向</a:t>
            </a:r>
          </a:p>
        </p:txBody>
      </p:sp>
      <p:sp>
        <p:nvSpPr>
          <p:cNvPr id="7176" name="Rectangle 8">
            <a:hlinkClick r:id="rId5" action="ppaction://hlinksldjump"/>
          </p:cNvPr>
          <p:cNvSpPr>
            <a:spLocks noChangeArrowheads="1"/>
          </p:cNvSpPr>
          <p:nvPr/>
        </p:nvSpPr>
        <p:spPr bwMode="auto">
          <a:xfrm>
            <a:off x="2314416" y="4824414"/>
            <a:ext cx="304673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3200" dirty="0">
                <a:latin typeface="黑体" panose="02010609060101010101" pitchFamily="49" charset="-122"/>
                <a:ea typeface="黑体" panose="02010609060101010101" pitchFamily="49" charset="-122"/>
              </a:rPr>
              <a:t>1.1.4 </a:t>
            </a:r>
            <a:r>
              <a:rPr lang="zh-CN" altLang="en-US" sz="3200" dirty="0">
                <a:latin typeface="黑体" panose="02010609060101010101" pitchFamily="49" charset="-122"/>
                <a:ea typeface="黑体" panose="02010609060101010101" pitchFamily="49" charset="-122"/>
              </a:rPr>
              <a:t>电路功率</a:t>
            </a:r>
          </a:p>
        </p:txBody>
      </p:sp>
      <p:sp>
        <p:nvSpPr>
          <p:cNvPr id="8201" name="Rectangle 9"/>
          <p:cNvSpPr>
            <a:spLocks noGrp="1" noChangeArrowheads="1"/>
          </p:cNvSpPr>
          <p:nvPr>
            <p:ph type="title" idx="4294967295"/>
          </p:nvPr>
        </p:nvSpPr>
        <p:spPr>
          <a:xfrm>
            <a:off x="1315709" y="211192"/>
            <a:ext cx="10364451" cy="1596177"/>
          </a:xfrm>
        </p:spPr>
        <p:txBody>
          <a:bodyPr/>
          <a:lstStyle/>
          <a:p>
            <a:pPr algn="l" eaLnBrk="1" hangingPunct="1"/>
            <a:r>
              <a:rPr lang="en-US" altLang="zh-CN" b="1" dirty="0">
                <a:solidFill>
                  <a:srgbClr val="CC0000"/>
                </a:solidFill>
                <a:latin typeface="华文楷体" panose="02010600040101010101" pitchFamily="2" charset="-122"/>
                <a:ea typeface="华文楷体" panose="02010600040101010101" pitchFamily="2" charset="-122"/>
              </a:rPr>
              <a:t>1.1 </a:t>
            </a:r>
            <a:r>
              <a:rPr lang="zh-CN" altLang="en-US" b="1" dirty="0">
                <a:solidFill>
                  <a:srgbClr val="CC0000"/>
                </a:solidFill>
                <a:latin typeface="华文楷体" panose="02010600040101010101" pitchFamily="2" charset="-122"/>
                <a:ea typeface="华文楷体" panose="02010600040101010101" pitchFamily="2" charset="-122"/>
              </a:rPr>
              <a:t>电路和电路的基本物理量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animEffect transition="in" filter="blinds(horizontal)">
                                      <p:cBhvr>
                                        <p:cTn id="7" dur="500"/>
                                        <p:tgtEl>
                                          <p:spTgt spid="7170">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transition="in" filter="blinds(horizontal)">
                                      <p:cBhvr>
                                        <p:cTn id="10" dur="500"/>
                                        <p:tgtEl>
                                          <p:spTgt spid="717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175"/>
                                        </p:tgtEl>
                                        <p:attrNameLst>
                                          <p:attrName>style.visibility</p:attrName>
                                        </p:attrNameLst>
                                      </p:cBhvr>
                                      <p:to>
                                        <p:strVal val="visible"/>
                                      </p:to>
                                    </p:set>
                                    <p:animEffect transition="in" filter="blinds(horizontal)">
                                      <p:cBhvr>
                                        <p:cTn id="13" dur="500"/>
                                        <p:tgtEl>
                                          <p:spTgt spid="717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176"/>
                                        </p:tgtEl>
                                        <p:attrNameLst>
                                          <p:attrName>style.visibility</p:attrName>
                                        </p:attrNameLst>
                                      </p:cBhvr>
                                      <p:to>
                                        <p:strVal val="visible"/>
                                      </p:to>
                                    </p:set>
                                    <p:animEffect transition="in" filter="blinds(horizontal)">
                                      <p:cBhvr>
                                        <p:cTn id="16"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p:bldP spid="7175" grpId="0"/>
      <p:bldP spid="717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21330CB-183C-4C90-9BA6-594D09E7B4C4}"/>
              </a:ext>
            </a:extLst>
          </p:cNvPr>
          <p:cNvSpPr txBox="1">
            <a:spLocks noChangeArrowheads="1"/>
          </p:cNvSpPr>
          <p:nvPr/>
        </p:nvSpPr>
        <p:spPr bwMode="auto">
          <a:xfrm>
            <a:off x="1838405" y="505589"/>
            <a:ext cx="6080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en-US" altLang="zh-CN" sz="2800" b="1" dirty="0">
                <a:latin typeface="Times New Roman" panose="02020603050405020304" pitchFamily="18" charset="0"/>
                <a:ea typeface="仿宋_GB2312" pitchFamily="49" charset="-122"/>
              </a:rPr>
              <a:t>&lt;2&gt;.   </a:t>
            </a:r>
            <a:r>
              <a:rPr kumimoji="1" lang="zh-CN" altLang="en-US" sz="2800" b="1" dirty="0">
                <a:latin typeface="Times New Roman" panose="02020603050405020304" pitchFamily="18" charset="0"/>
                <a:ea typeface="仿宋_GB2312" pitchFamily="49" charset="-122"/>
              </a:rPr>
              <a:t>电路吸收或发出功率的判断</a:t>
            </a:r>
          </a:p>
        </p:txBody>
      </p:sp>
      <p:sp>
        <p:nvSpPr>
          <p:cNvPr id="3" name="Text Box 3">
            <a:extLst>
              <a:ext uri="{FF2B5EF4-FFF2-40B4-BE49-F238E27FC236}">
                <a16:creationId xmlns:a16="http://schemas.microsoft.com/office/drawing/2014/main" id="{9EDAF2FB-C62F-459B-B3A3-D52710E7B5C4}"/>
              </a:ext>
            </a:extLst>
          </p:cNvPr>
          <p:cNvSpPr txBox="1">
            <a:spLocks noChangeArrowheads="1"/>
          </p:cNvSpPr>
          <p:nvPr/>
        </p:nvSpPr>
        <p:spPr bwMode="auto">
          <a:xfrm>
            <a:off x="2209391" y="1154082"/>
            <a:ext cx="381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Clr>
                <a:srgbClr val="C00000"/>
              </a:buClr>
              <a:buFont typeface="Wingdings" panose="05000000000000000000" pitchFamily="2" charset="2"/>
              <a:buChar char="l"/>
            </a:pPr>
            <a:r>
              <a:rPr kumimoji="1" lang="zh-CN" altLang="en-US" sz="2400" b="1" i="1" dirty="0">
                <a:solidFill>
                  <a:srgbClr val="FFFF00"/>
                </a:solidFill>
                <a:latin typeface="Times New Roman" panose="02020603050405020304" pitchFamily="18" charset="0"/>
                <a:ea typeface="仿宋_GB2312" pitchFamily="49" charset="-122"/>
              </a:rPr>
              <a:t>    </a:t>
            </a:r>
            <a:r>
              <a:rPr kumimoji="1" lang="en-US" altLang="zh-CN" sz="2800" b="1" i="1" dirty="0">
                <a:latin typeface="Times New Roman" panose="02020603050405020304" pitchFamily="18" charset="0"/>
                <a:ea typeface="仿宋_GB2312" pitchFamily="49" charset="-122"/>
              </a:rPr>
              <a:t>u</a:t>
            </a:r>
            <a:r>
              <a:rPr kumimoji="1" lang="en-US" altLang="zh-CN" sz="2800" b="1" dirty="0">
                <a:latin typeface="Times New Roman" panose="02020603050405020304" pitchFamily="18" charset="0"/>
                <a:ea typeface="仿宋_GB2312" pitchFamily="49" charset="-122"/>
              </a:rPr>
              <a:t>, </a:t>
            </a:r>
            <a:r>
              <a:rPr kumimoji="1" lang="en-US" altLang="zh-CN" sz="2800" b="1" i="1" dirty="0" err="1">
                <a:latin typeface="Times New Roman" panose="02020603050405020304" pitchFamily="18" charset="0"/>
                <a:ea typeface="仿宋_GB2312" pitchFamily="49" charset="-122"/>
              </a:rPr>
              <a:t>i</a:t>
            </a:r>
            <a:r>
              <a:rPr kumimoji="1" lang="en-US" altLang="zh-CN" sz="2800" b="1" dirty="0">
                <a:latin typeface="Times New Roman" panose="02020603050405020304" pitchFamily="18" charset="0"/>
                <a:ea typeface="仿宋_GB2312" pitchFamily="49" charset="-122"/>
              </a:rPr>
              <a:t> </a:t>
            </a:r>
            <a:r>
              <a:rPr kumimoji="1" lang="zh-CN" altLang="en-US" sz="2800" b="1" dirty="0">
                <a:latin typeface="Times New Roman" panose="02020603050405020304" pitchFamily="18" charset="0"/>
                <a:ea typeface="仿宋_GB2312" pitchFamily="49" charset="-122"/>
              </a:rPr>
              <a:t>取</a:t>
            </a:r>
            <a:r>
              <a:rPr kumimoji="1" lang="zh-CN" altLang="zh-CN" sz="2800" b="1" dirty="0">
                <a:latin typeface="Times New Roman" panose="02020603050405020304" pitchFamily="18" charset="0"/>
                <a:ea typeface="仿宋_GB2312" pitchFamily="49" charset="-122"/>
              </a:rPr>
              <a:t>关联参考方向</a:t>
            </a:r>
            <a:endParaRPr kumimoji="1" lang="zh-CN" altLang="en-US" sz="2800" b="1" dirty="0">
              <a:latin typeface="Times New Roman" panose="02020603050405020304" pitchFamily="18" charset="0"/>
              <a:ea typeface="仿宋_GB2312" pitchFamily="49" charset="-122"/>
            </a:endParaRPr>
          </a:p>
        </p:txBody>
      </p:sp>
      <p:sp>
        <p:nvSpPr>
          <p:cNvPr id="4" name="Text Box 4">
            <a:extLst>
              <a:ext uri="{FF2B5EF4-FFF2-40B4-BE49-F238E27FC236}">
                <a16:creationId xmlns:a16="http://schemas.microsoft.com/office/drawing/2014/main" id="{2110C88F-D453-4393-84EA-44DBAE33C5AB}"/>
              </a:ext>
            </a:extLst>
          </p:cNvPr>
          <p:cNvSpPr txBox="1">
            <a:spLocks noChangeArrowheads="1"/>
          </p:cNvSpPr>
          <p:nvPr/>
        </p:nvSpPr>
        <p:spPr bwMode="auto">
          <a:xfrm>
            <a:off x="4728754" y="1723995"/>
            <a:ext cx="464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dirty="0">
                <a:latin typeface="Times New Roman" panose="02020603050405020304" pitchFamily="18" charset="0"/>
                <a:ea typeface="宋体" panose="02010600030101010101" pitchFamily="2" charset="-122"/>
              </a:rPr>
              <a:t>P=</a:t>
            </a:r>
            <a:r>
              <a:rPr kumimoji="1" lang="en-US" altLang="zh-CN" sz="2800" b="1" i="1" dirty="0" err="1">
                <a:latin typeface="Times New Roman" panose="02020603050405020304" pitchFamily="18" charset="0"/>
                <a:ea typeface="宋体" panose="02010600030101010101" pitchFamily="2" charset="-122"/>
              </a:rPr>
              <a:t>ui</a:t>
            </a:r>
            <a:r>
              <a:rPr kumimoji="1" lang="en-US" altLang="zh-CN" sz="2800" b="1" i="1" dirty="0">
                <a:latin typeface="Times New Roman" panose="02020603050405020304" pitchFamily="18" charset="0"/>
                <a:ea typeface="宋体" panose="02010600030101010101" pitchFamily="2" charset="-122"/>
              </a:rPr>
              <a:t>      </a:t>
            </a:r>
            <a:r>
              <a:rPr kumimoji="1" lang="zh-CN" altLang="en-US" sz="2400" b="1" dirty="0">
                <a:latin typeface="Times New Roman" panose="02020603050405020304" pitchFamily="18" charset="0"/>
                <a:ea typeface="仿宋_GB2312" pitchFamily="49" charset="-122"/>
              </a:rPr>
              <a:t>表</a:t>
            </a:r>
            <a:r>
              <a:rPr kumimoji="1" lang="zh-CN" altLang="zh-CN" sz="2400" b="1" dirty="0">
                <a:latin typeface="Times New Roman" panose="02020603050405020304" pitchFamily="18" charset="0"/>
                <a:ea typeface="仿宋_GB2312" pitchFamily="49" charset="-122"/>
              </a:rPr>
              <a:t>示元件吸收的功率</a:t>
            </a:r>
            <a:endParaRPr kumimoji="1" lang="zh-CN" altLang="en-US" sz="2400" b="1" dirty="0">
              <a:latin typeface="Times New Roman" panose="02020603050405020304" pitchFamily="18" charset="0"/>
              <a:ea typeface="仿宋_GB2312" pitchFamily="49" charset="-122"/>
            </a:endParaRPr>
          </a:p>
        </p:txBody>
      </p:sp>
      <p:sp>
        <p:nvSpPr>
          <p:cNvPr id="5" name="Text Box 5">
            <a:extLst>
              <a:ext uri="{FF2B5EF4-FFF2-40B4-BE49-F238E27FC236}">
                <a16:creationId xmlns:a16="http://schemas.microsoft.com/office/drawing/2014/main" id="{1EB3787C-DE1A-45C2-8318-A289F2C03BD7}"/>
              </a:ext>
            </a:extLst>
          </p:cNvPr>
          <p:cNvSpPr txBox="1">
            <a:spLocks noChangeArrowheads="1"/>
          </p:cNvSpPr>
          <p:nvPr/>
        </p:nvSpPr>
        <p:spPr bwMode="auto">
          <a:xfrm>
            <a:off x="4957354" y="2390745"/>
            <a:ext cx="4957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仿宋_GB2312" pitchFamily="49" charset="-122"/>
              </a:rPr>
              <a:t>P</a:t>
            </a:r>
            <a:r>
              <a:rPr kumimoji="1" lang="en-US" altLang="zh-CN" sz="2800" b="1">
                <a:latin typeface="Times New Roman" panose="02020603050405020304" pitchFamily="18" charset="0"/>
                <a:ea typeface="仿宋_GB2312" pitchFamily="49" charset="-122"/>
              </a:rPr>
              <a:t>&gt;0</a:t>
            </a:r>
            <a:r>
              <a:rPr kumimoji="1" lang="en-US" altLang="zh-CN" sz="2400" b="1">
                <a:solidFill>
                  <a:srgbClr val="FFFF00"/>
                </a:solidFill>
                <a:latin typeface="Times New Roman" panose="02020603050405020304" pitchFamily="18" charset="0"/>
                <a:ea typeface="仿宋_GB2312" pitchFamily="49" charset="-122"/>
              </a:rPr>
              <a:t>     </a:t>
            </a:r>
            <a:r>
              <a:rPr kumimoji="1" lang="zh-CN" altLang="en-US" sz="2400" b="1">
                <a:latin typeface="Times New Roman" panose="02020603050405020304" pitchFamily="18" charset="0"/>
                <a:ea typeface="仿宋_GB2312" pitchFamily="49" charset="-122"/>
              </a:rPr>
              <a:t>吸收正功率    </a:t>
            </a:r>
            <a:r>
              <a:rPr kumimoji="1" lang="en-US" altLang="zh-CN" sz="2400" b="1">
                <a:latin typeface="Times New Roman" panose="02020603050405020304" pitchFamily="18" charset="0"/>
                <a:ea typeface="仿宋_GB2312" pitchFamily="49" charset="-122"/>
              </a:rPr>
              <a:t>(</a:t>
            </a:r>
            <a:r>
              <a:rPr kumimoji="1" lang="zh-CN" altLang="en-US" sz="2400" b="1">
                <a:latin typeface="Times New Roman" panose="02020603050405020304" pitchFamily="18" charset="0"/>
                <a:ea typeface="仿宋_GB2312" pitchFamily="49" charset="-122"/>
              </a:rPr>
              <a:t>实际</a:t>
            </a:r>
            <a:r>
              <a:rPr kumimoji="1" lang="zh-CN" altLang="en-US" sz="2400" b="1">
                <a:solidFill>
                  <a:srgbClr val="CC0000"/>
                </a:solidFill>
                <a:latin typeface="Times New Roman" panose="02020603050405020304" pitchFamily="18" charset="0"/>
                <a:ea typeface="仿宋_GB2312" pitchFamily="49" charset="-122"/>
              </a:rPr>
              <a:t>吸收</a:t>
            </a:r>
            <a:r>
              <a:rPr kumimoji="1" lang="en-US" altLang="zh-CN" sz="2400" b="1">
                <a:latin typeface="Times New Roman" panose="02020603050405020304" pitchFamily="18" charset="0"/>
                <a:ea typeface="仿宋_GB2312" pitchFamily="49" charset="-122"/>
              </a:rPr>
              <a:t>)</a:t>
            </a:r>
          </a:p>
        </p:txBody>
      </p:sp>
      <p:sp>
        <p:nvSpPr>
          <p:cNvPr id="6" name="Text Box 6">
            <a:extLst>
              <a:ext uri="{FF2B5EF4-FFF2-40B4-BE49-F238E27FC236}">
                <a16:creationId xmlns:a16="http://schemas.microsoft.com/office/drawing/2014/main" id="{85520A90-579E-42AB-9F41-B54850CA6480}"/>
              </a:ext>
            </a:extLst>
          </p:cNvPr>
          <p:cNvSpPr txBox="1">
            <a:spLocks noChangeArrowheads="1"/>
          </p:cNvSpPr>
          <p:nvPr/>
        </p:nvSpPr>
        <p:spPr bwMode="auto">
          <a:xfrm>
            <a:off x="5017679" y="3067020"/>
            <a:ext cx="4895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宋体" panose="02010600030101010101" pitchFamily="2" charset="-122"/>
              </a:rPr>
              <a:t>P</a:t>
            </a:r>
            <a:r>
              <a:rPr kumimoji="1" lang="en-US" altLang="zh-CN" sz="2800" b="1">
                <a:latin typeface="Times New Roman" panose="02020603050405020304" pitchFamily="18" charset="0"/>
                <a:ea typeface="宋体" panose="02010600030101010101" pitchFamily="2" charset="-122"/>
              </a:rPr>
              <a:t>&lt;0     </a:t>
            </a:r>
            <a:r>
              <a:rPr kumimoji="1" lang="zh-CN" altLang="en-US" sz="2400" b="1">
                <a:latin typeface="Times New Roman" panose="02020603050405020304" pitchFamily="18" charset="0"/>
                <a:ea typeface="仿宋_GB2312" pitchFamily="49" charset="-122"/>
              </a:rPr>
              <a:t>吸收负功率    </a:t>
            </a:r>
            <a:r>
              <a:rPr kumimoji="1" lang="en-US" altLang="zh-CN" sz="2400" b="1">
                <a:latin typeface="Times New Roman" panose="02020603050405020304" pitchFamily="18" charset="0"/>
                <a:ea typeface="仿宋_GB2312" pitchFamily="49" charset="-122"/>
              </a:rPr>
              <a:t>(</a:t>
            </a:r>
            <a:r>
              <a:rPr kumimoji="1" lang="zh-CN" altLang="en-US" sz="2400" b="1">
                <a:latin typeface="Times New Roman" panose="02020603050405020304" pitchFamily="18" charset="0"/>
                <a:ea typeface="仿宋_GB2312" pitchFamily="49" charset="-122"/>
              </a:rPr>
              <a:t>实际</a:t>
            </a:r>
            <a:r>
              <a:rPr kumimoji="1" lang="zh-CN" altLang="en-US" sz="2400" b="1">
                <a:solidFill>
                  <a:srgbClr val="CC0000"/>
                </a:solidFill>
                <a:latin typeface="Times New Roman" panose="02020603050405020304" pitchFamily="18" charset="0"/>
                <a:ea typeface="仿宋_GB2312" pitchFamily="49" charset="-122"/>
              </a:rPr>
              <a:t>发出</a:t>
            </a:r>
            <a:r>
              <a:rPr kumimoji="1" lang="en-US" altLang="zh-CN" sz="2400" b="1">
                <a:latin typeface="Times New Roman" panose="02020603050405020304" pitchFamily="18" charset="0"/>
                <a:ea typeface="仿宋_GB2312" pitchFamily="49" charset="-122"/>
              </a:rPr>
              <a:t>)</a:t>
            </a:r>
          </a:p>
        </p:txBody>
      </p:sp>
      <p:sp>
        <p:nvSpPr>
          <p:cNvPr id="7" name="Text Box 7">
            <a:extLst>
              <a:ext uri="{FF2B5EF4-FFF2-40B4-BE49-F238E27FC236}">
                <a16:creationId xmlns:a16="http://schemas.microsoft.com/office/drawing/2014/main" id="{DD770076-C1F2-489C-95D6-B707A46D207B}"/>
              </a:ext>
            </a:extLst>
          </p:cNvPr>
          <p:cNvSpPr txBox="1">
            <a:spLocks noChangeArrowheads="1"/>
          </p:cNvSpPr>
          <p:nvPr/>
        </p:nvSpPr>
        <p:spPr bwMode="auto">
          <a:xfrm>
            <a:off x="5233579" y="4465607"/>
            <a:ext cx="464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宋体" panose="02010600030101010101" pitchFamily="2" charset="-122"/>
              </a:rPr>
              <a:t>p </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ui</a:t>
            </a:r>
            <a:r>
              <a:rPr kumimoji="1" lang="en-US" altLang="zh-CN" sz="2400" b="1">
                <a:solidFill>
                  <a:schemeClr val="tx2"/>
                </a:solidFill>
                <a:latin typeface="Times New Roman" panose="02020603050405020304" pitchFamily="18" charset="0"/>
                <a:ea typeface="宋体" panose="02010600030101010101" pitchFamily="2" charset="-122"/>
              </a:rPr>
              <a:t>     </a:t>
            </a:r>
            <a:r>
              <a:rPr kumimoji="1" lang="zh-CN" altLang="zh-CN" sz="2400" b="1">
                <a:latin typeface="Times New Roman" panose="02020603050405020304" pitchFamily="18" charset="0"/>
                <a:ea typeface="仿宋_GB2312" pitchFamily="49" charset="-122"/>
              </a:rPr>
              <a:t>表示元件发出的功率</a:t>
            </a:r>
            <a:endParaRPr kumimoji="1" lang="zh-CN" altLang="en-US" sz="2400" b="1">
              <a:latin typeface="Times New Roman" panose="02020603050405020304" pitchFamily="18" charset="0"/>
              <a:ea typeface="仿宋_GB2312" pitchFamily="49" charset="-122"/>
            </a:endParaRPr>
          </a:p>
        </p:txBody>
      </p:sp>
      <p:sp>
        <p:nvSpPr>
          <p:cNvPr id="8" name="Text Box 8">
            <a:extLst>
              <a:ext uri="{FF2B5EF4-FFF2-40B4-BE49-F238E27FC236}">
                <a16:creationId xmlns:a16="http://schemas.microsoft.com/office/drawing/2014/main" id="{470C6545-2A63-4E87-99A1-E6BBC2741311}"/>
              </a:ext>
            </a:extLst>
          </p:cNvPr>
          <p:cNvSpPr txBox="1">
            <a:spLocks noChangeArrowheads="1"/>
          </p:cNvSpPr>
          <p:nvPr/>
        </p:nvSpPr>
        <p:spPr bwMode="auto">
          <a:xfrm>
            <a:off x="5162142" y="5186332"/>
            <a:ext cx="4957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宋体" panose="02010600030101010101" pitchFamily="2" charset="-122"/>
              </a:rPr>
              <a:t>P</a:t>
            </a:r>
            <a:r>
              <a:rPr kumimoji="1" lang="en-US" altLang="zh-CN" sz="2800" b="1">
                <a:latin typeface="Times New Roman" panose="02020603050405020304" pitchFamily="18" charset="0"/>
                <a:ea typeface="宋体" panose="02010600030101010101" pitchFamily="2" charset="-122"/>
              </a:rPr>
              <a:t>&gt;0</a:t>
            </a:r>
            <a:r>
              <a:rPr kumimoji="1" lang="en-US" altLang="zh-CN" sz="2400" b="1">
                <a:solidFill>
                  <a:schemeClr val="tx2"/>
                </a:solidFill>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仿宋_GB2312" pitchFamily="49" charset="-122"/>
              </a:rPr>
              <a:t>发出正功率    </a:t>
            </a:r>
            <a:r>
              <a:rPr kumimoji="1" lang="en-US" altLang="zh-CN" sz="2400" b="1">
                <a:latin typeface="Times New Roman" panose="02020603050405020304" pitchFamily="18" charset="0"/>
                <a:ea typeface="仿宋_GB2312" pitchFamily="49" charset="-122"/>
              </a:rPr>
              <a:t>(</a:t>
            </a:r>
            <a:r>
              <a:rPr kumimoji="1" lang="zh-CN" altLang="en-US" sz="2400" b="1">
                <a:latin typeface="Times New Roman" panose="02020603050405020304" pitchFamily="18" charset="0"/>
                <a:ea typeface="仿宋_GB2312" pitchFamily="49" charset="-122"/>
              </a:rPr>
              <a:t>实际</a:t>
            </a:r>
            <a:r>
              <a:rPr kumimoji="1" lang="zh-CN" altLang="en-US" sz="2400" b="1">
                <a:solidFill>
                  <a:srgbClr val="CC0000"/>
                </a:solidFill>
                <a:latin typeface="Times New Roman" panose="02020603050405020304" pitchFamily="18" charset="0"/>
                <a:ea typeface="仿宋_GB2312" pitchFamily="49" charset="-122"/>
              </a:rPr>
              <a:t>发出</a:t>
            </a:r>
            <a:r>
              <a:rPr kumimoji="1" lang="en-US" altLang="zh-CN" sz="2400" b="1">
                <a:latin typeface="Times New Roman" panose="02020603050405020304" pitchFamily="18" charset="0"/>
                <a:ea typeface="仿宋_GB2312" pitchFamily="49" charset="-122"/>
              </a:rPr>
              <a:t>)</a:t>
            </a:r>
          </a:p>
        </p:txBody>
      </p:sp>
      <p:sp>
        <p:nvSpPr>
          <p:cNvPr id="9" name="Text Box 9">
            <a:extLst>
              <a:ext uri="{FF2B5EF4-FFF2-40B4-BE49-F238E27FC236}">
                <a16:creationId xmlns:a16="http://schemas.microsoft.com/office/drawing/2014/main" id="{C0F3B501-537E-4747-A84D-455BF5F6CE3F}"/>
              </a:ext>
            </a:extLst>
          </p:cNvPr>
          <p:cNvSpPr txBox="1">
            <a:spLocks noChangeArrowheads="1"/>
          </p:cNvSpPr>
          <p:nvPr/>
        </p:nvSpPr>
        <p:spPr bwMode="auto">
          <a:xfrm>
            <a:off x="5246279" y="5762595"/>
            <a:ext cx="4813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宋体" panose="02010600030101010101" pitchFamily="2" charset="-122"/>
              </a:rPr>
              <a:t>P</a:t>
            </a:r>
            <a:r>
              <a:rPr kumimoji="1" lang="en-US" altLang="zh-CN" sz="2800" b="1">
                <a:latin typeface="Times New Roman" panose="02020603050405020304" pitchFamily="18" charset="0"/>
                <a:ea typeface="宋体" panose="02010600030101010101" pitchFamily="2" charset="-122"/>
              </a:rPr>
              <a:t>&lt;0  </a:t>
            </a:r>
            <a:r>
              <a:rPr kumimoji="1" lang="en-US" altLang="zh-CN" sz="2400" b="1">
                <a:solidFill>
                  <a:schemeClr val="tx2"/>
                </a:solidFill>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宋体" panose="02010600030101010101" pitchFamily="2" charset="-122"/>
              </a:rPr>
              <a:t>发出负功率    </a:t>
            </a:r>
            <a:r>
              <a:rPr kumimoji="1" lang="en-US" altLang="zh-CN" sz="24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实际</a:t>
            </a:r>
            <a:r>
              <a:rPr kumimoji="1" lang="zh-CN" altLang="en-US" sz="2400" b="1">
                <a:solidFill>
                  <a:srgbClr val="CC0000"/>
                </a:solidFill>
                <a:latin typeface="Times New Roman" panose="02020603050405020304" pitchFamily="18" charset="0"/>
                <a:ea typeface="宋体" panose="02010600030101010101" pitchFamily="2" charset="-122"/>
              </a:rPr>
              <a:t>吸收</a:t>
            </a:r>
            <a:r>
              <a:rPr kumimoji="1" lang="en-US" altLang="zh-CN" sz="2400" b="1">
                <a:latin typeface="Times New Roman" panose="02020603050405020304" pitchFamily="18" charset="0"/>
                <a:ea typeface="宋体" panose="02010600030101010101" pitchFamily="2" charset="-122"/>
              </a:rPr>
              <a:t>)</a:t>
            </a:r>
          </a:p>
        </p:txBody>
      </p:sp>
      <p:sp>
        <p:nvSpPr>
          <p:cNvPr id="10" name="Text Box 10">
            <a:extLst>
              <a:ext uri="{FF2B5EF4-FFF2-40B4-BE49-F238E27FC236}">
                <a16:creationId xmlns:a16="http://schemas.microsoft.com/office/drawing/2014/main" id="{3ED1FF47-745B-4B33-9BCB-BA3F1961DD09}"/>
              </a:ext>
            </a:extLst>
          </p:cNvPr>
          <p:cNvSpPr txBox="1">
            <a:spLocks noChangeArrowheads="1"/>
          </p:cNvSpPr>
          <p:nvPr/>
        </p:nvSpPr>
        <p:spPr bwMode="auto">
          <a:xfrm>
            <a:off x="2137954" y="3875057"/>
            <a:ext cx="4392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Clr>
                <a:srgbClr val="C00000"/>
              </a:buClr>
              <a:buFont typeface="Wingdings" panose="05000000000000000000" pitchFamily="2" charset="2"/>
              <a:buChar char="l"/>
            </a:pPr>
            <a:r>
              <a:rPr kumimoji="1" lang="zh-CN" altLang="en-US" sz="2400" b="1" dirty="0">
                <a:latin typeface="Times New Roman" panose="02020603050405020304" pitchFamily="18" charset="0"/>
                <a:ea typeface="宋体" panose="02010600030101010101" pitchFamily="2" charset="-122"/>
              </a:rPr>
              <a:t>    </a:t>
            </a:r>
            <a:r>
              <a:rPr kumimoji="1" lang="en-US" altLang="zh-CN" sz="2800" b="1" i="1" dirty="0">
                <a:latin typeface="Times New Roman" panose="02020603050405020304" pitchFamily="18" charset="0"/>
                <a:ea typeface="仿宋_GB2312" pitchFamily="49" charset="-122"/>
              </a:rPr>
              <a:t>u</a:t>
            </a:r>
            <a:r>
              <a:rPr kumimoji="1" lang="en-US" altLang="zh-CN" sz="2800" b="1" dirty="0">
                <a:latin typeface="Times New Roman" panose="02020603050405020304" pitchFamily="18" charset="0"/>
                <a:ea typeface="仿宋_GB2312" pitchFamily="49" charset="-122"/>
              </a:rPr>
              <a:t>, </a:t>
            </a:r>
            <a:r>
              <a:rPr kumimoji="1" lang="en-US" altLang="zh-CN" sz="2800" b="1" i="1" dirty="0" err="1">
                <a:latin typeface="Times New Roman" panose="02020603050405020304" pitchFamily="18" charset="0"/>
                <a:ea typeface="仿宋_GB2312" pitchFamily="49" charset="-122"/>
              </a:rPr>
              <a:t>i</a:t>
            </a:r>
            <a:r>
              <a:rPr kumimoji="1" lang="en-US" altLang="zh-CN" sz="2800" b="1" dirty="0">
                <a:latin typeface="Times New Roman" panose="02020603050405020304" pitchFamily="18" charset="0"/>
                <a:ea typeface="仿宋_GB2312" pitchFamily="49" charset="-122"/>
              </a:rPr>
              <a:t> </a:t>
            </a:r>
            <a:r>
              <a:rPr kumimoji="1" lang="zh-CN" altLang="en-US" sz="2800" b="1" dirty="0">
                <a:latin typeface="Times New Roman" panose="02020603050405020304" pitchFamily="18" charset="0"/>
                <a:ea typeface="仿宋_GB2312" pitchFamily="49" charset="-122"/>
              </a:rPr>
              <a:t>取非</a:t>
            </a:r>
            <a:r>
              <a:rPr kumimoji="1" lang="zh-CN" altLang="zh-CN" sz="2800" b="1" dirty="0">
                <a:latin typeface="Times New Roman" panose="02020603050405020304" pitchFamily="18" charset="0"/>
                <a:ea typeface="仿宋_GB2312" pitchFamily="49" charset="-122"/>
              </a:rPr>
              <a:t>关联参考方向</a:t>
            </a:r>
            <a:endParaRPr kumimoji="1" lang="zh-CN" altLang="en-US" sz="2800" b="1" dirty="0">
              <a:latin typeface="Times New Roman" panose="02020603050405020304" pitchFamily="18" charset="0"/>
              <a:ea typeface="仿宋_GB2312" pitchFamily="49" charset="-122"/>
            </a:endParaRPr>
          </a:p>
        </p:txBody>
      </p:sp>
      <p:grpSp>
        <p:nvGrpSpPr>
          <p:cNvPr id="11" name="Group 11">
            <a:extLst>
              <a:ext uri="{FF2B5EF4-FFF2-40B4-BE49-F238E27FC236}">
                <a16:creationId xmlns:a16="http://schemas.microsoft.com/office/drawing/2014/main" id="{F682EB78-8160-4107-BD18-34B00DA16B8A}"/>
              </a:ext>
            </a:extLst>
          </p:cNvPr>
          <p:cNvGrpSpPr>
            <a:grpSpLocks/>
          </p:cNvGrpSpPr>
          <p:nvPr/>
        </p:nvGrpSpPr>
        <p:grpSpPr bwMode="auto">
          <a:xfrm>
            <a:off x="2714216" y="4249708"/>
            <a:ext cx="1766888" cy="2308225"/>
            <a:chOff x="476" y="2659"/>
            <a:chExt cx="1113" cy="1454"/>
          </a:xfrm>
        </p:grpSpPr>
        <p:sp>
          <p:nvSpPr>
            <p:cNvPr id="12" name="Text Box 12">
              <a:extLst>
                <a:ext uri="{FF2B5EF4-FFF2-40B4-BE49-F238E27FC236}">
                  <a16:creationId xmlns:a16="http://schemas.microsoft.com/office/drawing/2014/main" id="{2625C3AF-22F5-4C06-8378-1A15FF9FEDF3}"/>
                </a:ext>
              </a:extLst>
            </p:cNvPr>
            <p:cNvSpPr txBox="1">
              <a:spLocks noChangeArrowheads="1"/>
            </p:cNvSpPr>
            <p:nvPr/>
          </p:nvSpPr>
          <p:spPr bwMode="auto">
            <a:xfrm>
              <a:off x="1226" y="3748"/>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dirty="0">
                  <a:solidFill>
                    <a:srgbClr val="CC0000"/>
                  </a:solidFill>
                  <a:latin typeface="Times New Roman" panose="02020603050405020304" pitchFamily="18" charset="0"/>
                  <a:ea typeface="仿宋_GB2312" pitchFamily="49" charset="-122"/>
                  <a:sym typeface="Symbol" panose="05050102010706020507" pitchFamily="18" charset="2"/>
                </a:rPr>
                <a:t>+</a:t>
              </a:r>
            </a:p>
          </p:txBody>
        </p:sp>
        <p:sp>
          <p:nvSpPr>
            <p:cNvPr id="13" name="Text Box 13">
              <a:extLst>
                <a:ext uri="{FF2B5EF4-FFF2-40B4-BE49-F238E27FC236}">
                  <a16:creationId xmlns:a16="http://schemas.microsoft.com/office/drawing/2014/main" id="{14F93A12-D101-4462-BF6A-5AD5D9745306}"/>
                </a:ext>
              </a:extLst>
            </p:cNvPr>
            <p:cNvSpPr txBox="1">
              <a:spLocks noChangeArrowheads="1"/>
            </p:cNvSpPr>
            <p:nvPr/>
          </p:nvSpPr>
          <p:spPr bwMode="auto">
            <a:xfrm>
              <a:off x="1208" y="2659"/>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dirty="0">
                  <a:solidFill>
                    <a:srgbClr val="CC0000"/>
                  </a:solidFill>
                  <a:latin typeface="Times New Roman" panose="02020603050405020304" pitchFamily="18" charset="0"/>
                  <a:ea typeface="仿宋_GB2312" pitchFamily="49" charset="-122"/>
                  <a:sym typeface="Symbol" panose="05050102010706020507" pitchFamily="18" charset="2"/>
                </a:rPr>
                <a:t>-</a:t>
              </a:r>
            </a:p>
          </p:txBody>
        </p:sp>
        <p:sp>
          <p:nvSpPr>
            <p:cNvPr id="15" name="AutoShape 15">
              <a:extLst>
                <a:ext uri="{FF2B5EF4-FFF2-40B4-BE49-F238E27FC236}">
                  <a16:creationId xmlns:a16="http://schemas.microsoft.com/office/drawing/2014/main" id="{091358AE-6714-4075-A546-B74359D34DFA}"/>
                </a:ext>
              </a:extLst>
            </p:cNvPr>
            <p:cNvSpPr>
              <a:spLocks noChangeArrowheads="1"/>
            </p:cNvSpPr>
            <p:nvPr/>
          </p:nvSpPr>
          <p:spPr bwMode="auto">
            <a:xfrm>
              <a:off x="612" y="2886"/>
              <a:ext cx="91" cy="680"/>
            </a:xfrm>
            <a:prstGeom prst="downArrow">
              <a:avLst>
                <a:gd name="adj1" fmla="val 50000"/>
                <a:gd name="adj2" fmla="val 186813"/>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6" name="Line 16">
              <a:extLst>
                <a:ext uri="{FF2B5EF4-FFF2-40B4-BE49-F238E27FC236}">
                  <a16:creationId xmlns:a16="http://schemas.microsoft.com/office/drawing/2014/main" id="{CE0CB01B-67C3-499A-B03B-D1CA4F48F72F}"/>
                </a:ext>
              </a:extLst>
            </p:cNvPr>
            <p:cNvSpPr>
              <a:spLocks noChangeShapeType="1"/>
            </p:cNvSpPr>
            <p:nvPr/>
          </p:nvSpPr>
          <p:spPr bwMode="auto">
            <a:xfrm>
              <a:off x="1020" y="2750"/>
              <a:ext cx="0" cy="1270"/>
            </a:xfrm>
            <a:prstGeom prst="line">
              <a:avLst/>
            </a:prstGeom>
            <a:noFill/>
            <a:ln w="38100" cap="sq">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17">
              <a:extLst>
                <a:ext uri="{FF2B5EF4-FFF2-40B4-BE49-F238E27FC236}">
                  <a16:creationId xmlns:a16="http://schemas.microsoft.com/office/drawing/2014/main" id="{E76AC3B2-D697-4085-B354-4CF7660A6B62}"/>
                </a:ext>
              </a:extLst>
            </p:cNvPr>
            <p:cNvSpPr txBox="1">
              <a:spLocks noChangeArrowheads="1"/>
            </p:cNvSpPr>
            <p:nvPr/>
          </p:nvSpPr>
          <p:spPr bwMode="auto">
            <a:xfrm>
              <a:off x="476" y="3566"/>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仿宋_GB2312" pitchFamily="49" charset="-122"/>
                  <a:sym typeface="Symbol" panose="05050102010706020507" pitchFamily="18" charset="2"/>
                </a:rPr>
                <a:t>i</a:t>
              </a:r>
            </a:p>
          </p:txBody>
        </p:sp>
        <p:sp>
          <p:nvSpPr>
            <p:cNvPr id="18" name="Text Box 18">
              <a:extLst>
                <a:ext uri="{FF2B5EF4-FFF2-40B4-BE49-F238E27FC236}">
                  <a16:creationId xmlns:a16="http://schemas.microsoft.com/office/drawing/2014/main" id="{449D9C90-4784-48CA-84D5-49C7E1AB2AE2}"/>
                </a:ext>
              </a:extLst>
            </p:cNvPr>
            <p:cNvSpPr txBox="1">
              <a:spLocks noChangeArrowheads="1"/>
            </p:cNvSpPr>
            <p:nvPr/>
          </p:nvSpPr>
          <p:spPr bwMode="auto">
            <a:xfrm>
              <a:off x="1217" y="3203"/>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dirty="0">
                  <a:latin typeface="Times New Roman" panose="02020603050405020304" pitchFamily="18" charset="0"/>
                  <a:ea typeface="仿宋_GB2312" pitchFamily="49" charset="-122"/>
                  <a:sym typeface="Symbol" panose="05050102010706020507" pitchFamily="18" charset="2"/>
                </a:rPr>
                <a:t>u</a:t>
              </a:r>
              <a:endParaRPr kumimoji="1" lang="en-US" altLang="zh-CN" sz="2400" b="1" dirty="0">
                <a:latin typeface="Times New Roman" panose="02020603050405020304" pitchFamily="18" charset="0"/>
                <a:ea typeface="仿宋_GB2312" pitchFamily="49" charset="-122"/>
                <a:sym typeface="Symbol" panose="05050102010706020507" pitchFamily="18" charset="2"/>
              </a:endParaRPr>
            </a:p>
          </p:txBody>
        </p:sp>
        <p:sp>
          <p:nvSpPr>
            <p:cNvPr id="14" name="Rectangle 14">
              <a:extLst>
                <a:ext uri="{FF2B5EF4-FFF2-40B4-BE49-F238E27FC236}">
                  <a16:creationId xmlns:a16="http://schemas.microsoft.com/office/drawing/2014/main" id="{4C6E85E9-6C4C-45E0-93D8-F78843E877FA}"/>
                </a:ext>
              </a:extLst>
            </p:cNvPr>
            <p:cNvSpPr>
              <a:spLocks noChangeArrowheads="1"/>
            </p:cNvSpPr>
            <p:nvPr/>
          </p:nvSpPr>
          <p:spPr bwMode="auto">
            <a:xfrm>
              <a:off x="943" y="3038"/>
              <a:ext cx="142" cy="542"/>
            </a:xfrm>
            <a:prstGeom prst="rect">
              <a:avLst/>
            </a:prstGeom>
            <a:solidFill>
              <a:schemeClr val="accent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19" name="Group 19">
            <a:extLst>
              <a:ext uri="{FF2B5EF4-FFF2-40B4-BE49-F238E27FC236}">
                <a16:creationId xmlns:a16="http://schemas.microsoft.com/office/drawing/2014/main" id="{1AFE9702-9818-4444-9221-99DCA7DF5B2F}"/>
              </a:ext>
            </a:extLst>
          </p:cNvPr>
          <p:cNvGrpSpPr>
            <a:grpSpLocks/>
          </p:cNvGrpSpPr>
          <p:nvPr/>
        </p:nvGrpSpPr>
        <p:grpSpPr bwMode="auto">
          <a:xfrm>
            <a:off x="2714217" y="1657319"/>
            <a:ext cx="1803400" cy="2019300"/>
            <a:chOff x="476" y="1026"/>
            <a:chExt cx="1136" cy="1272"/>
          </a:xfrm>
        </p:grpSpPr>
        <p:sp>
          <p:nvSpPr>
            <p:cNvPr id="21" name="Line 21">
              <a:extLst>
                <a:ext uri="{FF2B5EF4-FFF2-40B4-BE49-F238E27FC236}">
                  <a16:creationId xmlns:a16="http://schemas.microsoft.com/office/drawing/2014/main" id="{A34FDC48-3C19-48FB-9256-03C63D0351E0}"/>
                </a:ext>
              </a:extLst>
            </p:cNvPr>
            <p:cNvSpPr>
              <a:spLocks noChangeShapeType="1"/>
            </p:cNvSpPr>
            <p:nvPr/>
          </p:nvSpPr>
          <p:spPr bwMode="auto">
            <a:xfrm>
              <a:off x="1020" y="1026"/>
              <a:ext cx="0" cy="1270"/>
            </a:xfrm>
            <a:prstGeom prst="line">
              <a:avLst/>
            </a:prstGeom>
            <a:noFill/>
            <a:ln w="38100" cap="sq">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AutoShape 22">
              <a:extLst>
                <a:ext uri="{FF2B5EF4-FFF2-40B4-BE49-F238E27FC236}">
                  <a16:creationId xmlns:a16="http://schemas.microsoft.com/office/drawing/2014/main" id="{6C02CEA6-94E6-4C8A-BC81-81C23C564DA3}"/>
                </a:ext>
              </a:extLst>
            </p:cNvPr>
            <p:cNvSpPr>
              <a:spLocks noChangeArrowheads="1"/>
            </p:cNvSpPr>
            <p:nvPr/>
          </p:nvSpPr>
          <p:spPr bwMode="auto">
            <a:xfrm>
              <a:off x="612" y="1162"/>
              <a:ext cx="91" cy="680"/>
            </a:xfrm>
            <a:prstGeom prst="downArrow">
              <a:avLst>
                <a:gd name="adj1" fmla="val 50000"/>
                <a:gd name="adj2" fmla="val 186813"/>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3" name="Text Box 23">
              <a:extLst>
                <a:ext uri="{FF2B5EF4-FFF2-40B4-BE49-F238E27FC236}">
                  <a16:creationId xmlns:a16="http://schemas.microsoft.com/office/drawing/2014/main" id="{EFCB400E-2942-4512-8C3E-6D34059A6144}"/>
                </a:ext>
              </a:extLst>
            </p:cNvPr>
            <p:cNvSpPr txBox="1">
              <a:spLocks noChangeArrowheads="1"/>
            </p:cNvSpPr>
            <p:nvPr/>
          </p:nvSpPr>
          <p:spPr bwMode="auto">
            <a:xfrm>
              <a:off x="1247" y="1071"/>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a:solidFill>
                    <a:srgbClr val="CC0000"/>
                  </a:solidFill>
                  <a:latin typeface="Times New Roman" panose="02020603050405020304" pitchFamily="18" charset="0"/>
                  <a:ea typeface="仿宋_GB2312" pitchFamily="49" charset="-122"/>
                  <a:sym typeface="Symbol" panose="05050102010706020507" pitchFamily="18" charset="2"/>
                </a:rPr>
                <a:t>+</a:t>
              </a:r>
            </a:p>
          </p:txBody>
        </p:sp>
        <p:sp>
          <p:nvSpPr>
            <p:cNvPr id="24" name="Text Box 24">
              <a:extLst>
                <a:ext uri="{FF2B5EF4-FFF2-40B4-BE49-F238E27FC236}">
                  <a16:creationId xmlns:a16="http://schemas.microsoft.com/office/drawing/2014/main" id="{DFB6A464-1320-4467-AEE0-4977D3FF47C2}"/>
                </a:ext>
              </a:extLst>
            </p:cNvPr>
            <p:cNvSpPr txBox="1">
              <a:spLocks noChangeArrowheads="1"/>
            </p:cNvSpPr>
            <p:nvPr/>
          </p:nvSpPr>
          <p:spPr bwMode="auto">
            <a:xfrm>
              <a:off x="1247" y="1933"/>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a:solidFill>
                    <a:srgbClr val="CC0000"/>
                  </a:solidFill>
                  <a:latin typeface="Times New Roman" panose="02020603050405020304" pitchFamily="18" charset="0"/>
                  <a:ea typeface="仿宋_GB2312" pitchFamily="49" charset="-122"/>
                  <a:sym typeface="Symbol" panose="05050102010706020507" pitchFamily="18" charset="2"/>
                </a:rPr>
                <a:t>-</a:t>
              </a:r>
            </a:p>
          </p:txBody>
        </p:sp>
        <p:sp>
          <p:nvSpPr>
            <p:cNvPr id="25" name="Text Box 25">
              <a:extLst>
                <a:ext uri="{FF2B5EF4-FFF2-40B4-BE49-F238E27FC236}">
                  <a16:creationId xmlns:a16="http://schemas.microsoft.com/office/drawing/2014/main" id="{078A42F0-288A-4AE5-B626-1A42C2194F77}"/>
                </a:ext>
              </a:extLst>
            </p:cNvPr>
            <p:cNvSpPr txBox="1">
              <a:spLocks noChangeArrowheads="1"/>
            </p:cNvSpPr>
            <p:nvPr/>
          </p:nvSpPr>
          <p:spPr bwMode="auto">
            <a:xfrm>
              <a:off x="476" y="1888"/>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仿宋_GB2312" pitchFamily="49" charset="-122"/>
                  <a:sym typeface="Symbol" panose="05050102010706020507" pitchFamily="18" charset="2"/>
                </a:rPr>
                <a:t>i</a:t>
              </a:r>
              <a:endParaRPr kumimoji="1" lang="en-US" altLang="zh-CN" sz="2400" b="1">
                <a:latin typeface="Times New Roman" panose="02020603050405020304" pitchFamily="18" charset="0"/>
                <a:ea typeface="仿宋_GB2312" pitchFamily="49" charset="-122"/>
                <a:sym typeface="Symbol" panose="05050102010706020507" pitchFamily="18" charset="2"/>
              </a:endParaRPr>
            </a:p>
          </p:txBody>
        </p:sp>
        <p:sp>
          <p:nvSpPr>
            <p:cNvPr id="26" name="Text Box 26">
              <a:extLst>
                <a:ext uri="{FF2B5EF4-FFF2-40B4-BE49-F238E27FC236}">
                  <a16:creationId xmlns:a16="http://schemas.microsoft.com/office/drawing/2014/main" id="{173290F7-721D-4398-89F1-FC48A4D644E9}"/>
                </a:ext>
              </a:extLst>
            </p:cNvPr>
            <p:cNvSpPr txBox="1">
              <a:spLocks noChangeArrowheads="1"/>
            </p:cNvSpPr>
            <p:nvPr/>
          </p:nvSpPr>
          <p:spPr bwMode="auto">
            <a:xfrm>
              <a:off x="1250" y="1480"/>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dirty="0">
                  <a:latin typeface="Times New Roman" panose="02020603050405020304" pitchFamily="18" charset="0"/>
                  <a:ea typeface="仿宋_GB2312" pitchFamily="49" charset="-122"/>
                  <a:sym typeface="Symbol" panose="05050102010706020507" pitchFamily="18" charset="2"/>
                </a:rPr>
                <a:t>u</a:t>
              </a:r>
              <a:endParaRPr kumimoji="1" lang="en-US" altLang="zh-CN" sz="2400" b="1" dirty="0">
                <a:latin typeface="Times New Roman" panose="02020603050405020304" pitchFamily="18" charset="0"/>
                <a:ea typeface="仿宋_GB2312" pitchFamily="49" charset="-122"/>
                <a:sym typeface="Symbol" panose="05050102010706020507" pitchFamily="18" charset="2"/>
              </a:endParaRPr>
            </a:p>
          </p:txBody>
        </p:sp>
        <p:sp>
          <p:nvSpPr>
            <p:cNvPr id="20" name="Rectangle 20">
              <a:extLst>
                <a:ext uri="{FF2B5EF4-FFF2-40B4-BE49-F238E27FC236}">
                  <a16:creationId xmlns:a16="http://schemas.microsoft.com/office/drawing/2014/main" id="{A9D7FF71-7AC1-4D25-A8D1-23B8633B9ACE}"/>
                </a:ext>
              </a:extLst>
            </p:cNvPr>
            <p:cNvSpPr>
              <a:spLocks noChangeArrowheads="1"/>
            </p:cNvSpPr>
            <p:nvPr/>
          </p:nvSpPr>
          <p:spPr bwMode="auto">
            <a:xfrm>
              <a:off x="953" y="1353"/>
              <a:ext cx="127" cy="489"/>
            </a:xfrm>
            <a:prstGeom prst="rect">
              <a:avLst/>
            </a:prstGeom>
            <a:solidFill>
              <a:schemeClr val="accent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Tree>
    <p:extLst>
      <p:ext uri="{BB962C8B-B14F-4D97-AF65-F5344CB8AC3E}">
        <p14:creationId xmlns:p14="http://schemas.microsoft.com/office/powerpoint/2010/main" val="171056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6A39A977-CF1C-4FDC-BF4D-5C1C24270FE4}"/>
              </a:ext>
            </a:extLst>
          </p:cNvPr>
          <p:cNvGrpSpPr>
            <a:grpSpLocks/>
          </p:cNvGrpSpPr>
          <p:nvPr/>
        </p:nvGrpSpPr>
        <p:grpSpPr bwMode="auto">
          <a:xfrm>
            <a:off x="2008065" y="925021"/>
            <a:ext cx="4895850" cy="3902075"/>
            <a:chOff x="612" y="300"/>
            <a:chExt cx="3084" cy="2458"/>
          </a:xfrm>
        </p:grpSpPr>
        <p:sp>
          <p:nvSpPr>
            <p:cNvPr id="4" name="Line 4">
              <a:extLst>
                <a:ext uri="{FF2B5EF4-FFF2-40B4-BE49-F238E27FC236}">
                  <a16:creationId xmlns:a16="http://schemas.microsoft.com/office/drawing/2014/main" id="{E10DF63D-B772-4EE8-9174-A86378FEC096}"/>
                </a:ext>
              </a:extLst>
            </p:cNvPr>
            <p:cNvSpPr>
              <a:spLocks noChangeShapeType="1"/>
            </p:cNvSpPr>
            <p:nvPr/>
          </p:nvSpPr>
          <p:spPr bwMode="auto">
            <a:xfrm>
              <a:off x="3334" y="709"/>
              <a:ext cx="0" cy="1633"/>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Rectangle 5">
              <a:extLst>
                <a:ext uri="{FF2B5EF4-FFF2-40B4-BE49-F238E27FC236}">
                  <a16:creationId xmlns:a16="http://schemas.microsoft.com/office/drawing/2014/main" id="{E12778C7-7C77-4F80-8CA5-722B910674B0}"/>
                </a:ext>
              </a:extLst>
            </p:cNvPr>
            <p:cNvSpPr>
              <a:spLocks noChangeArrowheads="1"/>
            </p:cNvSpPr>
            <p:nvPr/>
          </p:nvSpPr>
          <p:spPr bwMode="auto">
            <a:xfrm>
              <a:off x="3228" y="1208"/>
              <a:ext cx="181" cy="453"/>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a:solidFill>
                    <a:srgbClr val="CC0000"/>
                  </a:solidFill>
                  <a:latin typeface="Times New Roman" panose="02020603050405020304" pitchFamily="18" charset="0"/>
                  <a:ea typeface="宋体" panose="02010600030101010101" pitchFamily="2" charset="-122"/>
                  <a:sym typeface="Symbol" panose="05050102010706020507" pitchFamily="18" charset="2"/>
                </a:rPr>
                <a:t>5</a:t>
              </a:r>
            </a:p>
          </p:txBody>
        </p:sp>
        <p:sp>
          <p:nvSpPr>
            <p:cNvPr id="6" name="Line 6">
              <a:extLst>
                <a:ext uri="{FF2B5EF4-FFF2-40B4-BE49-F238E27FC236}">
                  <a16:creationId xmlns:a16="http://schemas.microsoft.com/office/drawing/2014/main" id="{8C67ED9D-86E0-4F13-AD77-91AE601D44E3}"/>
                </a:ext>
              </a:extLst>
            </p:cNvPr>
            <p:cNvSpPr>
              <a:spLocks noChangeShapeType="1"/>
            </p:cNvSpPr>
            <p:nvPr/>
          </p:nvSpPr>
          <p:spPr bwMode="auto">
            <a:xfrm>
              <a:off x="1021" y="709"/>
              <a:ext cx="2313"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a:extLst>
                <a:ext uri="{FF2B5EF4-FFF2-40B4-BE49-F238E27FC236}">
                  <a16:creationId xmlns:a16="http://schemas.microsoft.com/office/drawing/2014/main" id="{4FC6A1F2-C254-434F-8EA9-93EBDC23AD9C}"/>
                </a:ext>
              </a:extLst>
            </p:cNvPr>
            <p:cNvSpPr>
              <a:spLocks noChangeShapeType="1"/>
            </p:cNvSpPr>
            <p:nvPr/>
          </p:nvSpPr>
          <p:spPr bwMode="auto">
            <a:xfrm>
              <a:off x="1021" y="2342"/>
              <a:ext cx="2313"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8">
              <a:extLst>
                <a:ext uri="{FF2B5EF4-FFF2-40B4-BE49-F238E27FC236}">
                  <a16:creationId xmlns:a16="http://schemas.microsoft.com/office/drawing/2014/main" id="{A7EBA702-C16C-4121-A65F-47A8D3F29284}"/>
                </a:ext>
              </a:extLst>
            </p:cNvPr>
            <p:cNvSpPr>
              <a:spLocks noChangeShapeType="1"/>
            </p:cNvSpPr>
            <p:nvPr/>
          </p:nvSpPr>
          <p:spPr bwMode="auto">
            <a:xfrm>
              <a:off x="1021" y="709"/>
              <a:ext cx="0" cy="1633"/>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a:extLst>
                <a:ext uri="{FF2B5EF4-FFF2-40B4-BE49-F238E27FC236}">
                  <a16:creationId xmlns:a16="http://schemas.microsoft.com/office/drawing/2014/main" id="{3F6787F1-1182-4A35-8D3D-5AB5EBC26EBF}"/>
                </a:ext>
              </a:extLst>
            </p:cNvPr>
            <p:cNvSpPr>
              <a:spLocks noChangeShapeType="1"/>
            </p:cNvSpPr>
            <p:nvPr/>
          </p:nvSpPr>
          <p:spPr bwMode="auto">
            <a:xfrm>
              <a:off x="2155" y="709"/>
              <a:ext cx="0" cy="1633"/>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AutoShape 10">
              <a:extLst>
                <a:ext uri="{FF2B5EF4-FFF2-40B4-BE49-F238E27FC236}">
                  <a16:creationId xmlns:a16="http://schemas.microsoft.com/office/drawing/2014/main" id="{1A00F230-349F-433E-BFBD-90C248C4DAFC}"/>
                </a:ext>
              </a:extLst>
            </p:cNvPr>
            <p:cNvSpPr>
              <a:spLocks noChangeArrowheads="1"/>
            </p:cNvSpPr>
            <p:nvPr/>
          </p:nvSpPr>
          <p:spPr bwMode="auto">
            <a:xfrm>
              <a:off x="930" y="754"/>
              <a:ext cx="45" cy="363"/>
            </a:xfrm>
            <a:prstGeom prst="downArrow">
              <a:avLst>
                <a:gd name="adj1" fmla="val 50000"/>
                <a:gd name="adj2" fmla="val 201667"/>
              </a:avLst>
            </a:prstGeom>
            <a:solidFill>
              <a:schemeClr val="tx1"/>
            </a:solidFill>
            <a:ln w="38100" cap="sq"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 name="AutoShape 11">
              <a:extLst>
                <a:ext uri="{FF2B5EF4-FFF2-40B4-BE49-F238E27FC236}">
                  <a16:creationId xmlns:a16="http://schemas.microsoft.com/office/drawing/2014/main" id="{48166402-317A-4FCC-8CDB-7D6AF9D6A3B5}"/>
                </a:ext>
              </a:extLst>
            </p:cNvPr>
            <p:cNvSpPr>
              <a:spLocks noChangeArrowheads="1"/>
            </p:cNvSpPr>
            <p:nvPr/>
          </p:nvSpPr>
          <p:spPr bwMode="auto">
            <a:xfrm>
              <a:off x="3379" y="1752"/>
              <a:ext cx="45" cy="363"/>
            </a:xfrm>
            <a:prstGeom prst="downArrow">
              <a:avLst>
                <a:gd name="adj1" fmla="val 50000"/>
                <a:gd name="adj2" fmla="val 201667"/>
              </a:avLst>
            </a:prstGeom>
            <a:solidFill>
              <a:schemeClr val="tx1"/>
            </a:solidFill>
            <a:ln w="38100" cap="sq"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Rectangle 12">
              <a:extLst>
                <a:ext uri="{FF2B5EF4-FFF2-40B4-BE49-F238E27FC236}">
                  <a16:creationId xmlns:a16="http://schemas.microsoft.com/office/drawing/2014/main" id="{D29A8804-766A-4B49-B351-1917C214E768}"/>
                </a:ext>
              </a:extLst>
            </p:cNvPr>
            <p:cNvSpPr>
              <a:spLocks noChangeArrowheads="1"/>
            </p:cNvSpPr>
            <p:nvPr/>
          </p:nvSpPr>
          <p:spPr bwMode="auto">
            <a:xfrm>
              <a:off x="2472" y="615"/>
              <a:ext cx="544" cy="170"/>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rPr>
                <a:t>6</a:t>
              </a:r>
            </a:p>
          </p:txBody>
        </p:sp>
        <p:sp>
          <p:nvSpPr>
            <p:cNvPr id="13" name="Rectangle 13">
              <a:extLst>
                <a:ext uri="{FF2B5EF4-FFF2-40B4-BE49-F238E27FC236}">
                  <a16:creationId xmlns:a16="http://schemas.microsoft.com/office/drawing/2014/main" id="{48433D93-ACFC-446E-96A1-0DDF0F4D9BC3}"/>
                </a:ext>
              </a:extLst>
            </p:cNvPr>
            <p:cNvSpPr>
              <a:spLocks noChangeArrowheads="1"/>
            </p:cNvSpPr>
            <p:nvPr/>
          </p:nvSpPr>
          <p:spPr bwMode="auto">
            <a:xfrm>
              <a:off x="2061" y="1208"/>
              <a:ext cx="180" cy="453"/>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dirty="0">
                  <a:solidFill>
                    <a:srgbClr val="CC0000"/>
                  </a:solidFill>
                  <a:latin typeface="Times New Roman" panose="02020603050405020304" pitchFamily="18" charset="0"/>
                  <a:ea typeface="仿宋_GB2312" pitchFamily="49" charset="-122"/>
                  <a:sym typeface="Symbol" panose="05050102010706020507" pitchFamily="18" charset="2"/>
                </a:rPr>
                <a:t>4</a:t>
              </a:r>
            </a:p>
          </p:txBody>
        </p:sp>
        <p:sp>
          <p:nvSpPr>
            <p:cNvPr id="14" name="Rectangle 14">
              <a:extLst>
                <a:ext uri="{FF2B5EF4-FFF2-40B4-BE49-F238E27FC236}">
                  <a16:creationId xmlns:a16="http://schemas.microsoft.com/office/drawing/2014/main" id="{CD91A8C7-E3F3-4BD8-A820-4F1C581D3C50}"/>
                </a:ext>
              </a:extLst>
            </p:cNvPr>
            <p:cNvSpPr>
              <a:spLocks noChangeArrowheads="1"/>
            </p:cNvSpPr>
            <p:nvPr/>
          </p:nvSpPr>
          <p:spPr bwMode="auto">
            <a:xfrm>
              <a:off x="1293" y="604"/>
              <a:ext cx="499" cy="181"/>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dirty="0">
                  <a:solidFill>
                    <a:srgbClr val="CC0000"/>
                  </a:solidFill>
                  <a:latin typeface="Times New Roman" panose="02020603050405020304" pitchFamily="18" charset="0"/>
                  <a:ea typeface="仿宋_GB2312" pitchFamily="49" charset="-122"/>
                  <a:sym typeface="Symbol" panose="05050102010706020507" pitchFamily="18" charset="2"/>
                </a:rPr>
                <a:t>1</a:t>
              </a:r>
            </a:p>
          </p:txBody>
        </p:sp>
        <p:sp>
          <p:nvSpPr>
            <p:cNvPr id="15" name="Rectangle 15">
              <a:extLst>
                <a:ext uri="{FF2B5EF4-FFF2-40B4-BE49-F238E27FC236}">
                  <a16:creationId xmlns:a16="http://schemas.microsoft.com/office/drawing/2014/main" id="{602D6E56-F88C-4631-8F08-884393633CFF}"/>
                </a:ext>
              </a:extLst>
            </p:cNvPr>
            <p:cNvSpPr>
              <a:spLocks noChangeArrowheads="1"/>
            </p:cNvSpPr>
            <p:nvPr/>
          </p:nvSpPr>
          <p:spPr bwMode="auto">
            <a:xfrm>
              <a:off x="929" y="1208"/>
              <a:ext cx="180" cy="453"/>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rPr>
                <a:t>2</a:t>
              </a:r>
            </a:p>
          </p:txBody>
        </p:sp>
        <p:sp>
          <p:nvSpPr>
            <p:cNvPr id="16" name="Rectangle 16">
              <a:extLst>
                <a:ext uri="{FF2B5EF4-FFF2-40B4-BE49-F238E27FC236}">
                  <a16:creationId xmlns:a16="http://schemas.microsoft.com/office/drawing/2014/main" id="{2BE7A55B-FA17-4EC3-AFF9-ED06391B482D}"/>
                </a:ext>
              </a:extLst>
            </p:cNvPr>
            <p:cNvSpPr>
              <a:spLocks noChangeArrowheads="1"/>
            </p:cNvSpPr>
            <p:nvPr/>
          </p:nvSpPr>
          <p:spPr bwMode="auto">
            <a:xfrm>
              <a:off x="1293" y="2254"/>
              <a:ext cx="544" cy="170"/>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rPr>
                <a:t>3</a:t>
              </a:r>
            </a:p>
          </p:txBody>
        </p:sp>
        <p:sp>
          <p:nvSpPr>
            <p:cNvPr id="17" name="AutoShape 17">
              <a:extLst>
                <a:ext uri="{FF2B5EF4-FFF2-40B4-BE49-F238E27FC236}">
                  <a16:creationId xmlns:a16="http://schemas.microsoft.com/office/drawing/2014/main" id="{23E9D74A-1510-4856-B161-EA500125FF71}"/>
                </a:ext>
              </a:extLst>
            </p:cNvPr>
            <p:cNvSpPr>
              <a:spLocks noChangeArrowheads="1"/>
            </p:cNvSpPr>
            <p:nvPr/>
          </p:nvSpPr>
          <p:spPr bwMode="auto">
            <a:xfrm>
              <a:off x="2200" y="1752"/>
              <a:ext cx="91" cy="408"/>
            </a:xfrm>
            <a:prstGeom prst="upArrow">
              <a:avLst>
                <a:gd name="adj1" fmla="val 50000"/>
                <a:gd name="adj2" fmla="val 112088"/>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8" name="Text Box 18">
              <a:extLst>
                <a:ext uri="{FF2B5EF4-FFF2-40B4-BE49-F238E27FC236}">
                  <a16:creationId xmlns:a16="http://schemas.microsoft.com/office/drawing/2014/main" id="{DB26CA03-482F-4D4A-A327-573EDDA5312F}"/>
                </a:ext>
              </a:extLst>
            </p:cNvPr>
            <p:cNvSpPr txBox="1">
              <a:spLocks noChangeArrowheads="1"/>
            </p:cNvSpPr>
            <p:nvPr/>
          </p:nvSpPr>
          <p:spPr bwMode="auto">
            <a:xfrm>
              <a:off x="2200" y="1843"/>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I</a:t>
              </a:r>
              <a:r>
                <a:rPr kumimoji="1" lang="en-US" altLang="zh-CN" sz="1400" b="1">
                  <a:latin typeface="Times New Roman" panose="02020603050405020304" pitchFamily="18" charset="0"/>
                  <a:ea typeface="仿宋_GB2312" pitchFamily="49" charset="-122"/>
                  <a:sym typeface="Symbol" panose="05050102010706020507" pitchFamily="18" charset="2"/>
                </a:rPr>
                <a:t>2</a:t>
              </a:r>
              <a:endParaRPr kumimoji="1" lang="en-US" altLang="zh-CN" sz="2400" b="1">
                <a:latin typeface="Times New Roman" panose="02020603050405020304" pitchFamily="18" charset="0"/>
                <a:ea typeface="仿宋_GB2312" pitchFamily="49" charset="-122"/>
                <a:sym typeface="Symbol" panose="05050102010706020507" pitchFamily="18" charset="2"/>
              </a:endParaRPr>
            </a:p>
          </p:txBody>
        </p:sp>
        <p:sp>
          <p:nvSpPr>
            <p:cNvPr id="19" name="Text Box 19">
              <a:extLst>
                <a:ext uri="{FF2B5EF4-FFF2-40B4-BE49-F238E27FC236}">
                  <a16:creationId xmlns:a16="http://schemas.microsoft.com/office/drawing/2014/main" id="{B7332399-D4FA-4243-B156-1565A7D711E3}"/>
                </a:ext>
              </a:extLst>
            </p:cNvPr>
            <p:cNvSpPr txBox="1">
              <a:spLocks noChangeArrowheads="1"/>
            </p:cNvSpPr>
            <p:nvPr/>
          </p:nvSpPr>
          <p:spPr bwMode="auto">
            <a:xfrm>
              <a:off x="3425" y="1843"/>
              <a:ext cx="2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I</a:t>
              </a:r>
              <a:r>
                <a:rPr kumimoji="1" lang="en-US" altLang="zh-CN" sz="1400" b="1">
                  <a:latin typeface="Times New Roman" panose="02020603050405020304" pitchFamily="18" charset="0"/>
                  <a:ea typeface="仿宋_GB2312" pitchFamily="49" charset="-122"/>
                  <a:sym typeface="Symbol" panose="05050102010706020507" pitchFamily="18" charset="2"/>
                </a:rPr>
                <a:t>3</a:t>
              </a:r>
              <a:endParaRPr kumimoji="1" lang="en-US" altLang="zh-CN" sz="2400" b="1">
                <a:latin typeface="Times New Roman" panose="02020603050405020304" pitchFamily="18" charset="0"/>
                <a:ea typeface="仿宋_GB2312" pitchFamily="49" charset="-122"/>
                <a:sym typeface="Symbol" panose="05050102010706020507" pitchFamily="18" charset="2"/>
              </a:endParaRPr>
            </a:p>
          </p:txBody>
        </p:sp>
        <p:sp>
          <p:nvSpPr>
            <p:cNvPr id="20" name="Text Box 20">
              <a:extLst>
                <a:ext uri="{FF2B5EF4-FFF2-40B4-BE49-F238E27FC236}">
                  <a16:creationId xmlns:a16="http://schemas.microsoft.com/office/drawing/2014/main" id="{FAB72B08-92C4-49BD-B64A-4CA720D7E2BE}"/>
                </a:ext>
              </a:extLst>
            </p:cNvPr>
            <p:cNvSpPr txBox="1">
              <a:spLocks noChangeArrowheads="1"/>
            </p:cNvSpPr>
            <p:nvPr/>
          </p:nvSpPr>
          <p:spPr bwMode="auto">
            <a:xfrm>
              <a:off x="612" y="754"/>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I</a:t>
              </a:r>
              <a:r>
                <a:rPr kumimoji="1" lang="en-US" altLang="zh-CN" sz="1400" b="1">
                  <a:latin typeface="Times New Roman" panose="02020603050405020304" pitchFamily="18" charset="0"/>
                  <a:ea typeface="仿宋_GB2312" pitchFamily="49" charset="-122"/>
                  <a:sym typeface="Symbol" panose="05050102010706020507" pitchFamily="18" charset="2"/>
                </a:rPr>
                <a:t>1</a:t>
              </a:r>
              <a:endParaRPr kumimoji="1" lang="en-US" altLang="zh-CN" sz="2400" b="1">
                <a:latin typeface="Times New Roman" panose="02020603050405020304" pitchFamily="18" charset="0"/>
                <a:ea typeface="仿宋_GB2312" pitchFamily="49" charset="-122"/>
                <a:sym typeface="Symbol" panose="05050102010706020507" pitchFamily="18" charset="2"/>
              </a:endParaRPr>
            </a:p>
          </p:txBody>
        </p:sp>
        <p:sp>
          <p:nvSpPr>
            <p:cNvPr id="21" name="Text Box 21">
              <a:extLst>
                <a:ext uri="{FF2B5EF4-FFF2-40B4-BE49-F238E27FC236}">
                  <a16:creationId xmlns:a16="http://schemas.microsoft.com/office/drawing/2014/main" id="{BF125AD7-73B6-4E54-990A-C7987F891C44}"/>
                </a:ext>
              </a:extLst>
            </p:cNvPr>
            <p:cNvSpPr txBox="1">
              <a:spLocks noChangeArrowheads="1"/>
            </p:cNvSpPr>
            <p:nvPr/>
          </p:nvSpPr>
          <p:spPr bwMode="auto">
            <a:xfrm>
              <a:off x="1741" y="1608"/>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a:t>
              </a:r>
            </a:p>
          </p:txBody>
        </p:sp>
        <p:sp>
          <p:nvSpPr>
            <p:cNvPr id="22" name="Text Box 22">
              <a:extLst>
                <a:ext uri="{FF2B5EF4-FFF2-40B4-BE49-F238E27FC236}">
                  <a16:creationId xmlns:a16="http://schemas.microsoft.com/office/drawing/2014/main" id="{23F75DED-B05E-4800-B49C-199654133D34}"/>
                </a:ext>
              </a:extLst>
            </p:cNvPr>
            <p:cNvSpPr txBox="1">
              <a:spLocks noChangeArrowheads="1"/>
            </p:cNvSpPr>
            <p:nvPr/>
          </p:nvSpPr>
          <p:spPr bwMode="auto">
            <a:xfrm>
              <a:off x="1064" y="2371"/>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a:t>
              </a:r>
            </a:p>
          </p:txBody>
        </p:sp>
        <p:sp>
          <p:nvSpPr>
            <p:cNvPr id="23" name="Text Box 23">
              <a:extLst>
                <a:ext uri="{FF2B5EF4-FFF2-40B4-BE49-F238E27FC236}">
                  <a16:creationId xmlns:a16="http://schemas.microsoft.com/office/drawing/2014/main" id="{E91787B6-09CE-4A4D-AFC7-74BC0338185F}"/>
                </a:ext>
              </a:extLst>
            </p:cNvPr>
            <p:cNvSpPr txBox="1">
              <a:spLocks noChangeArrowheads="1"/>
            </p:cNvSpPr>
            <p:nvPr/>
          </p:nvSpPr>
          <p:spPr bwMode="auto">
            <a:xfrm>
              <a:off x="1111" y="93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a:t>
              </a:r>
            </a:p>
          </p:txBody>
        </p:sp>
        <p:sp>
          <p:nvSpPr>
            <p:cNvPr id="24" name="Text Box 24">
              <a:extLst>
                <a:ext uri="{FF2B5EF4-FFF2-40B4-BE49-F238E27FC236}">
                  <a16:creationId xmlns:a16="http://schemas.microsoft.com/office/drawing/2014/main" id="{9BC63301-0296-453B-A8A8-D54AC20138B3}"/>
                </a:ext>
              </a:extLst>
            </p:cNvPr>
            <p:cNvSpPr txBox="1">
              <a:spLocks noChangeArrowheads="1"/>
            </p:cNvSpPr>
            <p:nvPr/>
          </p:nvSpPr>
          <p:spPr bwMode="auto">
            <a:xfrm>
              <a:off x="930" y="34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a:t>
              </a:r>
            </a:p>
          </p:txBody>
        </p:sp>
        <p:sp>
          <p:nvSpPr>
            <p:cNvPr id="25" name="Text Box 25">
              <a:extLst>
                <a:ext uri="{FF2B5EF4-FFF2-40B4-BE49-F238E27FC236}">
                  <a16:creationId xmlns:a16="http://schemas.microsoft.com/office/drawing/2014/main" id="{C5A80E3E-422B-4F91-8616-EB5CD2EA876B}"/>
                </a:ext>
              </a:extLst>
            </p:cNvPr>
            <p:cNvSpPr txBox="1">
              <a:spLocks noChangeArrowheads="1"/>
            </p:cNvSpPr>
            <p:nvPr/>
          </p:nvSpPr>
          <p:spPr bwMode="auto">
            <a:xfrm>
              <a:off x="2211" y="34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a:t>
              </a:r>
            </a:p>
          </p:txBody>
        </p:sp>
        <p:sp>
          <p:nvSpPr>
            <p:cNvPr id="26" name="Text Box 26">
              <a:extLst>
                <a:ext uri="{FF2B5EF4-FFF2-40B4-BE49-F238E27FC236}">
                  <a16:creationId xmlns:a16="http://schemas.microsoft.com/office/drawing/2014/main" id="{77D5D2A2-1E87-47E2-89D3-1E65A965044D}"/>
                </a:ext>
              </a:extLst>
            </p:cNvPr>
            <p:cNvSpPr txBox="1">
              <a:spLocks noChangeArrowheads="1"/>
            </p:cNvSpPr>
            <p:nvPr/>
          </p:nvSpPr>
          <p:spPr bwMode="auto">
            <a:xfrm>
              <a:off x="2938" y="1043"/>
              <a:ext cx="2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a:t>
              </a:r>
            </a:p>
          </p:txBody>
        </p:sp>
        <p:sp>
          <p:nvSpPr>
            <p:cNvPr id="27" name="Text Box 27">
              <a:extLst>
                <a:ext uri="{FF2B5EF4-FFF2-40B4-BE49-F238E27FC236}">
                  <a16:creationId xmlns:a16="http://schemas.microsoft.com/office/drawing/2014/main" id="{9FBFA2FE-ACBA-4E51-B8FF-4E161EAAA687}"/>
                </a:ext>
              </a:extLst>
            </p:cNvPr>
            <p:cNvSpPr txBox="1">
              <a:spLocks noChangeArrowheads="1"/>
            </p:cNvSpPr>
            <p:nvPr/>
          </p:nvSpPr>
          <p:spPr bwMode="auto">
            <a:xfrm>
              <a:off x="1111" y="161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rPr>
                <a:t>－</a:t>
              </a:r>
            </a:p>
          </p:txBody>
        </p:sp>
        <p:sp>
          <p:nvSpPr>
            <p:cNvPr id="28" name="Text Box 28">
              <a:extLst>
                <a:ext uri="{FF2B5EF4-FFF2-40B4-BE49-F238E27FC236}">
                  <a16:creationId xmlns:a16="http://schemas.microsoft.com/office/drawing/2014/main" id="{20B92CB8-62DF-43BF-944D-6D5E1A61F1A3}"/>
                </a:ext>
              </a:extLst>
            </p:cNvPr>
            <p:cNvSpPr txBox="1">
              <a:spLocks noChangeArrowheads="1"/>
            </p:cNvSpPr>
            <p:nvPr/>
          </p:nvSpPr>
          <p:spPr bwMode="auto">
            <a:xfrm>
              <a:off x="1737" y="238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rPr>
                <a:t>－</a:t>
              </a:r>
            </a:p>
          </p:txBody>
        </p:sp>
        <p:sp>
          <p:nvSpPr>
            <p:cNvPr id="29" name="Text Box 29">
              <a:extLst>
                <a:ext uri="{FF2B5EF4-FFF2-40B4-BE49-F238E27FC236}">
                  <a16:creationId xmlns:a16="http://schemas.microsoft.com/office/drawing/2014/main" id="{DDD8BE53-A843-483A-AF4C-9D8220B39AEF}"/>
                </a:ext>
              </a:extLst>
            </p:cNvPr>
            <p:cNvSpPr txBox="1">
              <a:spLocks noChangeArrowheads="1"/>
            </p:cNvSpPr>
            <p:nvPr/>
          </p:nvSpPr>
          <p:spPr bwMode="auto">
            <a:xfrm>
              <a:off x="2925" y="33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rPr>
                <a:t>－</a:t>
              </a:r>
            </a:p>
          </p:txBody>
        </p:sp>
        <p:sp>
          <p:nvSpPr>
            <p:cNvPr id="30" name="Text Box 30">
              <a:extLst>
                <a:ext uri="{FF2B5EF4-FFF2-40B4-BE49-F238E27FC236}">
                  <a16:creationId xmlns:a16="http://schemas.microsoft.com/office/drawing/2014/main" id="{D7238F1D-F0AB-45B7-8502-21BB14FE698C}"/>
                </a:ext>
              </a:extLst>
            </p:cNvPr>
            <p:cNvSpPr txBox="1">
              <a:spLocks noChangeArrowheads="1"/>
            </p:cNvSpPr>
            <p:nvPr/>
          </p:nvSpPr>
          <p:spPr bwMode="auto">
            <a:xfrm>
              <a:off x="2932" y="1598"/>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rPr>
                <a:t>－</a:t>
              </a:r>
            </a:p>
          </p:txBody>
        </p:sp>
        <p:sp>
          <p:nvSpPr>
            <p:cNvPr id="31" name="Text Box 31">
              <a:extLst>
                <a:ext uri="{FF2B5EF4-FFF2-40B4-BE49-F238E27FC236}">
                  <a16:creationId xmlns:a16="http://schemas.microsoft.com/office/drawing/2014/main" id="{650665E4-BDFF-42CE-BAC3-35C21DF1751B}"/>
                </a:ext>
              </a:extLst>
            </p:cNvPr>
            <p:cNvSpPr txBox="1">
              <a:spLocks noChangeArrowheads="1"/>
            </p:cNvSpPr>
            <p:nvPr/>
          </p:nvSpPr>
          <p:spPr bwMode="auto">
            <a:xfrm>
              <a:off x="1731" y="1031"/>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rPr>
                <a:t>－</a:t>
              </a:r>
            </a:p>
          </p:txBody>
        </p:sp>
        <p:sp>
          <p:nvSpPr>
            <p:cNvPr id="32" name="Text Box 32">
              <a:extLst>
                <a:ext uri="{FF2B5EF4-FFF2-40B4-BE49-F238E27FC236}">
                  <a16:creationId xmlns:a16="http://schemas.microsoft.com/office/drawing/2014/main" id="{147F4DD4-7406-4A26-819F-79FAA1B40AEB}"/>
                </a:ext>
              </a:extLst>
            </p:cNvPr>
            <p:cNvSpPr txBox="1">
              <a:spLocks noChangeArrowheads="1"/>
            </p:cNvSpPr>
            <p:nvPr/>
          </p:nvSpPr>
          <p:spPr bwMode="auto">
            <a:xfrm>
              <a:off x="2563" y="301"/>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U</a:t>
              </a:r>
              <a:r>
                <a:rPr kumimoji="1" lang="en-US" altLang="zh-CN" sz="1400" b="1">
                  <a:latin typeface="Times New Roman" panose="02020603050405020304" pitchFamily="18" charset="0"/>
                  <a:ea typeface="仿宋_GB2312" pitchFamily="49" charset="-122"/>
                  <a:sym typeface="Symbol" panose="05050102010706020507" pitchFamily="18" charset="2"/>
                </a:rPr>
                <a:t>6</a:t>
              </a:r>
              <a:endParaRPr kumimoji="1" lang="en-US" altLang="zh-CN" sz="2400" b="1">
                <a:latin typeface="Times New Roman" panose="02020603050405020304" pitchFamily="18" charset="0"/>
                <a:ea typeface="仿宋_GB2312" pitchFamily="49" charset="-122"/>
                <a:sym typeface="Symbol" panose="05050102010706020507" pitchFamily="18" charset="2"/>
              </a:endParaRPr>
            </a:p>
          </p:txBody>
        </p:sp>
        <p:sp>
          <p:nvSpPr>
            <p:cNvPr id="33" name="Text Box 33">
              <a:extLst>
                <a:ext uri="{FF2B5EF4-FFF2-40B4-BE49-F238E27FC236}">
                  <a16:creationId xmlns:a16="http://schemas.microsoft.com/office/drawing/2014/main" id="{56EC5892-D1FC-40A2-B8AB-70B06C6676E8}"/>
                </a:ext>
              </a:extLst>
            </p:cNvPr>
            <p:cNvSpPr txBox="1">
              <a:spLocks noChangeArrowheads="1"/>
            </p:cNvSpPr>
            <p:nvPr/>
          </p:nvSpPr>
          <p:spPr bwMode="auto">
            <a:xfrm>
              <a:off x="2897" y="1344"/>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U</a:t>
              </a:r>
              <a:r>
                <a:rPr kumimoji="1" lang="en-US" altLang="zh-CN" sz="1400" b="1" dirty="0">
                  <a:latin typeface="Times New Roman" panose="02020603050405020304" pitchFamily="18" charset="0"/>
                  <a:ea typeface="仿宋_GB2312" pitchFamily="49" charset="-122"/>
                  <a:sym typeface="Symbol" panose="05050102010706020507" pitchFamily="18" charset="2"/>
                </a:rPr>
                <a:t>5</a:t>
              </a:r>
              <a:endParaRPr kumimoji="1" lang="en-US" altLang="zh-CN" sz="2400" b="1" dirty="0">
                <a:latin typeface="Times New Roman" panose="02020603050405020304" pitchFamily="18" charset="0"/>
                <a:ea typeface="仿宋_GB2312" pitchFamily="49" charset="-122"/>
                <a:sym typeface="Symbol" panose="05050102010706020507" pitchFamily="18" charset="2"/>
              </a:endParaRPr>
            </a:p>
          </p:txBody>
        </p:sp>
        <p:sp>
          <p:nvSpPr>
            <p:cNvPr id="34" name="Text Box 34">
              <a:extLst>
                <a:ext uri="{FF2B5EF4-FFF2-40B4-BE49-F238E27FC236}">
                  <a16:creationId xmlns:a16="http://schemas.microsoft.com/office/drawing/2014/main" id="{48361A63-B11A-4742-8273-83D415F6DF36}"/>
                </a:ext>
              </a:extLst>
            </p:cNvPr>
            <p:cNvSpPr txBox="1">
              <a:spLocks noChangeArrowheads="1"/>
            </p:cNvSpPr>
            <p:nvPr/>
          </p:nvSpPr>
          <p:spPr bwMode="auto">
            <a:xfrm>
              <a:off x="1701" y="1299"/>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U</a:t>
              </a:r>
              <a:r>
                <a:rPr kumimoji="1" lang="en-US" altLang="zh-CN" sz="1400" b="1">
                  <a:latin typeface="Times New Roman" panose="02020603050405020304" pitchFamily="18" charset="0"/>
                  <a:ea typeface="仿宋_GB2312" pitchFamily="49" charset="-122"/>
                  <a:sym typeface="Symbol" panose="05050102010706020507" pitchFamily="18" charset="2"/>
                </a:rPr>
                <a:t>4</a:t>
              </a:r>
              <a:endParaRPr kumimoji="1" lang="en-US" altLang="zh-CN" sz="2400" b="1">
                <a:latin typeface="Times New Roman" panose="02020603050405020304" pitchFamily="18" charset="0"/>
                <a:ea typeface="仿宋_GB2312" pitchFamily="49" charset="-122"/>
                <a:sym typeface="Symbol" panose="05050102010706020507" pitchFamily="18" charset="2"/>
              </a:endParaRPr>
            </a:p>
          </p:txBody>
        </p:sp>
        <p:sp>
          <p:nvSpPr>
            <p:cNvPr id="35" name="Text Box 35">
              <a:extLst>
                <a:ext uri="{FF2B5EF4-FFF2-40B4-BE49-F238E27FC236}">
                  <a16:creationId xmlns:a16="http://schemas.microsoft.com/office/drawing/2014/main" id="{AC8AAAD2-082B-4D5D-AF7A-473CB755EA3E}"/>
                </a:ext>
              </a:extLst>
            </p:cNvPr>
            <p:cNvSpPr txBox="1">
              <a:spLocks noChangeArrowheads="1"/>
            </p:cNvSpPr>
            <p:nvPr/>
          </p:nvSpPr>
          <p:spPr bwMode="auto">
            <a:xfrm>
              <a:off x="1427" y="2470"/>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U</a:t>
              </a:r>
              <a:r>
                <a:rPr kumimoji="1" lang="en-US" altLang="zh-CN" sz="1400" b="1" dirty="0">
                  <a:latin typeface="Times New Roman" panose="02020603050405020304" pitchFamily="18" charset="0"/>
                  <a:ea typeface="仿宋_GB2312" pitchFamily="49" charset="-122"/>
                  <a:sym typeface="Symbol" panose="05050102010706020507" pitchFamily="18" charset="2"/>
                </a:rPr>
                <a:t>3</a:t>
              </a:r>
              <a:endParaRPr kumimoji="1" lang="en-US" altLang="zh-CN" sz="2400" b="1" dirty="0">
                <a:latin typeface="Times New Roman" panose="02020603050405020304" pitchFamily="18" charset="0"/>
                <a:ea typeface="仿宋_GB2312" pitchFamily="49" charset="-122"/>
                <a:sym typeface="Symbol" panose="05050102010706020507" pitchFamily="18" charset="2"/>
              </a:endParaRPr>
            </a:p>
          </p:txBody>
        </p:sp>
        <p:sp>
          <p:nvSpPr>
            <p:cNvPr id="36" name="Text Box 36">
              <a:extLst>
                <a:ext uri="{FF2B5EF4-FFF2-40B4-BE49-F238E27FC236}">
                  <a16:creationId xmlns:a16="http://schemas.microsoft.com/office/drawing/2014/main" id="{4E7D9FCD-7A74-47E5-A96D-02925BCE8151}"/>
                </a:ext>
              </a:extLst>
            </p:cNvPr>
            <p:cNvSpPr txBox="1">
              <a:spLocks noChangeArrowheads="1"/>
            </p:cNvSpPr>
            <p:nvPr/>
          </p:nvSpPr>
          <p:spPr bwMode="auto">
            <a:xfrm>
              <a:off x="1111" y="1299"/>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U</a:t>
              </a:r>
              <a:r>
                <a:rPr kumimoji="1" lang="en-US" altLang="zh-CN" sz="1400" b="1">
                  <a:latin typeface="Times New Roman" panose="02020603050405020304" pitchFamily="18" charset="0"/>
                  <a:ea typeface="仿宋_GB2312" pitchFamily="49" charset="-122"/>
                  <a:sym typeface="Symbol" panose="05050102010706020507" pitchFamily="18" charset="2"/>
                </a:rPr>
                <a:t>2</a:t>
              </a:r>
              <a:endParaRPr kumimoji="1" lang="en-US" altLang="zh-CN" sz="2400" b="1">
                <a:latin typeface="Times New Roman" panose="02020603050405020304" pitchFamily="18" charset="0"/>
                <a:ea typeface="仿宋_GB2312" pitchFamily="49" charset="-122"/>
                <a:sym typeface="Symbol" panose="05050102010706020507" pitchFamily="18" charset="2"/>
              </a:endParaRPr>
            </a:p>
          </p:txBody>
        </p:sp>
        <p:sp>
          <p:nvSpPr>
            <p:cNvPr id="37" name="Text Box 37">
              <a:extLst>
                <a:ext uri="{FF2B5EF4-FFF2-40B4-BE49-F238E27FC236}">
                  <a16:creationId xmlns:a16="http://schemas.microsoft.com/office/drawing/2014/main" id="{F5D36C85-3101-40C4-9733-E7018EB041CB}"/>
                </a:ext>
              </a:extLst>
            </p:cNvPr>
            <p:cNvSpPr txBox="1">
              <a:spLocks noChangeArrowheads="1"/>
            </p:cNvSpPr>
            <p:nvPr/>
          </p:nvSpPr>
          <p:spPr bwMode="auto">
            <a:xfrm>
              <a:off x="1338" y="300"/>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U</a:t>
              </a:r>
              <a:r>
                <a:rPr kumimoji="1" lang="en-US" altLang="zh-CN" sz="1400" b="1">
                  <a:latin typeface="Times New Roman" panose="02020603050405020304" pitchFamily="18" charset="0"/>
                  <a:ea typeface="仿宋_GB2312" pitchFamily="49" charset="-122"/>
                  <a:sym typeface="Symbol" panose="05050102010706020507" pitchFamily="18" charset="2"/>
                </a:rPr>
                <a:t>1</a:t>
              </a:r>
              <a:endParaRPr kumimoji="1" lang="en-US" altLang="zh-CN" sz="2400" b="1">
                <a:latin typeface="Times New Roman" panose="02020603050405020304" pitchFamily="18" charset="0"/>
                <a:ea typeface="仿宋_GB2312" pitchFamily="49" charset="-122"/>
                <a:sym typeface="Symbol" panose="05050102010706020507" pitchFamily="18" charset="2"/>
              </a:endParaRPr>
            </a:p>
          </p:txBody>
        </p:sp>
      </p:grpSp>
      <p:sp>
        <p:nvSpPr>
          <p:cNvPr id="38" name="Text Box 38">
            <a:extLst>
              <a:ext uri="{FF2B5EF4-FFF2-40B4-BE49-F238E27FC236}">
                <a16:creationId xmlns:a16="http://schemas.microsoft.com/office/drawing/2014/main" id="{3457991E-A63C-4763-BA82-1EFBF3632255}"/>
              </a:ext>
            </a:extLst>
          </p:cNvPr>
          <p:cNvSpPr txBox="1">
            <a:spLocks noChangeArrowheads="1"/>
          </p:cNvSpPr>
          <p:nvPr/>
        </p:nvSpPr>
        <p:spPr bwMode="auto">
          <a:xfrm>
            <a:off x="7121402" y="1285382"/>
            <a:ext cx="31686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kumimoji="1" lang="zh-CN" altLang="en-US" sz="2400" b="1">
                <a:latin typeface="Times New Roman" panose="02020603050405020304" pitchFamily="18" charset="0"/>
                <a:ea typeface="仿宋_GB2312" pitchFamily="49" charset="-122"/>
                <a:sym typeface="Symbol" panose="05050102010706020507" pitchFamily="18" charset="2"/>
              </a:rPr>
              <a:t>求图示电路中各方框所代表的元件消耗或产生的功率。已知： </a:t>
            </a:r>
            <a:r>
              <a:rPr kumimoji="1" lang="en-US" altLang="zh-CN" sz="2400" b="1">
                <a:latin typeface="Times New Roman" panose="02020603050405020304" pitchFamily="18" charset="0"/>
                <a:ea typeface="仿宋_GB2312" pitchFamily="49" charset="-122"/>
                <a:sym typeface="Symbol" panose="05050102010706020507" pitchFamily="18" charset="2"/>
              </a:rPr>
              <a:t>U</a:t>
            </a:r>
            <a:r>
              <a:rPr kumimoji="1" lang="en-US" altLang="zh-CN" sz="1400" b="1">
                <a:latin typeface="Times New Roman" panose="02020603050405020304" pitchFamily="18" charset="0"/>
                <a:ea typeface="仿宋_GB2312" pitchFamily="49" charset="-122"/>
                <a:sym typeface="Symbol" panose="05050102010706020507" pitchFamily="18" charset="2"/>
              </a:rPr>
              <a:t>1</a:t>
            </a:r>
            <a:r>
              <a:rPr kumimoji="1" lang="en-US" altLang="zh-CN" sz="2400" b="1">
                <a:latin typeface="Times New Roman" panose="02020603050405020304" pitchFamily="18" charset="0"/>
                <a:ea typeface="仿宋_GB2312" pitchFamily="49" charset="-122"/>
                <a:sym typeface="Symbol" panose="05050102010706020507" pitchFamily="18" charset="2"/>
              </a:rPr>
              <a:t>=1V,   U</a:t>
            </a:r>
            <a:r>
              <a:rPr kumimoji="1" lang="en-US" altLang="zh-CN" sz="1400" b="1">
                <a:latin typeface="Times New Roman" panose="02020603050405020304" pitchFamily="18" charset="0"/>
                <a:ea typeface="仿宋_GB2312" pitchFamily="49" charset="-122"/>
                <a:sym typeface="Symbol" panose="05050102010706020507" pitchFamily="18" charset="2"/>
              </a:rPr>
              <a:t>2</a:t>
            </a:r>
            <a:r>
              <a:rPr kumimoji="1" lang="en-US" altLang="zh-CN" sz="2400" b="1">
                <a:latin typeface="Times New Roman" panose="02020603050405020304" pitchFamily="18" charset="0"/>
                <a:ea typeface="仿宋_GB2312" pitchFamily="49" charset="-122"/>
                <a:sym typeface="Symbol" panose="05050102010706020507" pitchFamily="18" charset="2"/>
              </a:rPr>
              <a:t>= -3V,</a:t>
            </a:r>
          </a:p>
          <a:p>
            <a:r>
              <a:rPr kumimoji="1" lang="en-US" altLang="zh-CN" sz="2400" b="1">
                <a:latin typeface="Times New Roman" panose="02020603050405020304" pitchFamily="18" charset="0"/>
                <a:ea typeface="仿宋_GB2312" pitchFamily="49" charset="-122"/>
                <a:sym typeface="Symbol" panose="05050102010706020507" pitchFamily="18" charset="2"/>
              </a:rPr>
              <a:t>U</a:t>
            </a:r>
            <a:r>
              <a:rPr kumimoji="1" lang="en-US" altLang="zh-CN" sz="1400" b="1">
                <a:latin typeface="Times New Roman" panose="02020603050405020304" pitchFamily="18" charset="0"/>
                <a:ea typeface="仿宋_GB2312" pitchFamily="49" charset="-122"/>
                <a:sym typeface="Symbol" panose="05050102010706020507" pitchFamily="18" charset="2"/>
              </a:rPr>
              <a:t>3</a:t>
            </a:r>
            <a:r>
              <a:rPr kumimoji="1" lang="en-US" altLang="zh-CN" sz="2400" b="1">
                <a:latin typeface="Times New Roman" panose="02020603050405020304" pitchFamily="18" charset="0"/>
                <a:ea typeface="仿宋_GB2312" pitchFamily="49" charset="-122"/>
                <a:sym typeface="Symbol" panose="05050102010706020507" pitchFamily="18" charset="2"/>
              </a:rPr>
              <a:t>=8V,   U</a:t>
            </a:r>
            <a:r>
              <a:rPr kumimoji="1" lang="en-US" altLang="zh-CN" sz="1400" b="1">
                <a:latin typeface="Times New Roman" panose="02020603050405020304" pitchFamily="18" charset="0"/>
                <a:ea typeface="仿宋_GB2312" pitchFamily="49" charset="-122"/>
                <a:sym typeface="Symbol" panose="05050102010706020507" pitchFamily="18" charset="2"/>
              </a:rPr>
              <a:t>4</a:t>
            </a:r>
            <a:r>
              <a:rPr kumimoji="1" lang="en-US" altLang="zh-CN" sz="2400" b="1">
                <a:latin typeface="Times New Roman" panose="02020603050405020304" pitchFamily="18" charset="0"/>
                <a:ea typeface="仿宋_GB2312" pitchFamily="49" charset="-122"/>
                <a:sym typeface="Symbol" panose="05050102010706020507" pitchFamily="18" charset="2"/>
              </a:rPr>
              <a:t>= -4V,</a:t>
            </a:r>
          </a:p>
          <a:p>
            <a:r>
              <a:rPr kumimoji="1" lang="en-US" altLang="zh-CN" sz="2400" b="1">
                <a:latin typeface="Times New Roman" panose="02020603050405020304" pitchFamily="18" charset="0"/>
                <a:ea typeface="仿宋_GB2312" pitchFamily="49" charset="-122"/>
                <a:sym typeface="Symbol" panose="05050102010706020507" pitchFamily="18" charset="2"/>
              </a:rPr>
              <a:t>U</a:t>
            </a:r>
            <a:r>
              <a:rPr kumimoji="1" lang="en-US" altLang="zh-CN" sz="1400" b="1">
                <a:latin typeface="Times New Roman" panose="02020603050405020304" pitchFamily="18" charset="0"/>
                <a:ea typeface="仿宋_GB2312" pitchFamily="49" charset="-122"/>
                <a:sym typeface="Symbol" panose="05050102010706020507" pitchFamily="18" charset="2"/>
              </a:rPr>
              <a:t>5</a:t>
            </a:r>
            <a:r>
              <a:rPr kumimoji="1" lang="en-US" altLang="zh-CN" sz="2400" b="1">
                <a:latin typeface="Times New Roman" panose="02020603050405020304" pitchFamily="18" charset="0"/>
                <a:ea typeface="仿宋_GB2312" pitchFamily="49" charset="-122"/>
                <a:sym typeface="Symbol" panose="05050102010706020507" pitchFamily="18" charset="2"/>
              </a:rPr>
              <a:t>=7V,   U</a:t>
            </a:r>
            <a:r>
              <a:rPr kumimoji="1" lang="en-US" altLang="zh-CN" sz="1400" b="1">
                <a:latin typeface="Times New Roman" panose="02020603050405020304" pitchFamily="18" charset="0"/>
                <a:ea typeface="仿宋_GB2312" pitchFamily="49" charset="-122"/>
                <a:sym typeface="Symbol" panose="05050102010706020507" pitchFamily="18" charset="2"/>
              </a:rPr>
              <a:t>6</a:t>
            </a:r>
            <a:r>
              <a:rPr kumimoji="1" lang="en-US" altLang="zh-CN" sz="2400" b="1">
                <a:latin typeface="Times New Roman" panose="02020603050405020304" pitchFamily="18" charset="0"/>
                <a:ea typeface="仿宋_GB2312" pitchFamily="49" charset="-122"/>
                <a:sym typeface="Symbol" panose="05050102010706020507" pitchFamily="18" charset="2"/>
              </a:rPr>
              <a:t>= -3V</a:t>
            </a:r>
          </a:p>
          <a:p>
            <a:r>
              <a:rPr kumimoji="1" lang="en-US" altLang="zh-CN" sz="2400" b="1">
                <a:latin typeface="Times New Roman" panose="02020603050405020304" pitchFamily="18" charset="0"/>
                <a:ea typeface="仿宋_GB2312" pitchFamily="49" charset="-122"/>
                <a:sym typeface="Symbol" panose="05050102010706020507" pitchFamily="18" charset="2"/>
              </a:rPr>
              <a:t>I1=2A,    I2=1A,  </a:t>
            </a:r>
          </a:p>
          <a:p>
            <a:r>
              <a:rPr kumimoji="1" lang="en-US" altLang="zh-CN" sz="2400" b="1">
                <a:latin typeface="Times New Roman" panose="02020603050405020304" pitchFamily="18" charset="0"/>
                <a:ea typeface="仿宋_GB2312" pitchFamily="49" charset="-122"/>
                <a:sym typeface="Symbol" panose="05050102010706020507" pitchFamily="18" charset="2"/>
              </a:rPr>
              <a:t>I3= -1A  </a:t>
            </a:r>
            <a:endParaRPr kumimoji="1" lang="en-US" altLang="zh-CN" sz="2400" b="1" baseline="26000">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endParaRPr>
          </a:p>
        </p:txBody>
      </p:sp>
      <p:sp>
        <p:nvSpPr>
          <p:cNvPr id="39" name="Text Box 39">
            <a:extLst>
              <a:ext uri="{FF2B5EF4-FFF2-40B4-BE49-F238E27FC236}">
                <a16:creationId xmlns:a16="http://schemas.microsoft.com/office/drawing/2014/main" id="{12807BCB-68C3-4A15-A120-AD4C958737A3}"/>
              </a:ext>
            </a:extLst>
          </p:cNvPr>
          <p:cNvSpPr txBox="1">
            <a:spLocks noChangeArrowheads="1"/>
          </p:cNvSpPr>
          <p:nvPr/>
        </p:nvSpPr>
        <p:spPr bwMode="auto">
          <a:xfrm>
            <a:off x="3881315" y="1068761"/>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dirty="0">
                <a:ea typeface="宋体" panose="02010600030101010101" pitchFamily="2" charset="-122"/>
              </a:rPr>
              <a:t>－</a:t>
            </a:r>
          </a:p>
        </p:txBody>
      </p:sp>
    </p:spTree>
    <p:extLst>
      <p:ext uri="{BB962C8B-B14F-4D97-AF65-F5344CB8AC3E}">
        <p14:creationId xmlns:p14="http://schemas.microsoft.com/office/powerpoint/2010/main" val="4191838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DC398B3F-EC1D-4B4A-9DD3-659EA1E1D6F2}"/>
              </a:ext>
            </a:extLst>
          </p:cNvPr>
          <p:cNvSpPr txBox="1">
            <a:spLocks noChangeArrowheads="1"/>
          </p:cNvSpPr>
          <p:nvPr/>
        </p:nvSpPr>
        <p:spPr bwMode="auto">
          <a:xfrm>
            <a:off x="3532244" y="2576359"/>
            <a:ext cx="4105275"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400" b="1" dirty="0">
                <a:latin typeface="楷体_GB2312" pitchFamily="49" charset="-122"/>
                <a:ea typeface="楷体_GB2312" pitchFamily="49" charset="-122"/>
              </a:rPr>
              <a:t>元件</a:t>
            </a: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a:t>
            </a:r>
            <a:r>
              <a:rPr lang="en-US" altLang="zh-CN" sz="2400" b="1" dirty="0" err="1">
                <a:latin typeface="楷体_GB2312" pitchFamily="49" charset="-122"/>
                <a:ea typeface="楷体_GB2312" pitchFamily="49" charset="-122"/>
              </a:rPr>
              <a:t>u,i</a:t>
            </a:r>
            <a:r>
              <a:rPr lang="zh-CN" altLang="en-US" sz="2400" b="1" dirty="0">
                <a:latin typeface="楷体_GB2312" pitchFamily="49" charset="-122"/>
                <a:ea typeface="楷体_GB2312" pitchFamily="49" charset="-122"/>
              </a:rPr>
              <a:t>参考方向不关联</a:t>
            </a:r>
          </a:p>
          <a:p>
            <a:pPr eaLnBrk="1" hangingPunct="1">
              <a:spcBef>
                <a:spcPct val="50000"/>
              </a:spcBef>
            </a:pPr>
            <a:r>
              <a:rPr lang="zh-CN" altLang="en-US" sz="2400" b="1" dirty="0">
                <a:latin typeface="楷体_GB2312" pitchFamily="49" charset="-122"/>
                <a:ea typeface="楷体_GB2312" pitchFamily="49" charset="-122"/>
              </a:rPr>
              <a:t>元件</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a:t>
            </a:r>
            <a:r>
              <a:rPr lang="en-US" altLang="zh-CN" sz="2400" b="1" dirty="0" err="1">
                <a:latin typeface="楷体_GB2312" pitchFamily="49" charset="-122"/>
                <a:ea typeface="楷体_GB2312" pitchFamily="49" charset="-122"/>
              </a:rPr>
              <a:t>u,i</a:t>
            </a:r>
            <a:r>
              <a:rPr lang="zh-CN" altLang="en-US" sz="2400" b="1" dirty="0">
                <a:latin typeface="楷体_GB2312" pitchFamily="49" charset="-122"/>
                <a:ea typeface="楷体_GB2312" pitchFamily="49" charset="-122"/>
              </a:rPr>
              <a:t>参考方向关联</a:t>
            </a:r>
          </a:p>
          <a:p>
            <a:pPr eaLnBrk="1" hangingPunct="1">
              <a:spcBef>
                <a:spcPct val="50000"/>
              </a:spcBef>
            </a:pPr>
            <a:r>
              <a:rPr lang="zh-CN" altLang="en-US" sz="2400" b="1" dirty="0">
                <a:latin typeface="楷体_GB2312" pitchFamily="49" charset="-122"/>
                <a:ea typeface="楷体_GB2312" pitchFamily="49" charset="-122"/>
              </a:rPr>
              <a:t>元件</a:t>
            </a: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a:t>
            </a:r>
            <a:r>
              <a:rPr lang="en-US" altLang="zh-CN" sz="2400" b="1" dirty="0" err="1">
                <a:latin typeface="楷体_GB2312" pitchFamily="49" charset="-122"/>
                <a:ea typeface="楷体_GB2312" pitchFamily="49" charset="-122"/>
              </a:rPr>
              <a:t>u,i</a:t>
            </a:r>
            <a:r>
              <a:rPr lang="zh-CN" altLang="en-US" sz="2400" b="1" dirty="0">
                <a:latin typeface="楷体_GB2312" pitchFamily="49" charset="-122"/>
                <a:ea typeface="楷体_GB2312" pitchFamily="49" charset="-122"/>
              </a:rPr>
              <a:t>参考方向关联</a:t>
            </a:r>
          </a:p>
          <a:p>
            <a:pPr eaLnBrk="1" hangingPunct="1">
              <a:spcBef>
                <a:spcPct val="50000"/>
              </a:spcBef>
            </a:pPr>
            <a:r>
              <a:rPr lang="zh-CN" altLang="en-US" sz="2400" b="1" dirty="0">
                <a:latin typeface="楷体_GB2312" pitchFamily="49" charset="-122"/>
                <a:ea typeface="楷体_GB2312" pitchFamily="49" charset="-122"/>
              </a:rPr>
              <a:t>元件</a:t>
            </a:r>
            <a:r>
              <a:rPr lang="en-US" altLang="zh-CN" sz="2400" b="1" dirty="0">
                <a:latin typeface="楷体_GB2312" pitchFamily="49" charset="-122"/>
                <a:ea typeface="楷体_GB2312" pitchFamily="49" charset="-122"/>
              </a:rPr>
              <a:t>4</a:t>
            </a:r>
            <a:r>
              <a:rPr lang="zh-CN" altLang="en-US" sz="2400" b="1" dirty="0">
                <a:latin typeface="楷体_GB2312" pitchFamily="49" charset="-122"/>
                <a:ea typeface="楷体_GB2312" pitchFamily="49" charset="-122"/>
              </a:rPr>
              <a:t>：</a:t>
            </a:r>
            <a:r>
              <a:rPr lang="en-US" altLang="zh-CN" sz="2400" b="1" dirty="0" err="1">
                <a:latin typeface="楷体_GB2312" pitchFamily="49" charset="-122"/>
                <a:ea typeface="楷体_GB2312" pitchFamily="49" charset="-122"/>
              </a:rPr>
              <a:t>u,i</a:t>
            </a:r>
            <a:r>
              <a:rPr lang="zh-CN" altLang="en-US" sz="2400" b="1" dirty="0">
                <a:latin typeface="楷体_GB2312" pitchFamily="49" charset="-122"/>
                <a:ea typeface="楷体_GB2312" pitchFamily="49" charset="-122"/>
              </a:rPr>
              <a:t>参考方向关联</a:t>
            </a:r>
          </a:p>
          <a:p>
            <a:pPr eaLnBrk="1" hangingPunct="1">
              <a:spcBef>
                <a:spcPct val="50000"/>
              </a:spcBef>
            </a:pPr>
            <a:r>
              <a:rPr lang="zh-CN" altLang="en-US" sz="2400" b="1" dirty="0">
                <a:latin typeface="楷体_GB2312" pitchFamily="49" charset="-122"/>
                <a:ea typeface="楷体_GB2312" pitchFamily="49" charset="-122"/>
              </a:rPr>
              <a:t>元件</a:t>
            </a:r>
            <a:r>
              <a:rPr lang="en-US" altLang="zh-CN" sz="2400" b="1" dirty="0">
                <a:latin typeface="楷体_GB2312" pitchFamily="49" charset="-122"/>
                <a:ea typeface="楷体_GB2312" pitchFamily="49" charset="-122"/>
              </a:rPr>
              <a:t>5</a:t>
            </a:r>
            <a:r>
              <a:rPr lang="zh-CN" altLang="en-US" sz="2400" b="1" dirty="0">
                <a:latin typeface="楷体_GB2312" pitchFamily="49" charset="-122"/>
                <a:ea typeface="楷体_GB2312" pitchFamily="49" charset="-122"/>
              </a:rPr>
              <a:t>：</a:t>
            </a:r>
            <a:r>
              <a:rPr lang="en-US" altLang="zh-CN" sz="2400" b="1" dirty="0" err="1">
                <a:latin typeface="楷体_GB2312" pitchFamily="49" charset="-122"/>
                <a:ea typeface="楷体_GB2312" pitchFamily="49" charset="-122"/>
              </a:rPr>
              <a:t>u,i</a:t>
            </a:r>
            <a:r>
              <a:rPr lang="zh-CN" altLang="en-US" sz="2400" b="1" dirty="0">
                <a:latin typeface="楷体_GB2312" pitchFamily="49" charset="-122"/>
                <a:ea typeface="楷体_GB2312" pitchFamily="49" charset="-122"/>
              </a:rPr>
              <a:t>参考方向关联</a:t>
            </a:r>
          </a:p>
          <a:p>
            <a:pPr eaLnBrk="1" hangingPunct="1">
              <a:spcBef>
                <a:spcPct val="50000"/>
              </a:spcBef>
            </a:pPr>
            <a:r>
              <a:rPr lang="zh-CN" altLang="en-US" sz="2400" b="1" dirty="0">
                <a:latin typeface="楷体_GB2312" pitchFamily="49" charset="-122"/>
                <a:ea typeface="楷体_GB2312" pitchFamily="49" charset="-122"/>
              </a:rPr>
              <a:t>元件</a:t>
            </a:r>
            <a:r>
              <a:rPr lang="en-US" altLang="zh-CN" sz="2400" b="1" dirty="0">
                <a:latin typeface="楷体_GB2312" pitchFamily="49" charset="-122"/>
                <a:ea typeface="楷体_GB2312" pitchFamily="49" charset="-122"/>
              </a:rPr>
              <a:t>6</a:t>
            </a:r>
            <a:r>
              <a:rPr lang="zh-CN" altLang="en-US" sz="2400" b="1" dirty="0">
                <a:latin typeface="楷体_GB2312" pitchFamily="49" charset="-122"/>
                <a:ea typeface="楷体_GB2312" pitchFamily="49" charset="-122"/>
              </a:rPr>
              <a:t>：</a:t>
            </a:r>
            <a:r>
              <a:rPr lang="en-US" altLang="zh-CN" sz="2400" b="1" dirty="0" err="1">
                <a:latin typeface="楷体_GB2312" pitchFamily="49" charset="-122"/>
                <a:ea typeface="楷体_GB2312" pitchFamily="49" charset="-122"/>
              </a:rPr>
              <a:t>u,i</a:t>
            </a:r>
            <a:r>
              <a:rPr lang="zh-CN" altLang="en-US" sz="2400" b="1" dirty="0">
                <a:latin typeface="楷体_GB2312" pitchFamily="49" charset="-122"/>
                <a:ea typeface="楷体_GB2312" pitchFamily="49" charset="-122"/>
              </a:rPr>
              <a:t>参考方向关联</a:t>
            </a:r>
          </a:p>
        </p:txBody>
      </p:sp>
      <p:graphicFrame>
        <p:nvGraphicFramePr>
          <p:cNvPr id="3" name="Object 4">
            <a:extLst>
              <a:ext uri="{FF2B5EF4-FFF2-40B4-BE49-F238E27FC236}">
                <a16:creationId xmlns:a16="http://schemas.microsoft.com/office/drawing/2014/main" id="{B92090EC-B261-4833-ADC2-A4A60FC9777A}"/>
              </a:ext>
            </a:extLst>
          </p:cNvPr>
          <p:cNvGraphicFramePr>
            <a:graphicFrameLocks noChangeAspect="1"/>
          </p:cNvGraphicFramePr>
          <p:nvPr/>
        </p:nvGraphicFramePr>
        <p:xfrm>
          <a:off x="7280353" y="2567804"/>
          <a:ext cx="4032250" cy="458788"/>
        </p:xfrm>
        <a:graphic>
          <a:graphicData uri="http://schemas.openxmlformats.org/presentationml/2006/ole">
            <mc:AlternateContent xmlns:mc="http://schemas.openxmlformats.org/markup-compatibility/2006">
              <mc:Choice xmlns:v="urn:schemas-microsoft-com:vml" Requires="v">
                <p:oleObj name="Equation" r:id="rId2" imgW="2200105" imgH="238061" progId="Equation.3">
                  <p:embed/>
                </p:oleObj>
              </mc:Choice>
              <mc:Fallback>
                <p:oleObj name="Equation" r:id="rId2" imgW="2200105" imgH="238061" progId="Equation.3">
                  <p:embed/>
                  <p:pic>
                    <p:nvPicPr>
                      <p:cNvPr id="3" name="Object 4">
                        <a:extLst>
                          <a:ext uri="{FF2B5EF4-FFF2-40B4-BE49-F238E27FC236}">
                            <a16:creationId xmlns:a16="http://schemas.microsoft.com/office/drawing/2014/main" id="{B92090EC-B261-4833-ADC2-A4A60FC97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353" y="2567804"/>
                        <a:ext cx="403225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5">
            <a:extLst>
              <a:ext uri="{FF2B5EF4-FFF2-40B4-BE49-F238E27FC236}">
                <a16:creationId xmlns:a16="http://schemas.microsoft.com/office/drawing/2014/main" id="{0D3C48C0-C1D0-4E3F-9E79-BD9ADEFEC671}"/>
              </a:ext>
            </a:extLst>
          </p:cNvPr>
          <p:cNvGraphicFramePr>
            <a:graphicFrameLocks noChangeAspect="1"/>
          </p:cNvGraphicFramePr>
          <p:nvPr/>
        </p:nvGraphicFramePr>
        <p:xfrm>
          <a:off x="7305753" y="3140893"/>
          <a:ext cx="4438650" cy="434975"/>
        </p:xfrm>
        <a:graphic>
          <a:graphicData uri="http://schemas.openxmlformats.org/presentationml/2006/ole">
            <mc:AlternateContent xmlns:mc="http://schemas.openxmlformats.org/markup-compatibility/2006">
              <mc:Choice xmlns:v="urn:schemas-microsoft-com:vml" Requires="v">
                <p:oleObj name="Equation" r:id="rId4" imgW="2571913" imgH="238061" progId="Equation.DSMT4">
                  <p:embed/>
                </p:oleObj>
              </mc:Choice>
              <mc:Fallback>
                <p:oleObj name="Equation" r:id="rId4" imgW="2571913" imgH="238061" progId="Equation.DSMT4">
                  <p:embed/>
                  <p:pic>
                    <p:nvPicPr>
                      <p:cNvPr id="4" name="Object 5">
                        <a:extLst>
                          <a:ext uri="{FF2B5EF4-FFF2-40B4-BE49-F238E27FC236}">
                            <a16:creationId xmlns:a16="http://schemas.microsoft.com/office/drawing/2014/main" id="{0D3C48C0-C1D0-4E3F-9E79-BD9ADEFEC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753" y="3140893"/>
                        <a:ext cx="443865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a:extLst>
              <a:ext uri="{FF2B5EF4-FFF2-40B4-BE49-F238E27FC236}">
                <a16:creationId xmlns:a16="http://schemas.microsoft.com/office/drawing/2014/main" id="{9477D1EC-A722-46B0-B2F1-E26DCEC99088}"/>
              </a:ext>
            </a:extLst>
          </p:cNvPr>
          <p:cNvGraphicFramePr>
            <a:graphicFrameLocks noChangeAspect="1"/>
          </p:cNvGraphicFramePr>
          <p:nvPr/>
        </p:nvGraphicFramePr>
        <p:xfrm>
          <a:off x="7318454" y="4256905"/>
          <a:ext cx="4067175" cy="398463"/>
        </p:xfrm>
        <a:graphic>
          <a:graphicData uri="http://schemas.openxmlformats.org/presentationml/2006/ole">
            <mc:AlternateContent xmlns:mc="http://schemas.openxmlformats.org/markup-compatibility/2006">
              <mc:Choice xmlns:v="urn:schemas-microsoft-com:vml" Requires="v">
                <p:oleObj name="Equation" r:id="rId6" imgW="2562228" imgH="238061" progId="Equation.DSMT4">
                  <p:embed/>
                </p:oleObj>
              </mc:Choice>
              <mc:Fallback>
                <p:oleObj name="Equation" r:id="rId6" imgW="2562228" imgH="238061" progId="Equation.DSMT4">
                  <p:embed/>
                  <p:pic>
                    <p:nvPicPr>
                      <p:cNvPr id="5" name="Object 7">
                        <a:extLst>
                          <a:ext uri="{FF2B5EF4-FFF2-40B4-BE49-F238E27FC236}">
                            <a16:creationId xmlns:a16="http://schemas.microsoft.com/office/drawing/2014/main" id="{9477D1EC-A722-46B0-B2F1-E26DCEC990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8454" y="4256905"/>
                        <a:ext cx="406717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a:extLst>
              <a:ext uri="{FF2B5EF4-FFF2-40B4-BE49-F238E27FC236}">
                <a16:creationId xmlns:a16="http://schemas.microsoft.com/office/drawing/2014/main" id="{B4019E66-8444-4AE7-8398-D2610F6F20A4}"/>
              </a:ext>
            </a:extLst>
          </p:cNvPr>
          <p:cNvGraphicFramePr>
            <a:graphicFrameLocks noChangeAspect="1"/>
          </p:cNvGraphicFramePr>
          <p:nvPr/>
        </p:nvGraphicFramePr>
        <p:xfrm>
          <a:off x="7347029" y="4799829"/>
          <a:ext cx="4181475" cy="407988"/>
        </p:xfrm>
        <a:graphic>
          <a:graphicData uri="http://schemas.openxmlformats.org/presentationml/2006/ole">
            <mc:AlternateContent xmlns:mc="http://schemas.openxmlformats.org/markup-compatibility/2006">
              <mc:Choice xmlns:v="urn:schemas-microsoft-com:vml" Requires="v">
                <p:oleObj name="Equation" r:id="rId8" imgW="2571913" imgH="238061" progId="Equation.3">
                  <p:embed/>
                </p:oleObj>
              </mc:Choice>
              <mc:Fallback>
                <p:oleObj name="Equation" r:id="rId8" imgW="2571913" imgH="238061" progId="Equation.3">
                  <p:embed/>
                  <p:pic>
                    <p:nvPicPr>
                      <p:cNvPr id="6" name="Object 8">
                        <a:extLst>
                          <a:ext uri="{FF2B5EF4-FFF2-40B4-BE49-F238E27FC236}">
                            <a16:creationId xmlns:a16="http://schemas.microsoft.com/office/drawing/2014/main" id="{B4019E66-8444-4AE7-8398-D2610F6F20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7029" y="4799829"/>
                        <a:ext cx="4181475"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a:extLst>
              <a:ext uri="{FF2B5EF4-FFF2-40B4-BE49-F238E27FC236}">
                <a16:creationId xmlns:a16="http://schemas.microsoft.com/office/drawing/2014/main" id="{88B01CF9-C4B5-4D96-A4EA-1165257F2169}"/>
              </a:ext>
            </a:extLst>
          </p:cNvPr>
          <p:cNvGraphicFramePr>
            <a:graphicFrameLocks noChangeAspect="1"/>
          </p:cNvGraphicFramePr>
          <p:nvPr/>
        </p:nvGraphicFramePr>
        <p:xfrm>
          <a:off x="7351790" y="5303068"/>
          <a:ext cx="4337050" cy="403225"/>
        </p:xfrm>
        <a:graphic>
          <a:graphicData uri="http://schemas.openxmlformats.org/presentationml/2006/ole">
            <mc:AlternateContent xmlns:mc="http://schemas.openxmlformats.org/markup-compatibility/2006">
              <mc:Choice xmlns:v="urn:schemas-microsoft-com:vml" Requires="v">
                <p:oleObj name="Equation" r:id="rId10" imgW="2695708" imgH="238061" progId="Equation.3">
                  <p:embed/>
                </p:oleObj>
              </mc:Choice>
              <mc:Fallback>
                <p:oleObj name="Equation" r:id="rId10" imgW="2695708" imgH="238061" progId="Equation.3">
                  <p:embed/>
                  <p:pic>
                    <p:nvPicPr>
                      <p:cNvPr id="7" name="Object 9">
                        <a:extLst>
                          <a:ext uri="{FF2B5EF4-FFF2-40B4-BE49-F238E27FC236}">
                            <a16:creationId xmlns:a16="http://schemas.microsoft.com/office/drawing/2014/main" id="{88B01CF9-C4B5-4D96-A4EA-1165257F21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51790" y="5303068"/>
                        <a:ext cx="433705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0">
            <a:extLst>
              <a:ext uri="{FF2B5EF4-FFF2-40B4-BE49-F238E27FC236}">
                <a16:creationId xmlns:a16="http://schemas.microsoft.com/office/drawing/2014/main" id="{9B9CE07A-C5D9-4C58-B0E7-B2D576E7C348}"/>
              </a:ext>
            </a:extLst>
          </p:cNvPr>
          <p:cNvSpPr txBox="1">
            <a:spLocks noChangeArrowheads="1"/>
          </p:cNvSpPr>
          <p:nvPr/>
        </p:nvSpPr>
        <p:spPr bwMode="auto">
          <a:xfrm>
            <a:off x="3535440" y="5936480"/>
            <a:ext cx="7191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800" b="1">
                <a:latin typeface="Times New Roman" panose="02020603050405020304" pitchFamily="18" charset="0"/>
                <a:ea typeface="宋体" panose="02010600030101010101" pitchFamily="2" charset="-122"/>
                <a:sym typeface="Symbol" panose="05050102010706020507" pitchFamily="18" charset="2"/>
              </a:rPr>
              <a:t>注</a:t>
            </a:r>
          </a:p>
        </p:txBody>
      </p:sp>
      <p:sp>
        <p:nvSpPr>
          <p:cNvPr id="9" name="Text Box 11">
            <a:extLst>
              <a:ext uri="{FF2B5EF4-FFF2-40B4-BE49-F238E27FC236}">
                <a16:creationId xmlns:a16="http://schemas.microsoft.com/office/drawing/2014/main" id="{35FCC339-2FEC-4420-A24F-EF6A15BB3124}"/>
              </a:ext>
            </a:extLst>
          </p:cNvPr>
          <p:cNvSpPr txBox="1">
            <a:spLocks noChangeArrowheads="1"/>
          </p:cNvSpPr>
          <p:nvPr/>
        </p:nvSpPr>
        <p:spPr bwMode="auto">
          <a:xfrm>
            <a:off x="4543503" y="5998392"/>
            <a:ext cx="676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a:latin typeface="Times New Roman" panose="02020603050405020304" pitchFamily="18" charset="0"/>
                <a:ea typeface="仿宋_GB2312" pitchFamily="49" charset="-122"/>
                <a:sym typeface="Symbol" panose="05050102010706020507" pitchFamily="18" charset="2"/>
              </a:rPr>
              <a:t>对一完整的电路，发出的功率＝消耗的功率</a:t>
            </a:r>
          </a:p>
        </p:txBody>
      </p:sp>
      <p:graphicFrame>
        <p:nvGraphicFramePr>
          <p:cNvPr id="10" name="Object 5">
            <a:extLst>
              <a:ext uri="{FF2B5EF4-FFF2-40B4-BE49-F238E27FC236}">
                <a16:creationId xmlns:a16="http://schemas.microsoft.com/office/drawing/2014/main" id="{ACE15542-FE8B-4AF9-938D-2CD2473991AD}"/>
              </a:ext>
            </a:extLst>
          </p:cNvPr>
          <p:cNvGraphicFramePr>
            <a:graphicFrameLocks noChangeAspect="1"/>
          </p:cNvGraphicFramePr>
          <p:nvPr/>
        </p:nvGraphicFramePr>
        <p:xfrm>
          <a:off x="7305753" y="3664029"/>
          <a:ext cx="3784601" cy="483884"/>
        </p:xfrm>
        <a:graphic>
          <a:graphicData uri="http://schemas.openxmlformats.org/presentationml/2006/ole">
            <mc:AlternateContent xmlns:mc="http://schemas.openxmlformats.org/markup-compatibility/2006">
              <mc:Choice xmlns:v="urn:schemas-microsoft-com:vml" Requires="v">
                <p:oleObj name="Equation" r:id="rId12" imgW="1892160" imgH="228600" progId="Equation.DSMT4">
                  <p:embed/>
                </p:oleObj>
              </mc:Choice>
              <mc:Fallback>
                <p:oleObj name="Equation" r:id="rId12" imgW="1892160" imgH="228600" progId="Equation.DSMT4">
                  <p:embed/>
                  <p:pic>
                    <p:nvPicPr>
                      <p:cNvPr id="10" name="Object 5">
                        <a:extLst>
                          <a:ext uri="{FF2B5EF4-FFF2-40B4-BE49-F238E27FC236}">
                            <a16:creationId xmlns:a16="http://schemas.microsoft.com/office/drawing/2014/main" id="{ACE15542-FE8B-4AF9-938D-2CD2473991AD}"/>
                          </a:ext>
                        </a:extLst>
                      </p:cNvPr>
                      <p:cNvPicPr>
                        <a:picLocks noChangeAspect="1" noChangeArrowheads="1"/>
                      </p:cNvPicPr>
                      <p:nvPr/>
                    </p:nvPicPr>
                    <p:blipFill>
                      <a:blip r:embed="rId13"/>
                      <a:srcRect/>
                      <a:stretch>
                        <a:fillRect/>
                      </a:stretch>
                    </p:blipFill>
                    <p:spPr bwMode="auto">
                      <a:xfrm>
                        <a:off x="7305753" y="3664029"/>
                        <a:ext cx="3784601" cy="483884"/>
                      </a:xfrm>
                      <a:prstGeom prst="rect">
                        <a:avLst/>
                      </a:prstGeom>
                      <a:noFill/>
                      <a:ln>
                        <a:noFill/>
                      </a:ln>
                      <a:effectLst/>
                    </p:spPr>
                  </p:pic>
                </p:oleObj>
              </mc:Fallback>
            </mc:AlternateContent>
          </a:graphicData>
        </a:graphic>
      </p:graphicFrame>
      <p:grpSp>
        <p:nvGrpSpPr>
          <p:cNvPr id="11" name="Group 3">
            <a:extLst>
              <a:ext uri="{FF2B5EF4-FFF2-40B4-BE49-F238E27FC236}">
                <a16:creationId xmlns:a16="http://schemas.microsoft.com/office/drawing/2014/main" id="{D095C579-47CB-45F2-9482-1023D615B6EF}"/>
              </a:ext>
            </a:extLst>
          </p:cNvPr>
          <p:cNvGrpSpPr>
            <a:grpSpLocks/>
          </p:cNvGrpSpPr>
          <p:nvPr/>
        </p:nvGrpSpPr>
        <p:grpSpPr bwMode="auto">
          <a:xfrm>
            <a:off x="303552" y="116460"/>
            <a:ext cx="3951497" cy="3006030"/>
            <a:chOff x="612" y="300"/>
            <a:chExt cx="3220" cy="2539"/>
          </a:xfrm>
        </p:grpSpPr>
        <p:sp>
          <p:nvSpPr>
            <p:cNvPr id="12" name="Line 4">
              <a:extLst>
                <a:ext uri="{FF2B5EF4-FFF2-40B4-BE49-F238E27FC236}">
                  <a16:creationId xmlns:a16="http://schemas.microsoft.com/office/drawing/2014/main" id="{8C50CCC7-4C3E-48D8-BF05-AECE76D1A271}"/>
                </a:ext>
              </a:extLst>
            </p:cNvPr>
            <p:cNvSpPr>
              <a:spLocks noChangeShapeType="1"/>
            </p:cNvSpPr>
            <p:nvPr/>
          </p:nvSpPr>
          <p:spPr bwMode="auto">
            <a:xfrm>
              <a:off x="3334" y="709"/>
              <a:ext cx="0" cy="1633"/>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Rectangle 5">
              <a:extLst>
                <a:ext uri="{FF2B5EF4-FFF2-40B4-BE49-F238E27FC236}">
                  <a16:creationId xmlns:a16="http://schemas.microsoft.com/office/drawing/2014/main" id="{24A6BC8E-A948-4F6A-A740-AC322131AE35}"/>
                </a:ext>
              </a:extLst>
            </p:cNvPr>
            <p:cNvSpPr>
              <a:spLocks noChangeArrowheads="1"/>
            </p:cNvSpPr>
            <p:nvPr/>
          </p:nvSpPr>
          <p:spPr bwMode="auto">
            <a:xfrm>
              <a:off x="3228" y="1208"/>
              <a:ext cx="181" cy="453"/>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a:solidFill>
                    <a:srgbClr val="CC0000"/>
                  </a:solidFill>
                  <a:latin typeface="Times New Roman" panose="02020603050405020304" pitchFamily="18" charset="0"/>
                  <a:ea typeface="宋体" panose="02010600030101010101" pitchFamily="2" charset="-122"/>
                  <a:sym typeface="Symbol" panose="05050102010706020507" pitchFamily="18" charset="2"/>
                </a:rPr>
                <a:t>5</a:t>
              </a:r>
            </a:p>
          </p:txBody>
        </p:sp>
        <p:sp>
          <p:nvSpPr>
            <p:cNvPr id="14" name="Line 6">
              <a:extLst>
                <a:ext uri="{FF2B5EF4-FFF2-40B4-BE49-F238E27FC236}">
                  <a16:creationId xmlns:a16="http://schemas.microsoft.com/office/drawing/2014/main" id="{25784EBF-736B-4DBA-AEE9-59F8106F696A}"/>
                </a:ext>
              </a:extLst>
            </p:cNvPr>
            <p:cNvSpPr>
              <a:spLocks noChangeShapeType="1"/>
            </p:cNvSpPr>
            <p:nvPr/>
          </p:nvSpPr>
          <p:spPr bwMode="auto">
            <a:xfrm>
              <a:off x="1021" y="709"/>
              <a:ext cx="2313"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7">
              <a:extLst>
                <a:ext uri="{FF2B5EF4-FFF2-40B4-BE49-F238E27FC236}">
                  <a16:creationId xmlns:a16="http://schemas.microsoft.com/office/drawing/2014/main" id="{8AB49F11-C324-487B-8E11-CB4455AB25C6}"/>
                </a:ext>
              </a:extLst>
            </p:cNvPr>
            <p:cNvSpPr>
              <a:spLocks noChangeShapeType="1"/>
            </p:cNvSpPr>
            <p:nvPr/>
          </p:nvSpPr>
          <p:spPr bwMode="auto">
            <a:xfrm>
              <a:off x="1021" y="2342"/>
              <a:ext cx="2313"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8">
              <a:extLst>
                <a:ext uri="{FF2B5EF4-FFF2-40B4-BE49-F238E27FC236}">
                  <a16:creationId xmlns:a16="http://schemas.microsoft.com/office/drawing/2014/main" id="{F7B8FF81-C733-42CF-BB68-54ADD55D6B0C}"/>
                </a:ext>
              </a:extLst>
            </p:cNvPr>
            <p:cNvSpPr>
              <a:spLocks noChangeShapeType="1"/>
            </p:cNvSpPr>
            <p:nvPr/>
          </p:nvSpPr>
          <p:spPr bwMode="auto">
            <a:xfrm>
              <a:off x="1021" y="709"/>
              <a:ext cx="0" cy="1633"/>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9">
              <a:extLst>
                <a:ext uri="{FF2B5EF4-FFF2-40B4-BE49-F238E27FC236}">
                  <a16:creationId xmlns:a16="http://schemas.microsoft.com/office/drawing/2014/main" id="{1E4AA7AF-EDED-486E-8F82-0FA60E421257}"/>
                </a:ext>
              </a:extLst>
            </p:cNvPr>
            <p:cNvSpPr>
              <a:spLocks noChangeShapeType="1"/>
            </p:cNvSpPr>
            <p:nvPr/>
          </p:nvSpPr>
          <p:spPr bwMode="auto">
            <a:xfrm>
              <a:off x="2155" y="709"/>
              <a:ext cx="0" cy="1633"/>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AutoShape 10">
              <a:extLst>
                <a:ext uri="{FF2B5EF4-FFF2-40B4-BE49-F238E27FC236}">
                  <a16:creationId xmlns:a16="http://schemas.microsoft.com/office/drawing/2014/main" id="{9682E422-BDAA-42B6-B236-EAFCB8E1BA63}"/>
                </a:ext>
              </a:extLst>
            </p:cNvPr>
            <p:cNvSpPr>
              <a:spLocks noChangeArrowheads="1"/>
            </p:cNvSpPr>
            <p:nvPr/>
          </p:nvSpPr>
          <p:spPr bwMode="auto">
            <a:xfrm>
              <a:off x="930" y="754"/>
              <a:ext cx="45" cy="363"/>
            </a:xfrm>
            <a:prstGeom prst="downArrow">
              <a:avLst>
                <a:gd name="adj1" fmla="val 50000"/>
                <a:gd name="adj2" fmla="val 201667"/>
              </a:avLst>
            </a:prstGeom>
            <a:solidFill>
              <a:schemeClr val="tx1"/>
            </a:solidFill>
            <a:ln w="38100" cap="sq"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9" name="AutoShape 11">
              <a:extLst>
                <a:ext uri="{FF2B5EF4-FFF2-40B4-BE49-F238E27FC236}">
                  <a16:creationId xmlns:a16="http://schemas.microsoft.com/office/drawing/2014/main" id="{C702CD75-FF35-4985-978E-C22401D7608E}"/>
                </a:ext>
              </a:extLst>
            </p:cNvPr>
            <p:cNvSpPr>
              <a:spLocks noChangeArrowheads="1"/>
            </p:cNvSpPr>
            <p:nvPr/>
          </p:nvSpPr>
          <p:spPr bwMode="auto">
            <a:xfrm>
              <a:off x="3379" y="1752"/>
              <a:ext cx="45" cy="363"/>
            </a:xfrm>
            <a:prstGeom prst="downArrow">
              <a:avLst>
                <a:gd name="adj1" fmla="val 50000"/>
                <a:gd name="adj2" fmla="val 201667"/>
              </a:avLst>
            </a:prstGeom>
            <a:solidFill>
              <a:schemeClr val="tx1"/>
            </a:solidFill>
            <a:ln w="38100" cap="sq"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Rectangle 12">
              <a:extLst>
                <a:ext uri="{FF2B5EF4-FFF2-40B4-BE49-F238E27FC236}">
                  <a16:creationId xmlns:a16="http://schemas.microsoft.com/office/drawing/2014/main" id="{13DF56A1-BDB5-4792-A0C6-98CF8B0492A8}"/>
                </a:ext>
              </a:extLst>
            </p:cNvPr>
            <p:cNvSpPr>
              <a:spLocks noChangeArrowheads="1"/>
            </p:cNvSpPr>
            <p:nvPr/>
          </p:nvSpPr>
          <p:spPr bwMode="auto">
            <a:xfrm>
              <a:off x="2472" y="615"/>
              <a:ext cx="544" cy="170"/>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rPr>
                <a:t>6</a:t>
              </a:r>
            </a:p>
          </p:txBody>
        </p:sp>
        <p:sp>
          <p:nvSpPr>
            <p:cNvPr id="21" name="Rectangle 13">
              <a:extLst>
                <a:ext uri="{FF2B5EF4-FFF2-40B4-BE49-F238E27FC236}">
                  <a16:creationId xmlns:a16="http://schemas.microsoft.com/office/drawing/2014/main" id="{33AACF0F-F80A-4EA8-B351-01CF17E5F1B7}"/>
                </a:ext>
              </a:extLst>
            </p:cNvPr>
            <p:cNvSpPr>
              <a:spLocks noChangeArrowheads="1"/>
            </p:cNvSpPr>
            <p:nvPr/>
          </p:nvSpPr>
          <p:spPr bwMode="auto">
            <a:xfrm>
              <a:off x="2061" y="1208"/>
              <a:ext cx="180" cy="453"/>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dirty="0">
                  <a:solidFill>
                    <a:srgbClr val="CC0000"/>
                  </a:solidFill>
                  <a:latin typeface="Times New Roman" panose="02020603050405020304" pitchFamily="18" charset="0"/>
                  <a:ea typeface="仿宋_GB2312" pitchFamily="49" charset="-122"/>
                  <a:sym typeface="Symbol" panose="05050102010706020507" pitchFamily="18" charset="2"/>
                </a:rPr>
                <a:t>4</a:t>
              </a:r>
            </a:p>
          </p:txBody>
        </p:sp>
        <p:sp>
          <p:nvSpPr>
            <p:cNvPr id="22" name="Rectangle 14">
              <a:extLst>
                <a:ext uri="{FF2B5EF4-FFF2-40B4-BE49-F238E27FC236}">
                  <a16:creationId xmlns:a16="http://schemas.microsoft.com/office/drawing/2014/main" id="{BACE59B5-217C-4919-A9AE-DDD662DB424D}"/>
                </a:ext>
              </a:extLst>
            </p:cNvPr>
            <p:cNvSpPr>
              <a:spLocks noChangeArrowheads="1"/>
            </p:cNvSpPr>
            <p:nvPr/>
          </p:nvSpPr>
          <p:spPr bwMode="auto">
            <a:xfrm>
              <a:off x="1293" y="604"/>
              <a:ext cx="499" cy="181"/>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dirty="0">
                  <a:solidFill>
                    <a:srgbClr val="CC0000"/>
                  </a:solidFill>
                  <a:latin typeface="Times New Roman" panose="02020603050405020304" pitchFamily="18" charset="0"/>
                  <a:ea typeface="仿宋_GB2312" pitchFamily="49" charset="-122"/>
                  <a:sym typeface="Symbol" panose="05050102010706020507" pitchFamily="18" charset="2"/>
                </a:rPr>
                <a:t>1</a:t>
              </a:r>
            </a:p>
          </p:txBody>
        </p:sp>
        <p:sp>
          <p:nvSpPr>
            <p:cNvPr id="23" name="Rectangle 15">
              <a:extLst>
                <a:ext uri="{FF2B5EF4-FFF2-40B4-BE49-F238E27FC236}">
                  <a16:creationId xmlns:a16="http://schemas.microsoft.com/office/drawing/2014/main" id="{F56CBB24-0A74-4534-A7E1-07971AC4C6DC}"/>
                </a:ext>
              </a:extLst>
            </p:cNvPr>
            <p:cNvSpPr>
              <a:spLocks noChangeArrowheads="1"/>
            </p:cNvSpPr>
            <p:nvPr/>
          </p:nvSpPr>
          <p:spPr bwMode="auto">
            <a:xfrm>
              <a:off x="929" y="1208"/>
              <a:ext cx="180" cy="453"/>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rPr>
                <a:t>2</a:t>
              </a:r>
            </a:p>
          </p:txBody>
        </p:sp>
        <p:sp>
          <p:nvSpPr>
            <p:cNvPr id="24" name="Rectangle 16">
              <a:extLst>
                <a:ext uri="{FF2B5EF4-FFF2-40B4-BE49-F238E27FC236}">
                  <a16:creationId xmlns:a16="http://schemas.microsoft.com/office/drawing/2014/main" id="{0B68C61C-D390-46CB-9FD3-0F99C14E61E5}"/>
                </a:ext>
              </a:extLst>
            </p:cNvPr>
            <p:cNvSpPr>
              <a:spLocks noChangeArrowheads="1"/>
            </p:cNvSpPr>
            <p:nvPr/>
          </p:nvSpPr>
          <p:spPr bwMode="auto">
            <a:xfrm>
              <a:off x="1293" y="2254"/>
              <a:ext cx="544" cy="170"/>
            </a:xfrm>
            <a:prstGeom prst="rect">
              <a:avLst/>
            </a:prstGeom>
            <a:solidFill>
              <a:srgbClr val="46ACAE"/>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rPr>
                <a:t>3</a:t>
              </a:r>
            </a:p>
          </p:txBody>
        </p:sp>
        <p:sp>
          <p:nvSpPr>
            <p:cNvPr id="25" name="AutoShape 17">
              <a:extLst>
                <a:ext uri="{FF2B5EF4-FFF2-40B4-BE49-F238E27FC236}">
                  <a16:creationId xmlns:a16="http://schemas.microsoft.com/office/drawing/2014/main" id="{5EC491A7-C566-4261-93C6-D74E7231DF47}"/>
                </a:ext>
              </a:extLst>
            </p:cNvPr>
            <p:cNvSpPr>
              <a:spLocks noChangeArrowheads="1"/>
            </p:cNvSpPr>
            <p:nvPr/>
          </p:nvSpPr>
          <p:spPr bwMode="auto">
            <a:xfrm>
              <a:off x="2200" y="1752"/>
              <a:ext cx="91" cy="408"/>
            </a:xfrm>
            <a:prstGeom prst="upArrow">
              <a:avLst>
                <a:gd name="adj1" fmla="val 50000"/>
                <a:gd name="adj2" fmla="val 112088"/>
              </a:avLst>
            </a:prstGeom>
            <a:solidFill>
              <a:schemeClr val="tx1"/>
            </a:solidFill>
            <a:ln>
              <a:noFill/>
            </a:ln>
            <a:extLst>
              <a:ext uri="{91240B29-F687-4F45-9708-019B960494DF}">
                <a14:hiddenLine xmlns:a14="http://schemas.microsoft.com/office/drawing/2010/main" w="38100" cap="sq"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6" name="Text Box 18">
              <a:extLst>
                <a:ext uri="{FF2B5EF4-FFF2-40B4-BE49-F238E27FC236}">
                  <a16:creationId xmlns:a16="http://schemas.microsoft.com/office/drawing/2014/main" id="{5B720852-7C8A-4789-8BA7-D6BE344A7D2A}"/>
                </a:ext>
              </a:extLst>
            </p:cNvPr>
            <p:cNvSpPr txBox="1">
              <a:spLocks noChangeArrowheads="1"/>
            </p:cNvSpPr>
            <p:nvPr/>
          </p:nvSpPr>
          <p:spPr bwMode="auto">
            <a:xfrm>
              <a:off x="2200" y="1843"/>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I</a:t>
              </a:r>
              <a:r>
                <a:rPr kumimoji="1" lang="en-US" altLang="zh-CN" sz="1400" b="1">
                  <a:latin typeface="Times New Roman" panose="02020603050405020304" pitchFamily="18" charset="0"/>
                  <a:ea typeface="仿宋_GB2312" pitchFamily="49" charset="-122"/>
                  <a:sym typeface="Symbol" panose="05050102010706020507" pitchFamily="18" charset="2"/>
                </a:rPr>
                <a:t>2</a:t>
              </a:r>
              <a:endParaRPr kumimoji="1" lang="en-US" altLang="zh-CN" sz="2400" b="1">
                <a:latin typeface="Times New Roman" panose="02020603050405020304" pitchFamily="18" charset="0"/>
                <a:ea typeface="仿宋_GB2312" pitchFamily="49" charset="-122"/>
                <a:sym typeface="Symbol" panose="05050102010706020507" pitchFamily="18" charset="2"/>
              </a:endParaRPr>
            </a:p>
          </p:txBody>
        </p:sp>
        <p:sp>
          <p:nvSpPr>
            <p:cNvPr id="27" name="Text Box 19">
              <a:extLst>
                <a:ext uri="{FF2B5EF4-FFF2-40B4-BE49-F238E27FC236}">
                  <a16:creationId xmlns:a16="http://schemas.microsoft.com/office/drawing/2014/main" id="{4709A558-0EC7-43DA-8F84-29B28F85AF78}"/>
                </a:ext>
              </a:extLst>
            </p:cNvPr>
            <p:cNvSpPr txBox="1">
              <a:spLocks noChangeArrowheads="1"/>
            </p:cNvSpPr>
            <p:nvPr/>
          </p:nvSpPr>
          <p:spPr bwMode="auto">
            <a:xfrm>
              <a:off x="3425" y="1843"/>
              <a:ext cx="407"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I</a:t>
              </a:r>
              <a:r>
                <a:rPr kumimoji="1" lang="en-US" altLang="zh-CN" sz="1400" b="1">
                  <a:latin typeface="Times New Roman" panose="02020603050405020304" pitchFamily="18" charset="0"/>
                  <a:ea typeface="仿宋_GB2312" pitchFamily="49" charset="-122"/>
                  <a:sym typeface="Symbol" panose="05050102010706020507" pitchFamily="18" charset="2"/>
                </a:rPr>
                <a:t>3</a:t>
              </a:r>
              <a:endParaRPr kumimoji="1" lang="en-US" altLang="zh-CN" sz="2400" b="1">
                <a:latin typeface="Times New Roman" panose="02020603050405020304" pitchFamily="18" charset="0"/>
                <a:ea typeface="仿宋_GB2312" pitchFamily="49" charset="-122"/>
                <a:sym typeface="Symbol" panose="05050102010706020507" pitchFamily="18" charset="2"/>
              </a:endParaRPr>
            </a:p>
          </p:txBody>
        </p:sp>
        <p:sp>
          <p:nvSpPr>
            <p:cNvPr id="28" name="Text Box 20">
              <a:extLst>
                <a:ext uri="{FF2B5EF4-FFF2-40B4-BE49-F238E27FC236}">
                  <a16:creationId xmlns:a16="http://schemas.microsoft.com/office/drawing/2014/main" id="{873EC0B6-CD93-4D4E-B59B-D23520E855B6}"/>
                </a:ext>
              </a:extLst>
            </p:cNvPr>
            <p:cNvSpPr txBox="1">
              <a:spLocks noChangeArrowheads="1"/>
            </p:cNvSpPr>
            <p:nvPr/>
          </p:nvSpPr>
          <p:spPr bwMode="auto">
            <a:xfrm>
              <a:off x="612" y="754"/>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I</a:t>
              </a:r>
              <a:r>
                <a:rPr kumimoji="1" lang="en-US" altLang="zh-CN" sz="1400" b="1">
                  <a:latin typeface="Times New Roman" panose="02020603050405020304" pitchFamily="18" charset="0"/>
                  <a:ea typeface="仿宋_GB2312" pitchFamily="49" charset="-122"/>
                  <a:sym typeface="Symbol" panose="05050102010706020507" pitchFamily="18" charset="2"/>
                </a:rPr>
                <a:t>1</a:t>
              </a:r>
              <a:endParaRPr kumimoji="1" lang="en-US" altLang="zh-CN" sz="2400" b="1">
                <a:latin typeface="Times New Roman" panose="02020603050405020304" pitchFamily="18" charset="0"/>
                <a:ea typeface="仿宋_GB2312" pitchFamily="49" charset="-122"/>
                <a:sym typeface="Symbol" panose="05050102010706020507" pitchFamily="18" charset="2"/>
              </a:endParaRPr>
            </a:p>
          </p:txBody>
        </p:sp>
        <p:sp>
          <p:nvSpPr>
            <p:cNvPr id="29" name="Text Box 21">
              <a:extLst>
                <a:ext uri="{FF2B5EF4-FFF2-40B4-BE49-F238E27FC236}">
                  <a16:creationId xmlns:a16="http://schemas.microsoft.com/office/drawing/2014/main" id="{A51F5D9D-B541-4953-A0D3-93ED1531B87B}"/>
                </a:ext>
              </a:extLst>
            </p:cNvPr>
            <p:cNvSpPr txBox="1">
              <a:spLocks noChangeArrowheads="1"/>
            </p:cNvSpPr>
            <p:nvPr/>
          </p:nvSpPr>
          <p:spPr bwMode="auto">
            <a:xfrm>
              <a:off x="1741" y="1608"/>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a:t>
              </a:r>
            </a:p>
          </p:txBody>
        </p:sp>
        <p:sp>
          <p:nvSpPr>
            <p:cNvPr id="30" name="Text Box 22">
              <a:extLst>
                <a:ext uri="{FF2B5EF4-FFF2-40B4-BE49-F238E27FC236}">
                  <a16:creationId xmlns:a16="http://schemas.microsoft.com/office/drawing/2014/main" id="{F2DC4006-BDFC-4C18-B407-30450D6951E2}"/>
                </a:ext>
              </a:extLst>
            </p:cNvPr>
            <p:cNvSpPr txBox="1">
              <a:spLocks noChangeArrowheads="1"/>
            </p:cNvSpPr>
            <p:nvPr/>
          </p:nvSpPr>
          <p:spPr bwMode="auto">
            <a:xfrm>
              <a:off x="1064" y="2371"/>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a:t>
              </a:r>
            </a:p>
          </p:txBody>
        </p:sp>
        <p:sp>
          <p:nvSpPr>
            <p:cNvPr id="31" name="Text Box 23">
              <a:extLst>
                <a:ext uri="{FF2B5EF4-FFF2-40B4-BE49-F238E27FC236}">
                  <a16:creationId xmlns:a16="http://schemas.microsoft.com/office/drawing/2014/main" id="{7814796F-FFBF-4FB4-B878-F8BCD5D59A5A}"/>
                </a:ext>
              </a:extLst>
            </p:cNvPr>
            <p:cNvSpPr txBox="1">
              <a:spLocks noChangeArrowheads="1"/>
            </p:cNvSpPr>
            <p:nvPr/>
          </p:nvSpPr>
          <p:spPr bwMode="auto">
            <a:xfrm>
              <a:off x="1111" y="93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a:latin typeface="Times New Roman" panose="02020603050405020304" pitchFamily="18" charset="0"/>
                  <a:ea typeface="仿宋_GB2312" pitchFamily="49" charset="-122"/>
                  <a:sym typeface="Symbol" panose="05050102010706020507" pitchFamily="18" charset="2"/>
                </a:rPr>
                <a:t>+</a:t>
              </a:r>
            </a:p>
          </p:txBody>
        </p:sp>
        <p:sp>
          <p:nvSpPr>
            <p:cNvPr id="32" name="Text Box 24">
              <a:extLst>
                <a:ext uri="{FF2B5EF4-FFF2-40B4-BE49-F238E27FC236}">
                  <a16:creationId xmlns:a16="http://schemas.microsoft.com/office/drawing/2014/main" id="{DC779E9B-28BF-4ED4-BBC9-659C930A55E0}"/>
                </a:ext>
              </a:extLst>
            </p:cNvPr>
            <p:cNvSpPr txBox="1">
              <a:spLocks noChangeArrowheads="1"/>
            </p:cNvSpPr>
            <p:nvPr/>
          </p:nvSpPr>
          <p:spPr bwMode="auto">
            <a:xfrm>
              <a:off x="930" y="34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a:t>
              </a:r>
            </a:p>
          </p:txBody>
        </p:sp>
        <p:sp>
          <p:nvSpPr>
            <p:cNvPr id="33" name="Text Box 25">
              <a:extLst>
                <a:ext uri="{FF2B5EF4-FFF2-40B4-BE49-F238E27FC236}">
                  <a16:creationId xmlns:a16="http://schemas.microsoft.com/office/drawing/2014/main" id="{419401FD-42BD-4036-9675-9A7700824541}"/>
                </a:ext>
              </a:extLst>
            </p:cNvPr>
            <p:cNvSpPr txBox="1">
              <a:spLocks noChangeArrowheads="1"/>
            </p:cNvSpPr>
            <p:nvPr/>
          </p:nvSpPr>
          <p:spPr bwMode="auto">
            <a:xfrm>
              <a:off x="2211" y="34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a:t>
              </a:r>
            </a:p>
          </p:txBody>
        </p:sp>
        <p:sp>
          <p:nvSpPr>
            <p:cNvPr id="34" name="Text Box 26">
              <a:extLst>
                <a:ext uri="{FF2B5EF4-FFF2-40B4-BE49-F238E27FC236}">
                  <a16:creationId xmlns:a16="http://schemas.microsoft.com/office/drawing/2014/main" id="{C416DEF7-4D72-4F22-9A20-711F4F00595D}"/>
                </a:ext>
              </a:extLst>
            </p:cNvPr>
            <p:cNvSpPr txBox="1">
              <a:spLocks noChangeArrowheads="1"/>
            </p:cNvSpPr>
            <p:nvPr/>
          </p:nvSpPr>
          <p:spPr bwMode="auto">
            <a:xfrm>
              <a:off x="2938" y="1043"/>
              <a:ext cx="2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a:t>
              </a:r>
            </a:p>
          </p:txBody>
        </p:sp>
        <p:sp>
          <p:nvSpPr>
            <p:cNvPr id="35" name="Text Box 27">
              <a:extLst>
                <a:ext uri="{FF2B5EF4-FFF2-40B4-BE49-F238E27FC236}">
                  <a16:creationId xmlns:a16="http://schemas.microsoft.com/office/drawing/2014/main" id="{13AA1007-A258-4550-A74F-6728D8F5A71A}"/>
                </a:ext>
              </a:extLst>
            </p:cNvPr>
            <p:cNvSpPr txBox="1">
              <a:spLocks noChangeArrowheads="1"/>
            </p:cNvSpPr>
            <p:nvPr/>
          </p:nvSpPr>
          <p:spPr bwMode="auto">
            <a:xfrm>
              <a:off x="1111" y="161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rPr>
                <a:t>－</a:t>
              </a:r>
            </a:p>
          </p:txBody>
        </p:sp>
        <p:sp>
          <p:nvSpPr>
            <p:cNvPr id="36" name="Text Box 28">
              <a:extLst>
                <a:ext uri="{FF2B5EF4-FFF2-40B4-BE49-F238E27FC236}">
                  <a16:creationId xmlns:a16="http://schemas.microsoft.com/office/drawing/2014/main" id="{6F1220E4-085B-4665-A5BC-24FD19427E78}"/>
                </a:ext>
              </a:extLst>
            </p:cNvPr>
            <p:cNvSpPr txBox="1">
              <a:spLocks noChangeArrowheads="1"/>
            </p:cNvSpPr>
            <p:nvPr/>
          </p:nvSpPr>
          <p:spPr bwMode="auto">
            <a:xfrm>
              <a:off x="1737" y="238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rPr>
                <a:t>－</a:t>
              </a:r>
            </a:p>
          </p:txBody>
        </p:sp>
        <p:sp>
          <p:nvSpPr>
            <p:cNvPr id="37" name="Text Box 29">
              <a:extLst>
                <a:ext uri="{FF2B5EF4-FFF2-40B4-BE49-F238E27FC236}">
                  <a16:creationId xmlns:a16="http://schemas.microsoft.com/office/drawing/2014/main" id="{03664606-EA11-427E-8326-97F7156CF97C}"/>
                </a:ext>
              </a:extLst>
            </p:cNvPr>
            <p:cNvSpPr txBox="1">
              <a:spLocks noChangeArrowheads="1"/>
            </p:cNvSpPr>
            <p:nvPr/>
          </p:nvSpPr>
          <p:spPr bwMode="auto">
            <a:xfrm>
              <a:off x="2925" y="33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rPr>
                <a:t>－</a:t>
              </a:r>
            </a:p>
          </p:txBody>
        </p:sp>
        <p:sp>
          <p:nvSpPr>
            <p:cNvPr id="38" name="Text Box 30">
              <a:extLst>
                <a:ext uri="{FF2B5EF4-FFF2-40B4-BE49-F238E27FC236}">
                  <a16:creationId xmlns:a16="http://schemas.microsoft.com/office/drawing/2014/main" id="{74DFFDA6-12B2-4D6D-9E2E-BA8DE1751179}"/>
                </a:ext>
              </a:extLst>
            </p:cNvPr>
            <p:cNvSpPr txBox="1">
              <a:spLocks noChangeArrowheads="1"/>
            </p:cNvSpPr>
            <p:nvPr/>
          </p:nvSpPr>
          <p:spPr bwMode="auto">
            <a:xfrm>
              <a:off x="2932" y="1598"/>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rPr>
                <a:t>－</a:t>
              </a:r>
            </a:p>
          </p:txBody>
        </p:sp>
        <p:sp>
          <p:nvSpPr>
            <p:cNvPr id="39" name="Text Box 31">
              <a:extLst>
                <a:ext uri="{FF2B5EF4-FFF2-40B4-BE49-F238E27FC236}">
                  <a16:creationId xmlns:a16="http://schemas.microsoft.com/office/drawing/2014/main" id="{18B28415-C7AE-4726-AFF4-B2FAA42CD108}"/>
                </a:ext>
              </a:extLst>
            </p:cNvPr>
            <p:cNvSpPr txBox="1">
              <a:spLocks noChangeArrowheads="1"/>
            </p:cNvSpPr>
            <p:nvPr/>
          </p:nvSpPr>
          <p:spPr bwMode="auto">
            <a:xfrm>
              <a:off x="1731" y="1031"/>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rPr>
                <a:t>－</a:t>
              </a:r>
            </a:p>
          </p:txBody>
        </p:sp>
        <p:sp>
          <p:nvSpPr>
            <p:cNvPr id="40" name="Text Box 32">
              <a:extLst>
                <a:ext uri="{FF2B5EF4-FFF2-40B4-BE49-F238E27FC236}">
                  <a16:creationId xmlns:a16="http://schemas.microsoft.com/office/drawing/2014/main" id="{633B9F45-D540-47BB-93B2-91B31A9BA25B}"/>
                </a:ext>
              </a:extLst>
            </p:cNvPr>
            <p:cNvSpPr txBox="1">
              <a:spLocks noChangeArrowheads="1"/>
            </p:cNvSpPr>
            <p:nvPr/>
          </p:nvSpPr>
          <p:spPr bwMode="auto">
            <a:xfrm>
              <a:off x="2563" y="301"/>
              <a:ext cx="452"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U</a:t>
              </a:r>
              <a:r>
                <a:rPr kumimoji="1" lang="en-US" altLang="zh-CN" sz="1400" b="1" dirty="0">
                  <a:latin typeface="Times New Roman" panose="02020603050405020304" pitchFamily="18" charset="0"/>
                  <a:ea typeface="仿宋_GB2312" pitchFamily="49" charset="-122"/>
                  <a:sym typeface="Symbol" panose="05050102010706020507" pitchFamily="18" charset="2"/>
                </a:rPr>
                <a:t>6</a:t>
              </a:r>
              <a:endParaRPr kumimoji="1" lang="en-US" altLang="zh-CN" sz="2400" b="1" dirty="0">
                <a:latin typeface="Times New Roman" panose="02020603050405020304" pitchFamily="18" charset="0"/>
                <a:ea typeface="仿宋_GB2312" pitchFamily="49" charset="-122"/>
                <a:sym typeface="Symbol" panose="05050102010706020507" pitchFamily="18" charset="2"/>
              </a:endParaRPr>
            </a:p>
          </p:txBody>
        </p:sp>
        <p:sp>
          <p:nvSpPr>
            <p:cNvPr id="41" name="Text Box 33">
              <a:extLst>
                <a:ext uri="{FF2B5EF4-FFF2-40B4-BE49-F238E27FC236}">
                  <a16:creationId xmlns:a16="http://schemas.microsoft.com/office/drawing/2014/main" id="{00085C9C-E9FF-4FB9-AD88-4D28E0BC2F67}"/>
                </a:ext>
              </a:extLst>
            </p:cNvPr>
            <p:cNvSpPr txBox="1">
              <a:spLocks noChangeArrowheads="1"/>
            </p:cNvSpPr>
            <p:nvPr/>
          </p:nvSpPr>
          <p:spPr bwMode="auto">
            <a:xfrm>
              <a:off x="2836" y="1344"/>
              <a:ext cx="424"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U</a:t>
              </a:r>
              <a:r>
                <a:rPr kumimoji="1" lang="en-US" altLang="zh-CN" sz="1400" b="1" dirty="0">
                  <a:latin typeface="Times New Roman" panose="02020603050405020304" pitchFamily="18" charset="0"/>
                  <a:ea typeface="仿宋_GB2312" pitchFamily="49" charset="-122"/>
                  <a:sym typeface="Symbol" panose="05050102010706020507" pitchFamily="18" charset="2"/>
                </a:rPr>
                <a:t>5</a:t>
              </a:r>
              <a:endParaRPr kumimoji="1" lang="en-US" altLang="zh-CN" sz="2400" b="1" dirty="0">
                <a:latin typeface="Times New Roman" panose="02020603050405020304" pitchFamily="18" charset="0"/>
                <a:ea typeface="仿宋_GB2312" pitchFamily="49" charset="-122"/>
                <a:sym typeface="Symbol" panose="05050102010706020507" pitchFamily="18" charset="2"/>
              </a:endParaRPr>
            </a:p>
          </p:txBody>
        </p:sp>
        <p:sp>
          <p:nvSpPr>
            <p:cNvPr id="42" name="Text Box 34">
              <a:extLst>
                <a:ext uri="{FF2B5EF4-FFF2-40B4-BE49-F238E27FC236}">
                  <a16:creationId xmlns:a16="http://schemas.microsoft.com/office/drawing/2014/main" id="{45D50009-B868-40AB-979F-714596D739C3}"/>
                </a:ext>
              </a:extLst>
            </p:cNvPr>
            <p:cNvSpPr txBox="1">
              <a:spLocks noChangeArrowheads="1"/>
            </p:cNvSpPr>
            <p:nvPr/>
          </p:nvSpPr>
          <p:spPr bwMode="auto">
            <a:xfrm>
              <a:off x="1616" y="1299"/>
              <a:ext cx="448"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U</a:t>
              </a:r>
              <a:r>
                <a:rPr kumimoji="1" lang="en-US" altLang="zh-CN" sz="1400" b="1" dirty="0">
                  <a:latin typeface="Times New Roman" panose="02020603050405020304" pitchFamily="18" charset="0"/>
                  <a:ea typeface="仿宋_GB2312" pitchFamily="49" charset="-122"/>
                  <a:sym typeface="Symbol" panose="05050102010706020507" pitchFamily="18" charset="2"/>
                </a:rPr>
                <a:t>4</a:t>
              </a:r>
              <a:endParaRPr kumimoji="1" lang="en-US" altLang="zh-CN" sz="2400" b="1" dirty="0">
                <a:latin typeface="Times New Roman" panose="02020603050405020304" pitchFamily="18" charset="0"/>
                <a:ea typeface="仿宋_GB2312" pitchFamily="49" charset="-122"/>
                <a:sym typeface="Symbol" panose="05050102010706020507" pitchFamily="18" charset="2"/>
              </a:endParaRPr>
            </a:p>
          </p:txBody>
        </p:sp>
        <p:sp>
          <p:nvSpPr>
            <p:cNvPr id="43" name="Text Box 35">
              <a:extLst>
                <a:ext uri="{FF2B5EF4-FFF2-40B4-BE49-F238E27FC236}">
                  <a16:creationId xmlns:a16="http://schemas.microsoft.com/office/drawing/2014/main" id="{ADB40506-12E5-4B88-875A-FDB2C6829D8D}"/>
                </a:ext>
              </a:extLst>
            </p:cNvPr>
            <p:cNvSpPr txBox="1">
              <a:spLocks noChangeArrowheads="1"/>
            </p:cNvSpPr>
            <p:nvPr/>
          </p:nvSpPr>
          <p:spPr bwMode="auto">
            <a:xfrm>
              <a:off x="1371" y="2449"/>
              <a:ext cx="479"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U</a:t>
              </a:r>
              <a:r>
                <a:rPr kumimoji="1" lang="en-US" altLang="zh-CN" sz="1400" b="1" dirty="0">
                  <a:latin typeface="Times New Roman" panose="02020603050405020304" pitchFamily="18" charset="0"/>
                  <a:ea typeface="仿宋_GB2312" pitchFamily="49" charset="-122"/>
                  <a:sym typeface="Symbol" panose="05050102010706020507" pitchFamily="18" charset="2"/>
                </a:rPr>
                <a:t>3</a:t>
              </a:r>
              <a:endParaRPr kumimoji="1" lang="en-US" altLang="zh-CN" sz="2400" b="1" dirty="0">
                <a:latin typeface="Times New Roman" panose="02020603050405020304" pitchFamily="18" charset="0"/>
                <a:ea typeface="仿宋_GB2312" pitchFamily="49" charset="-122"/>
                <a:sym typeface="Symbol" panose="05050102010706020507" pitchFamily="18" charset="2"/>
              </a:endParaRPr>
            </a:p>
          </p:txBody>
        </p:sp>
        <p:sp>
          <p:nvSpPr>
            <p:cNvPr id="44" name="Text Box 36">
              <a:extLst>
                <a:ext uri="{FF2B5EF4-FFF2-40B4-BE49-F238E27FC236}">
                  <a16:creationId xmlns:a16="http://schemas.microsoft.com/office/drawing/2014/main" id="{EFBD10FC-988C-45EA-88A8-2617392ED7B3}"/>
                </a:ext>
              </a:extLst>
            </p:cNvPr>
            <p:cNvSpPr txBox="1">
              <a:spLocks noChangeArrowheads="1"/>
            </p:cNvSpPr>
            <p:nvPr/>
          </p:nvSpPr>
          <p:spPr bwMode="auto">
            <a:xfrm>
              <a:off x="1111" y="1299"/>
              <a:ext cx="46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U</a:t>
              </a:r>
              <a:r>
                <a:rPr kumimoji="1" lang="en-US" altLang="zh-CN" sz="1400" b="1" dirty="0">
                  <a:latin typeface="Times New Roman" panose="02020603050405020304" pitchFamily="18" charset="0"/>
                  <a:ea typeface="仿宋_GB2312" pitchFamily="49" charset="-122"/>
                  <a:sym typeface="Symbol" panose="05050102010706020507" pitchFamily="18" charset="2"/>
                </a:rPr>
                <a:t>2</a:t>
              </a:r>
              <a:endParaRPr kumimoji="1" lang="en-US" altLang="zh-CN" sz="2400" b="1" dirty="0">
                <a:latin typeface="Times New Roman" panose="02020603050405020304" pitchFamily="18" charset="0"/>
                <a:ea typeface="仿宋_GB2312" pitchFamily="49" charset="-122"/>
                <a:sym typeface="Symbol" panose="05050102010706020507" pitchFamily="18" charset="2"/>
              </a:endParaRPr>
            </a:p>
          </p:txBody>
        </p:sp>
        <p:sp>
          <p:nvSpPr>
            <p:cNvPr id="45" name="Text Box 37">
              <a:extLst>
                <a:ext uri="{FF2B5EF4-FFF2-40B4-BE49-F238E27FC236}">
                  <a16:creationId xmlns:a16="http://schemas.microsoft.com/office/drawing/2014/main" id="{8E678C19-92FF-4FF6-BB66-B9BD1DF045B8}"/>
                </a:ext>
              </a:extLst>
            </p:cNvPr>
            <p:cNvSpPr txBox="1">
              <a:spLocks noChangeArrowheads="1"/>
            </p:cNvSpPr>
            <p:nvPr/>
          </p:nvSpPr>
          <p:spPr bwMode="auto">
            <a:xfrm>
              <a:off x="1338" y="300"/>
              <a:ext cx="452"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sym typeface="Symbol" panose="05050102010706020507" pitchFamily="18" charset="2"/>
                </a:rPr>
                <a:t>U</a:t>
              </a:r>
              <a:r>
                <a:rPr kumimoji="1" lang="en-US" altLang="zh-CN" sz="1400" b="1" dirty="0">
                  <a:latin typeface="Times New Roman" panose="02020603050405020304" pitchFamily="18" charset="0"/>
                  <a:ea typeface="仿宋_GB2312" pitchFamily="49" charset="-122"/>
                  <a:sym typeface="Symbol" panose="05050102010706020507" pitchFamily="18" charset="2"/>
                </a:rPr>
                <a:t>1</a:t>
              </a:r>
              <a:endParaRPr kumimoji="1" lang="en-US" altLang="zh-CN" sz="2400" b="1" dirty="0">
                <a:latin typeface="Times New Roman" panose="02020603050405020304" pitchFamily="18" charset="0"/>
                <a:ea typeface="仿宋_GB2312" pitchFamily="49" charset="-122"/>
                <a:sym typeface="Symbol" panose="05050102010706020507" pitchFamily="18" charset="2"/>
              </a:endParaRPr>
            </a:p>
          </p:txBody>
        </p:sp>
      </p:grpSp>
      <p:sp>
        <p:nvSpPr>
          <p:cNvPr id="46" name="Text Box 39">
            <a:extLst>
              <a:ext uri="{FF2B5EF4-FFF2-40B4-BE49-F238E27FC236}">
                <a16:creationId xmlns:a16="http://schemas.microsoft.com/office/drawing/2014/main" id="{0C3FD27C-ADC5-4935-B860-00221C736B55}"/>
              </a:ext>
            </a:extLst>
          </p:cNvPr>
          <p:cNvSpPr txBox="1">
            <a:spLocks noChangeArrowheads="1"/>
          </p:cNvSpPr>
          <p:nvPr/>
        </p:nvSpPr>
        <p:spPr bwMode="auto">
          <a:xfrm>
            <a:off x="1697159" y="192125"/>
            <a:ext cx="445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dirty="0">
                <a:ea typeface="宋体" panose="02010600030101010101" pitchFamily="2" charset="-122"/>
              </a:rPr>
              <a:t>－</a:t>
            </a:r>
          </a:p>
        </p:txBody>
      </p:sp>
    </p:spTree>
    <p:extLst>
      <p:ext uri="{BB962C8B-B14F-4D97-AF65-F5344CB8AC3E}">
        <p14:creationId xmlns:p14="http://schemas.microsoft.com/office/powerpoint/2010/main" val="67752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对象 16385"/>
          <p:cNvGraphicFramePr>
            <a:graphicFrameLocks noChangeAspect="1"/>
          </p:cNvGraphicFramePr>
          <p:nvPr/>
        </p:nvGraphicFramePr>
        <p:xfrm>
          <a:off x="2855913" y="2805113"/>
          <a:ext cx="3467100" cy="1524000"/>
        </p:xfrm>
        <a:graphic>
          <a:graphicData uri="http://schemas.openxmlformats.org/presentationml/2006/ole">
            <mc:AlternateContent xmlns:mc="http://schemas.openxmlformats.org/markup-compatibility/2006">
              <mc:Choice xmlns:v="urn:schemas-microsoft-com:vml" Requires="v">
                <p:oleObj r:id="rId2" imgW="3467100" imgH="1524000" progId="">
                  <p:embed/>
                </p:oleObj>
              </mc:Choice>
              <mc:Fallback>
                <p:oleObj r:id="rId2" imgW="3467100" imgH="1524000" progId="">
                  <p:embed/>
                  <p:pic>
                    <p:nvPicPr>
                      <p:cNvPr id="16386" name="对象 163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3" y="2805113"/>
                        <a:ext cx="34671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387" name="Text Box 3"/>
          <p:cNvSpPr txBox="1">
            <a:spLocks noChangeArrowheads="1"/>
          </p:cNvSpPr>
          <p:nvPr/>
        </p:nvSpPr>
        <p:spPr bwMode="auto">
          <a:xfrm>
            <a:off x="1798639" y="1484313"/>
            <a:ext cx="88407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zh-CN" altLang="en-US" sz="3200">
                <a:latin typeface="Times New Roman" panose="02020603050405020304" pitchFamily="18" charset="0"/>
              </a:rPr>
              <a:t>        根据功率与能量的关系，在</a:t>
            </a:r>
            <a:r>
              <a:rPr lang="en-US" altLang="zh-CN" sz="3200">
                <a:latin typeface="Times New Roman" panose="02020603050405020304" pitchFamily="18" charset="0"/>
              </a:rPr>
              <a:t>t1~t2</a:t>
            </a:r>
            <a:r>
              <a:rPr lang="zh-CN" altLang="en-US" sz="3200">
                <a:latin typeface="Times New Roman" panose="02020603050405020304" pitchFamily="18" charset="0"/>
              </a:rPr>
              <a:t>内时间，电路吸收的电能</a:t>
            </a:r>
          </a:p>
        </p:txBody>
      </p:sp>
      <p:sp>
        <p:nvSpPr>
          <p:cNvPr id="16388" name="Text Box 4"/>
          <p:cNvSpPr txBox="1">
            <a:spLocks noChangeArrowheads="1"/>
          </p:cNvSpPr>
          <p:nvPr/>
        </p:nvSpPr>
        <p:spPr bwMode="auto">
          <a:xfrm>
            <a:off x="1827213" y="4392613"/>
            <a:ext cx="86280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r>
              <a:rPr lang="zh-CN" altLang="en-US" sz="3200">
                <a:latin typeface="Times New Roman" panose="02020603050405020304" pitchFamily="18" charset="0"/>
              </a:rPr>
              <a:t>若电压为伏特（</a:t>
            </a:r>
            <a:r>
              <a:rPr lang="en-US" altLang="zh-CN" sz="3200">
                <a:latin typeface="Times New Roman" panose="02020603050405020304" pitchFamily="18" charset="0"/>
              </a:rPr>
              <a:t>V</a:t>
            </a:r>
            <a:r>
              <a:rPr lang="zh-CN" altLang="en-US" sz="3200">
                <a:latin typeface="Times New Roman" panose="02020603050405020304" pitchFamily="18" charset="0"/>
              </a:rPr>
              <a:t>）</a:t>
            </a:r>
            <a:r>
              <a:rPr lang="en-US" altLang="zh-CN" sz="3200">
                <a:latin typeface="Times New Roman" panose="02020603050405020304" pitchFamily="18" charset="0"/>
              </a:rPr>
              <a:t>,</a:t>
            </a:r>
            <a:r>
              <a:rPr lang="zh-CN" altLang="en-US" sz="3200">
                <a:latin typeface="Times New Roman" panose="02020603050405020304" pitchFamily="18" charset="0"/>
              </a:rPr>
              <a:t>电流为安培</a:t>
            </a:r>
            <a:r>
              <a:rPr lang="en-US" altLang="zh-CN" sz="3200">
                <a:latin typeface="Times New Roman" panose="02020603050405020304" pitchFamily="18" charset="0"/>
              </a:rPr>
              <a:t>(A)</a:t>
            </a:r>
            <a:r>
              <a:rPr lang="zh-CN" altLang="en-US" sz="3200">
                <a:latin typeface="Times New Roman" panose="02020603050405020304" pitchFamily="18" charset="0"/>
              </a:rPr>
              <a:t>，时间为秒</a:t>
            </a:r>
            <a:r>
              <a:rPr lang="en-US" altLang="zh-CN" sz="3200">
                <a:latin typeface="Times New Roman" panose="02020603050405020304" pitchFamily="18" charset="0"/>
              </a:rPr>
              <a:t>(S)</a:t>
            </a:r>
            <a:r>
              <a:rPr lang="zh-CN" altLang="en-US" sz="3200">
                <a:latin typeface="Times New Roman" panose="02020603050405020304" pitchFamily="18" charset="0"/>
              </a:rPr>
              <a:t>，则电能单位为焦耳</a:t>
            </a:r>
            <a:r>
              <a:rPr lang="en-US" altLang="zh-CN" sz="3200">
                <a:latin typeface="Times New Roman" panose="02020603050405020304" pitchFamily="18" charset="0"/>
              </a:rPr>
              <a:t>(J)</a:t>
            </a:r>
            <a:r>
              <a:rPr lang="zh-CN" altLang="en-US" sz="3200">
                <a:latin typeface="Times New Roman" panose="02020603050405020304" pitchFamily="18" charset="0"/>
              </a:rPr>
              <a:t>；实用中常用</a:t>
            </a:r>
            <a:r>
              <a:rPr lang="zh-CN" altLang="en-US" sz="3200" u="sng">
                <a:solidFill>
                  <a:srgbClr val="CC0000"/>
                </a:solidFill>
                <a:latin typeface="Times New Roman" panose="02020603050405020304" pitchFamily="18" charset="0"/>
              </a:rPr>
              <a:t>千瓦时</a:t>
            </a:r>
            <a:r>
              <a:rPr lang="en-US" altLang="zh-CN" sz="3200">
                <a:latin typeface="Times New Roman" panose="02020603050405020304" pitchFamily="18" charset="0"/>
              </a:rPr>
              <a:t>(kW·h)</a:t>
            </a:r>
            <a:r>
              <a:rPr lang="zh-CN" altLang="en-US" sz="3200">
                <a:latin typeface="Times New Roman" panose="02020603050405020304" pitchFamily="18" charset="0"/>
              </a:rPr>
              <a:t>，</a:t>
            </a:r>
            <a:r>
              <a:rPr lang="en-US" altLang="zh-CN" sz="3200">
                <a:latin typeface="Times New Roman" panose="02020603050405020304" pitchFamily="18" charset="0"/>
              </a:rPr>
              <a:t>1kWh=3.6×10</a:t>
            </a:r>
            <a:r>
              <a:rPr lang="en-US" altLang="zh-CN" sz="3200" baseline="30000">
                <a:latin typeface="Times New Roman" panose="02020603050405020304" pitchFamily="18" charset="0"/>
              </a:rPr>
              <a:t>6</a:t>
            </a:r>
            <a:r>
              <a:rPr lang="en-US" altLang="zh-CN" sz="3200">
                <a:latin typeface="Times New Roman" panose="02020603050405020304" pitchFamily="18" charset="0"/>
              </a:rPr>
              <a:t>J</a:t>
            </a:r>
            <a:r>
              <a:rPr lang="zh-CN" altLang="en-US" sz="3200">
                <a:latin typeface="Times New Roman" panose="02020603050405020304" pitchFamily="18" charset="0"/>
              </a:rPr>
              <a:t>，俗称 </a:t>
            </a:r>
            <a:r>
              <a:rPr lang="en-US" altLang="zh-CN" sz="3200">
                <a:latin typeface="Times New Roman" panose="02020603050405020304" pitchFamily="18" charset="0"/>
              </a:rPr>
              <a:t>1</a:t>
            </a:r>
            <a:r>
              <a:rPr lang="zh-CN" altLang="en-US" sz="3200">
                <a:latin typeface="Times New Roman" panose="02020603050405020304" pitchFamily="18" charset="0"/>
              </a:rPr>
              <a:t>度电。</a:t>
            </a:r>
          </a:p>
        </p:txBody>
      </p:sp>
      <p:sp>
        <p:nvSpPr>
          <p:cNvPr id="16392" name="Text Box 8"/>
          <p:cNvSpPr txBox="1"/>
          <p:nvPr/>
        </p:nvSpPr>
        <p:spPr>
          <a:xfrm>
            <a:off x="1921193" y="558800"/>
            <a:ext cx="1101090" cy="645160"/>
          </a:xfrm>
          <a:prstGeom prst="rect">
            <a:avLst/>
          </a:prstGeom>
          <a:noFill/>
          <a:ln w="9525">
            <a:noFill/>
          </a:ln>
        </p:spPr>
        <p:txBody>
          <a:bodyPr wrap="none">
            <a:spAutoFit/>
          </a:bodyPr>
          <a:lstStyle/>
          <a:p>
            <a:pPr algn="just" eaLnBrk="1" hangingPunct="1">
              <a:buFont typeface="Arial" panose="020B0604020202020204" pitchFamily="34" charset="0"/>
              <a:buNone/>
              <a:defRPr/>
            </a:pPr>
            <a:r>
              <a:rPr lang="zh-CN" altLang="en-US" sz="3600" noProof="1">
                <a:gradFill>
                  <a:gsLst>
                    <a:gs pos="0">
                      <a:srgbClr val="007BD3"/>
                    </a:gs>
                    <a:gs pos="100000">
                      <a:srgbClr val="034373"/>
                    </a:gs>
                  </a:gsLst>
                  <a:lin scaled="0"/>
                </a:gradFill>
                <a:latin typeface="黑体" panose="02010609060101010101" pitchFamily="49" charset="-122"/>
                <a:ea typeface="黑体" panose="02010609060101010101" pitchFamily="49" charset="-122"/>
              </a:rPr>
              <a:t>电能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wipe(up)">
                                      <p:cBhvr>
                                        <p:cTn id="7" dur="1000"/>
                                        <p:tgtEl>
                                          <p:spTgt spid="16387"/>
                                        </p:tgtEl>
                                      </p:cBhvr>
                                    </p:animEffect>
                                  </p:childTnLst>
                                </p:cTn>
                              </p:par>
                            </p:childTnLst>
                          </p:cTn>
                        </p:par>
                        <p:par>
                          <p:cTn id="8" fill="hold">
                            <p:stCondLst>
                              <p:cond delay="1000"/>
                            </p:stCondLst>
                            <p:childTnLst>
                              <p:par>
                                <p:cTn id="9" presetID="2" presetClass="entr" presetSubtype="6" fill="hold" nodeType="afterEffect">
                                  <p:stCondLst>
                                    <p:cond delay="0"/>
                                  </p:stCondLst>
                                  <p:childTnLst>
                                    <p:set>
                                      <p:cBhvr>
                                        <p:cTn id="10" dur="1" fill="hold">
                                          <p:stCondLst>
                                            <p:cond delay="0"/>
                                          </p:stCondLst>
                                        </p:cTn>
                                        <p:tgtEl>
                                          <p:spTgt spid="16386"/>
                                        </p:tgtEl>
                                        <p:attrNameLst>
                                          <p:attrName>style.visibility</p:attrName>
                                        </p:attrNameLst>
                                      </p:cBhvr>
                                      <p:to>
                                        <p:strVal val="visible"/>
                                      </p:to>
                                    </p:set>
                                    <p:anim calcmode="lin" valueType="num">
                                      <p:cBhvr additive="base">
                                        <p:cTn id="11" dur="1000" fill="hold"/>
                                        <p:tgtEl>
                                          <p:spTgt spid="16386"/>
                                        </p:tgtEl>
                                        <p:attrNameLst>
                                          <p:attrName>ppt_x</p:attrName>
                                        </p:attrNameLst>
                                      </p:cBhvr>
                                      <p:tavLst>
                                        <p:tav tm="0">
                                          <p:val>
                                            <p:strVal val="1+#ppt_w/2"/>
                                          </p:val>
                                        </p:tav>
                                        <p:tav tm="100000">
                                          <p:val>
                                            <p:strVal val="#ppt_x"/>
                                          </p:val>
                                        </p:tav>
                                      </p:tavLst>
                                    </p:anim>
                                    <p:anim calcmode="lin" valueType="num">
                                      <p:cBhvr additive="base">
                                        <p:cTn id="12" dur="1000" fill="hold"/>
                                        <p:tgtEl>
                                          <p:spTgt spid="1638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388"/>
                                        </p:tgtEl>
                                        <p:attrNameLst>
                                          <p:attrName>style.visibility</p:attrName>
                                        </p:attrNameLst>
                                      </p:cBhvr>
                                      <p:to>
                                        <p:strVal val="visible"/>
                                      </p:to>
                                    </p:set>
                                    <p:animEffect transition="in" filter="wipe(up)">
                                      <p:cBhvr>
                                        <p:cTn id="17" dur="20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638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2990851" y="279401"/>
            <a:ext cx="5527675" cy="963613"/>
          </a:xfrm>
        </p:spPr>
        <p:txBody>
          <a:bodyPr/>
          <a:lstStyle/>
          <a:p>
            <a:pPr eaLnBrk="1" hangingPunct="1"/>
            <a:r>
              <a:rPr lang="zh-CN" altLang="en-US" sz="2800" b="1">
                <a:ea typeface="幼圆" panose="02010509060101010101" pitchFamily="49" charset="-122"/>
              </a:rPr>
              <a:t>电流、电压、功率的符号和单位</a:t>
            </a:r>
          </a:p>
        </p:txBody>
      </p:sp>
      <p:graphicFrame>
        <p:nvGraphicFramePr>
          <p:cNvPr id="17413" name="内容占位符 17412"/>
          <p:cNvGraphicFramePr>
            <a:graphicFrameLocks noGrp="1"/>
          </p:cNvGraphicFramePr>
          <p:nvPr>
            <p:ph idx="4294967295"/>
          </p:nvPr>
        </p:nvGraphicFramePr>
        <p:xfrm>
          <a:off x="2090738" y="1898651"/>
          <a:ext cx="8001000" cy="3871913"/>
        </p:xfrm>
        <a:graphic>
          <a:graphicData uri="http://schemas.openxmlformats.org/drawingml/2006/table">
            <a:tbl>
              <a:tblPr/>
              <a:tblGrid>
                <a:gridCol w="1439863">
                  <a:extLst>
                    <a:ext uri="{9D8B030D-6E8A-4147-A177-3AD203B41FA5}">
                      <a16:colId xmlns:a16="http://schemas.microsoft.com/office/drawing/2014/main" val="20000"/>
                    </a:ext>
                  </a:extLst>
                </a:gridCol>
                <a:gridCol w="2160587">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gridCol w="2825750">
                  <a:extLst>
                    <a:ext uri="{9D8B030D-6E8A-4147-A177-3AD203B41FA5}">
                      <a16:colId xmlns:a16="http://schemas.microsoft.com/office/drawing/2014/main" val="20003"/>
                    </a:ext>
                  </a:extLst>
                </a:gridCol>
              </a:tblGrid>
              <a:tr h="1030288">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hangingPunct="1">
                        <a:buNone/>
                      </a:pPr>
                      <a:r>
                        <a:rPr lang="en-US" altLang="zh-CN" sz="2800" b="1">
                          <a:ea typeface="幼圆" panose="02010509060101010101" pitchFamily="49" charset="-122"/>
                        </a:rPr>
                        <a:t> </a:t>
                      </a:r>
                      <a:r>
                        <a:rPr lang="zh-CN" altLang="en-US" sz="2800" b="1">
                          <a:ea typeface="幼圆" panose="02010509060101010101" pitchFamily="49" charset="-122"/>
                        </a:rPr>
                        <a:t>电 量</a:t>
                      </a:r>
                    </a:p>
                    <a:p>
                      <a:pPr marL="0" lvl="0" indent="0" eaLnBrk="1" hangingPunct="1">
                        <a:buNone/>
                      </a:pPr>
                      <a:r>
                        <a:rPr lang="zh-CN" altLang="en-US" sz="2800" b="1">
                          <a:ea typeface="幼圆" panose="02010509060101010101" pitchFamily="49" charset="-122"/>
                        </a:rPr>
                        <a:t> 名 称</a:t>
                      </a:r>
                      <a:r>
                        <a:rPr lang="zh-CN" altLang="en-US" sz="2800"/>
                        <a:t> </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hangingPunct="1">
                        <a:buNone/>
                      </a:pPr>
                      <a:r>
                        <a:rPr lang="en-US" altLang="zh-CN" sz="2800" b="1">
                          <a:latin typeface="幼圆" panose="02010509060101010101" pitchFamily="49" charset="-122"/>
                          <a:ea typeface="幼圆" panose="02010509060101010101" pitchFamily="49" charset="-122"/>
                        </a:rPr>
                        <a:t>  </a:t>
                      </a:r>
                      <a:r>
                        <a:rPr lang="zh-CN" altLang="en-US" sz="2800" b="1">
                          <a:latin typeface="幼圆" panose="02010509060101010101" pitchFamily="49" charset="-122"/>
                          <a:ea typeface="幼圆" panose="02010509060101010101" pitchFamily="49" charset="-122"/>
                        </a:rPr>
                        <a:t>符 号 </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hangingPunct="1">
                        <a:buNone/>
                      </a:pPr>
                      <a:r>
                        <a:rPr lang="en-US" altLang="zh-CN" sz="2800" b="1">
                          <a:ea typeface="幼圆" panose="02010509060101010101" pitchFamily="49" charset="-122"/>
                        </a:rPr>
                        <a:t> </a:t>
                      </a:r>
                      <a:r>
                        <a:rPr lang="zh-CN" altLang="en-US" sz="2800" b="1">
                          <a:ea typeface="幼圆" panose="02010509060101010101" pitchFamily="49" charset="-122"/>
                        </a:rPr>
                        <a:t>基 本</a:t>
                      </a:r>
                    </a:p>
                    <a:p>
                      <a:pPr marL="0" lvl="0" indent="0" eaLnBrk="1" hangingPunct="1">
                        <a:buNone/>
                      </a:pPr>
                      <a:r>
                        <a:rPr lang="zh-CN" altLang="en-US" sz="2800" b="1">
                          <a:ea typeface="幼圆" panose="02010509060101010101" pitchFamily="49" charset="-122"/>
                        </a:rPr>
                        <a:t> 单 位</a:t>
                      </a:r>
                      <a:r>
                        <a:rPr lang="zh-CN" altLang="en-US" sz="2800"/>
                        <a:t> </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hangingPunct="1">
                        <a:buNone/>
                      </a:pPr>
                      <a:r>
                        <a:rPr lang="en-US" altLang="zh-CN" sz="2800" b="1">
                          <a:ea typeface="幼圆" panose="02010509060101010101" pitchFamily="49" charset="-122"/>
                        </a:rPr>
                        <a:t> </a:t>
                      </a:r>
                      <a:r>
                        <a:rPr lang="zh-CN" altLang="en-US" sz="2800" b="1">
                          <a:ea typeface="幼圆" panose="02010509060101010101" pitchFamily="49" charset="-122"/>
                        </a:rPr>
                        <a:t>常用工程单位</a:t>
                      </a:r>
                      <a:r>
                        <a:rPr lang="zh-CN" altLang="en-US" sz="2800"/>
                        <a:t> </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63612">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fontAlgn="ctr" hangingPunct="1">
                        <a:buNone/>
                      </a:pPr>
                      <a:r>
                        <a:rPr lang="en-US" altLang="zh-CN" b="1">
                          <a:latin typeface="幼圆" panose="02010509060101010101" pitchFamily="49" charset="-122"/>
                          <a:ea typeface="幼圆" panose="02010509060101010101" pitchFamily="49" charset="-122"/>
                        </a:rPr>
                        <a:t> </a:t>
                      </a:r>
                      <a:r>
                        <a:rPr lang="zh-CN" altLang="en-US" b="1">
                          <a:latin typeface="幼圆" panose="02010509060101010101" pitchFamily="49" charset="-122"/>
                          <a:ea typeface="幼圆" panose="02010509060101010101" pitchFamily="49" charset="-122"/>
                        </a:rPr>
                        <a:t>电 流</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hangingPunct="1">
                        <a:buNone/>
                      </a:pPr>
                      <a:r>
                        <a:rPr lang="en-US" altLang="zh-CN" b="1" dirty="0">
                          <a:latin typeface="Times New Roman" panose="02020603050405020304" pitchFamily="18" charset="0"/>
                          <a:ea typeface="幼圆" panose="02010509060101010101" pitchFamily="49" charset="-122"/>
                        </a:rPr>
                        <a:t>I</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（直流）</a:t>
                      </a:r>
                    </a:p>
                    <a:p>
                      <a:pPr marL="0" lvl="0" indent="0" eaLnBrk="1" hangingPunct="1">
                        <a:buNone/>
                      </a:pPr>
                      <a:r>
                        <a:rPr lang="en-US" altLang="zh-CN" b="1" dirty="0">
                          <a:latin typeface="Times New Roman" panose="02020603050405020304" pitchFamily="18" charset="0"/>
                          <a:ea typeface="幼圆" panose="02010509060101010101" pitchFamily="49" charset="-122"/>
                        </a:rPr>
                        <a:t>i</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（交流）</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hangingPunct="1">
                        <a:buNone/>
                      </a:pPr>
                      <a:r>
                        <a:rPr lang="zh-CN" altLang="en-US" b="1" dirty="0">
                          <a:latin typeface="Times New Roman" panose="02020603050405020304" pitchFamily="18" charset="0"/>
                          <a:ea typeface="幼圆" panose="02010509060101010101" pitchFamily="49" charset="-122"/>
                        </a:rPr>
                        <a:t>    </a:t>
                      </a:r>
                      <a:r>
                        <a:rPr lang="en-US" altLang="zh-CN" b="1" dirty="0">
                          <a:latin typeface="Times New Roman" panose="02020603050405020304" pitchFamily="18" charset="0"/>
                          <a:ea typeface="幼圆" panose="02010509060101010101" pitchFamily="49" charset="-122"/>
                        </a:rPr>
                        <a:t>A</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hangingPunct="1">
                        <a:buNone/>
                      </a:pPr>
                      <a:r>
                        <a:rPr lang="zh-CN" altLang="en-US" b="1" dirty="0">
                          <a:latin typeface="Times New Roman" panose="02020603050405020304" pitchFamily="18" charset="0"/>
                          <a:ea typeface="幼圆" panose="02010509060101010101" pitchFamily="49" charset="-122"/>
                        </a:rPr>
                        <a:t>kA、mA 、</a:t>
                      </a:r>
                      <a:r>
                        <a:rPr lang="el-GR" altLang="en-US" b="1" dirty="0">
                          <a:latin typeface="Times New Roman" panose="02020603050405020304" pitchFamily="18" charset="0"/>
                          <a:ea typeface="幼圆" panose="02010509060101010101" pitchFamily="49" charset="-122"/>
                        </a:rPr>
                        <a:t>μ</a:t>
                      </a:r>
                      <a:r>
                        <a:rPr lang="zh-CN" altLang="en-US" b="1" dirty="0">
                          <a:latin typeface="Times New Roman" panose="02020603050405020304" pitchFamily="18" charset="0"/>
                          <a:ea typeface="幼圆" panose="02010509060101010101" pitchFamily="49" charset="-122"/>
                        </a:rPr>
                        <a:t>A、nA</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3613">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fontAlgn="ctr" hangingPunct="1">
                        <a:buNone/>
                      </a:pPr>
                      <a:r>
                        <a:rPr lang="en-US" altLang="zh-CN" b="1">
                          <a:latin typeface="幼圆" panose="02010509060101010101" pitchFamily="49" charset="-122"/>
                          <a:ea typeface="幼圆" panose="02010509060101010101" pitchFamily="49" charset="-122"/>
                        </a:rPr>
                        <a:t> </a:t>
                      </a:r>
                      <a:r>
                        <a:rPr lang="zh-CN" altLang="en-US" b="1">
                          <a:latin typeface="幼圆" panose="02010509060101010101" pitchFamily="49" charset="-122"/>
                          <a:ea typeface="幼圆" panose="02010509060101010101" pitchFamily="49" charset="-122"/>
                        </a:rPr>
                        <a:t>电 压</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hangingPunct="1">
                        <a:buNone/>
                      </a:pPr>
                      <a:r>
                        <a:rPr lang="en-US" altLang="zh-CN" b="1" dirty="0">
                          <a:latin typeface="Times New Roman" panose="02020603050405020304" pitchFamily="18" charset="0"/>
                          <a:ea typeface="幼圆" panose="02010509060101010101" pitchFamily="49" charset="-122"/>
                        </a:rPr>
                        <a:t>U</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（直流）</a:t>
                      </a:r>
                    </a:p>
                    <a:p>
                      <a:pPr marL="0" lvl="0" indent="0" eaLnBrk="1" hangingPunct="1">
                        <a:buNone/>
                      </a:pPr>
                      <a:r>
                        <a:rPr lang="en-US" altLang="zh-CN" b="1" dirty="0">
                          <a:latin typeface="Times New Roman" panose="02020603050405020304" pitchFamily="18" charset="0"/>
                          <a:ea typeface="幼圆" panose="02010509060101010101" pitchFamily="49" charset="-122"/>
                        </a:rPr>
                        <a:t>u</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（交流）</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hangingPunct="1">
                        <a:buNone/>
                      </a:pPr>
                      <a:r>
                        <a:rPr lang="zh-CN" altLang="en-US" b="1" dirty="0">
                          <a:latin typeface="Times New Roman" panose="02020603050405020304" pitchFamily="18" charset="0"/>
                          <a:ea typeface="幼圆" panose="02010509060101010101" pitchFamily="49" charset="-122"/>
                        </a:rPr>
                        <a:t>    </a:t>
                      </a:r>
                      <a:r>
                        <a:rPr lang="en-US" altLang="zh-CN" b="1" dirty="0">
                          <a:latin typeface="Times New Roman" panose="02020603050405020304" pitchFamily="18" charset="0"/>
                          <a:ea typeface="幼圆" panose="02010509060101010101" pitchFamily="49" charset="-122"/>
                        </a:rPr>
                        <a:t>V</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hangingPunct="1">
                        <a:buNone/>
                      </a:pPr>
                      <a:r>
                        <a:rPr lang="zh-CN" altLang="en-US" b="1" dirty="0">
                          <a:latin typeface="Times New Roman" panose="02020603050405020304" pitchFamily="18" charset="0"/>
                          <a:ea typeface="幼圆" panose="02010509060101010101" pitchFamily="49" charset="-122"/>
                        </a:rPr>
                        <a:t>kV、MV 、mV、</a:t>
                      </a:r>
                      <a:r>
                        <a:rPr lang="el-GR" altLang="en-US" b="1" dirty="0">
                          <a:latin typeface="Times New Roman" panose="02020603050405020304" pitchFamily="18" charset="0"/>
                          <a:ea typeface="幼圆" panose="02010509060101010101" pitchFamily="49" charset="-122"/>
                        </a:rPr>
                        <a:t>μ</a:t>
                      </a:r>
                      <a:r>
                        <a:rPr lang="zh-CN" altLang="en-US" b="1" dirty="0">
                          <a:latin typeface="Times New Roman" panose="02020603050405020304" pitchFamily="18" charset="0"/>
                          <a:ea typeface="幼圆" panose="02010509060101010101" pitchFamily="49" charset="-122"/>
                        </a:rPr>
                        <a:t>V</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14400">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fontAlgn="ctr" hangingPunct="1">
                        <a:buNone/>
                      </a:pPr>
                      <a:r>
                        <a:rPr lang="en-US" altLang="zh-CN" b="1">
                          <a:latin typeface="幼圆" panose="02010509060101010101" pitchFamily="49" charset="-122"/>
                          <a:ea typeface="幼圆" panose="02010509060101010101" pitchFamily="49" charset="-122"/>
                        </a:rPr>
                        <a:t> </a:t>
                      </a:r>
                      <a:r>
                        <a:rPr lang="zh-CN" altLang="en-US" b="1">
                          <a:latin typeface="幼圆" panose="02010509060101010101" pitchFamily="49" charset="-122"/>
                          <a:ea typeface="幼圆" panose="02010509060101010101" pitchFamily="49" charset="-122"/>
                        </a:rPr>
                        <a:t>功 率</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fontAlgn="ctr" hangingPunct="1">
                        <a:buNone/>
                      </a:pPr>
                      <a:r>
                        <a:rPr lang="en-US" altLang="zh-CN" b="1" dirty="0">
                          <a:latin typeface="Times New Roman" panose="02020603050405020304" pitchFamily="18" charset="0"/>
                          <a:ea typeface="幼圆" panose="02010509060101010101" pitchFamily="49" charset="-122"/>
                        </a:rPr>
                        <a:t>P</a:t>
                      </a:r>
                      <a:r>
                        <a:rPr lang="zh-CN" altLang="en-US" b="1" dirty="0">
                          <a:latin typeface="幼圆" panose="02010509060101010101" pitchFamily="49" charset="-122"/>
                          <a:ea typeface="幼圆" panose="02010509060101010101" pitchFamily="49" charset="-122"/>
                        </a:rPr>
                        <a:t>（平均功率）</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fontAlgn="ctr" hangingPunct="1">
                        <a:buNone/>
                      </a:pPr>
                      <a:r>
                        <a:rPr lang="zh-CN" altLang="en-US" b="1" dirty="0">
                          <a:latin typeface="Times New Roman" panose="02020603050405020304" pitchFamily="18" charset="0"/>
                          <a:ea typeface="幼圆" panose="02010509060101010101" pitchFamily="49" charset="-122"/>
                        </a:rPr>
                        <a:t>    </a:t>
                      </a:r>
                      <a:r>
                        <a:rPr lang="en-US" altLang="zh-CN" b="1" dirty="0">
                          <a:latin typeface="Times New Roman" panose="02020603050405020304" pitchFamily="18" charset="0"/>
                          <a:ea typeface="幼圆" panose="02010509060101010101" pitchFamily="49" charset="-122"/>
                        </a:rPr>
                        <a:t>W</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eaLnBrk="1" fontAlgn="ctr" hangingPunct="1">
                        <a:buNone/>
                      </a:pPr>
                      <a:r>
                        <a:rPr lang="en-US" altLang="zh-CN" b="1" dirty="0">
                          <a:latin typeface="Times New Roman" panose="02020603050405020304" pitchFamily="18" charset="0"/>
                          <a:ea typeface="幼圆" panose="02010509060101010101" pitchFamily="49" charset="-122"/>
                        </a:rPr>
                        <a:t>kW</a:t>
                      </a:r>
                      <a:r>
                        <a:rPr lang="zh-CN" altLang="en-US" b="1" dirty="0">
                          <a:latin typeface="Times New Roman" panose="02020603050405020304" pitchFamily="18" charset="0"/>
                          <a:ea typeface="幼圆" panose="02010509060101010101" pitchFamily="49" charset="-122"/>
                        </a:rPr>
                        <a:t>、</a:t>
                      </a:r>
                      <a:r>
                        <a:rPr lang="en-US" altLang="zh-CN" b="1" dirty="0">
                          <a:latin typeface="Times New Roman" panose="02020603050405020304" pitchFamily="18" charset="0"/>
                          <a:ea typeface="幼圆" panose="02010509060101010101" pitchFamily="49" charset="-122"/>
                        </a:rPr>
                        <a:t>MW</a:t>
                      </a:r>
                      <a:r>
                        <a:rPr lang="zh-CN" altLang="en-US" b="1" dirty="0">
                          <a:latin typeface="Times New Roman" panose="02020603050405020304" pitchFamily="18" charset="0"/>
                          <a:ea typeface="幼圆" panose="02010509060101010101" pitchFamily="49" charset="-122"/>
                        </a:rPr>
                        <a:t>、</a:t>
                      </a:r>
                      <a:r>
                        <a:rPr lang="en-US" altLang="zh-CN" b="1" dirty="0">
                          <a:latin typeface="Times New Roman" panose="02020603050405020304" pitchFamily="18" charset="0"/>
                          <a:ea typeface="幼圆" panose="02010509060101010101" pitchFamily="49" charset="-122"/>
                        </a:rPr>
                        <a:t>mW</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blinds(horizontal)">
                                      <p:cBhvr>
                                        <p:cTn id="7"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990725" y="476251"/>
            <a:ext cx="824865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[例题1.1.1] 电路如图所示，已知I</a:t>
            </a:r>
            <a:r>
              <a:rPr lang="zh-CN" altLang="en-US" baseline="-25000"/>
              <a:t>1</a:t>
            </a:r>
            <a:r>
              <a:rPr lang="zh-CN" altLang="en-US"/>
              <a:t>=2A, I</a:t>
            </a:r>
            <a:r>
              <a:rPr lang="zh-CN" altLang="en-US" baseline="-25000"/>
              <a:t>2</a:t>
            </a:r>
            <a:r>
              <a:rPr lang="zh-CN" altLang="en-US"/>
              <a:t>=   -1.25A,I</a:t>
            </a:r>
            <a:r>
              <a:rPr lang="zh-CN" altLang="en-US" baseline="-25000"/>
              <a:t>3</a:t>
            </a:r>
            <a:r>
              <a:rPr lang="zh-CN" altLang="en-US"/>
              <a:t>=0.75A。求：</a:t>
            </a:r>
          </a:p>
          <a:p>
            <a:pPr algn="just" eaLnBrk="1" hangingPunct="1"/>
            <a:r>
              <a:rPr lang="zh-CN" altLang="en-US">
                <a:sym typeface="宋体" panose="02010600030101010101" pitchFamily="2" charset="-122"/>
              </a:rPr>
              <a:t>⑴a、b、c各点的电位V</a:t>
            </a:r>
            <a:r>
              <a:rPr lang="zh-CN" altLang="en-US" baseline="-25000">
                <a:sym typeface="宋体" panose="02010600030101010101" pitchFamily="2" charset="-122"/>
              </a:rPr>
              <a:t>a</a:t>
            </a:r>
            <a:r>
              <a:rPr lang="zh-CN" altLang="en-US">
                <a:sym typeface="宋体" panose="02010600030101010101" pitchFamily="2" charset="-122"/>
              </a:rPr>
              <a:t>、V</a:t>
            </a:r>
            <a:r>
              <a:rPr lang="zh-CN" altLang="en-US" baseline="-25000">
                <a:sym typeface="宋体" panose="02010600030101010101" pitchFamily="2" charset="-122"/>
              </a:rPr>
              <a:t>b</a:t>
            </a:r>
            <a:r>
              <a:rPr lang="zh-CN" altLang="en-US">
                <a:sym typeface="宋体" panose="02010600030101010101" pitchFamily="2" charset="-122"/>
              </a:rPr>
              <a:t>、V</a:t>
            </a:r>
            <a:r>
              <a:rPr lang="zh-CN" altLang="en-US" baseline="-25000">
                <a:sym typeface="宋体" panose="02010600030101010101" pitchFamily="2" charset="-122"/>
              </a:rPr>
              <a:t>c</a:t>
            </a:r>
            <a:r>
              <a:rPr lang="zh-CN" altLang="en-US">
                <a:sym typeface="宋体" panose="02010600030101010101" pitchFamily="2" charset="-122"/>
              </a:rPr>
              <a:t>；</a:t>
            </a:r>
          </a:p>
          <a:p>
            <a:pPr algn="just" eaLnBrk="1" hangingPunct="1"/>
            <a:r>
              <a:rPr lang="zh-CN" altLang="en-US">
                <a:sym typeface="宋体" panose="02010600030101010101" pitchFamily="2" charset="-122"/>
              </a:rPr>
              <a:t>⑵电压U</a:t>
            </a:r>
            <a:r>
              <a:rPr lang="zh-CN" altLang="en-US" baseline="-25000">
                <a:sym typeface="宋体" panose="02010600030101010101" pitchFamily="2" charset="-122"/>
              </a:rPr>
              <a:t>ab</a:t>
            </a:r>
            <a:r>
              <a:rPr lang="zh-CN" altLang="en-US">
                <a:sym typeface="宋体" panose="02010600030101010101" pitchFamily="2" charset="-122"/>
              </a:rPr>
              <a:t>、U</a:t>
            </a:r>
            <a:r>
              <a:rPr lang="zh-CN" altLang="en-US" baseline="-25000">
                <a:sym typeface="宋体" panose="02010600030101010101" pitchFamily="2" charset="-122"/>
              </a:rPr>
              <a:t>bc</a:t>
            </a:r>
            <a:r>
              <a:rPr lang="zh-CN" altLang="en-US">
                <a:sym typeface="宋体" panose="02010600030101010101" pitchFamily="2" charset="-122"/>
              </a:rPr>
              <a:t>；</a:t>
            </a:r>
          </a:p>
          <a:p>
            <a:pPr algn="just" eaLnBrk="1" hangingPunct="1"/>
            <a:r>
              <a:rPr lang="zh-CN" altLang="en-US">
                <a:sym typeface="宋体" panose="02010600030101010101" pitchFamily="2" charset="-122"/>
              </a:rPr>
              <a:t>⑶E</a:t>
            </a:r>
            <a:r>
              <a:rPr lang="zh-CN" altLang="en-US" baseline="-25000">
                <a:sym typeface="宋体" panose="02010600030101010101" pitchFamily="2" charset="-122"/>
              </a:rPr>
              <a:t>1</a:t>
            </a:r>
            <a:r>
              <a:rPr lang="zh-CN" altLang="en-US">
                <a:sym typeface="宋体" panose="02010600030101010101" pitchFamily="2" charset="-122"/>
              </a:rPr>
              <a:t>、E</a:t>
            </a:r>
            <a:r>
              <a:rPr lang="zh-CN" altLang="en-US" baseline="-25000">
                <a:sym typeface="宋体" panose="02010600030101010101" pitchFamily="2" charset="-122"/>
              </a:rPr>
              <a:t>2</a:t>
            </a:r>
            <a:r>
              <a:rPr lang="zh-CN" altLang="en-US">
                <a:sym typeface="宋体" panose="02010600030101010101" pitchFamily="2" charset="-122"/>
              </a:rPr>
              <a:t>输出的功率P</a:t>
            </a:r>
            <a:r>
              <a:rPr lang="zh-CN" altLang="en-US" baseline="-25000">
                <a:sym typeface="宋体" panose="02010600030101010101" pitchFamily="2" charset="-122"/>
              </a:rPr>
              <a:t>E1</a:t>
            </a:r>
            <a:r>
              <a:rPr lang="zh-CN" altLang="en-US">
                <a:sym typeface="宋体" panose="02010600030101010101" pitchFamily="2" charset="-122"/>
              </a:rPr>
              <a:t>、P</a:t>
            </a:r>
            <a:r>
              <a:rPr lang="zh-CN" altLang="en-US" baseline="-25000">
                <a:sym typeface="宋体" panose="02010600030101010101" pitchFamily="2" charset="-122"/>
              </a:rPr>
              <a:t>E2</a:t>
            </a:r>
          </a:p>
        </p:txBody>
      </p:sp>
      <p:grpSp>
        <p:nvGrpSpPr>
          <p:cNvPr id="18435" name="Group 3"/>
          <p:cNvGrpSpPr/>
          <p:nvPr/>
        </p:nvGrpSpPr>
        <p:grpSpPr bwMode="auto">
          <a:xfrm>
            <a:off x="6307139" y="2930526"/>
            <a:ext cx="4122737" cy="2820035"/>
            <a:chOff x="0" y="0"/>
            <a:chExt cx="6494" cy="4441"/>
          </a:xfrm>
        </p:grpSpPr>
        <p:sp>
          <p:nvSpPr>
            <p:cNvPr id="19464" name="未知"/>
            <p:cNvSpPr>
              <a:spLocks noChangeArrowheads="1"/>
            </p:cNvSpPr>
            <p:nvPr/>
          </p:nvSpPr>
          <p:spPr bwMode="auto">
            <a:xfrm>
              <a:off x="434" y="833"/>
              <a:ext cx="5650" cy="1564"/>
            </a:xfrm>
            <a:custGeom>
              <a:avLst/>
              <a:gdLst>
                <a:gd name="T0" fmla="*/ 0 w 21600"/>
                <a:gd name="T1" fmla="*/ 1543 h 21600"/>
                <a:gd name="T2" fmla="*/ 0 w 21600"/>
                <a:gd name="T3" fmla="*/ 0 h 21600"/>
                <a:gd name="T4" fmla="*/ 5650 w 21600"/>
                <a:gd name="T5" fmla="*/ 0 h 21600"/>
                <a:gd name="T6" fmla="*/ 5650 w 21600"/>
                <a:gd name="T7" fmla="*/ 15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309"/>
                  </a:moveTo>
                  <a:lnTo>
                    <a:pt x="0" y="0"/>
                  </a:lnTo>
                  <a:lnTo>
                    <a:pt x="21600" y="0"/>
                  </a:lnTo>
                  <a:lnTo>
                    <a:pt x="21600" y="2160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65" name="未知"/>
            <p:cNvSpPr>
              <a:spLocks noChangeArrowheads="1"/>
            </p:cNvSpPr>
            <p:nvPr/>
          </p:nvSpPr>
          <p:spPr bwMode="auto">
            <a:xfrm flipV="1">
              <a:off x="434" y="2553"/>
              <a:ext cx="5650" cy="1564"/>
            </a:xfrm>
            <a:custGeom>
              <a:avLst/>
              <a:gdLst>
                <a:gd name="T0" fmla="*/ 0 w 21600"/>
                <a:gd name="T1" fmla="*/ 1543 h 21600"/>
                <a:gd name="T2" fmla="*/ 0 w 21600"/>
                <a:gd name="T3" fmla="*/ 0 h 21600"/>
                <a:gd name="T4" fmla="*/ 5650 w 21600"/>
                <a:gd name="T5" fmla="*/ 0 h 21600"/>
                <a:gd name="T6" fmla="*/ 5650 w 21600"/>
                <a:gd name="T7" fmla="*/ 15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309"/>
                  </a:moveTo>
                  <a:lnTo>
                    <a:pt x="0" y="0"/>
                  </a:lnTo>
                  <a:lnTo>
                    <a:pt x="21600" y="0"/>
                  </a:lnTo>
                  <a:lnTo>
                    <a:pt x="21600" y="2160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466" name="Group 6"/>
            <p:cNvGrpSpPr/>
            <p:nvPr/>
          </p:nvGrpSpPr>
          <p:grpSpPr bwMode="auto">
            <a:xfrm>
              <a:off x="0" y="2376"/>
              <a:ext cx="854" cy="210"/>
              <a:chOff x="0" y="0"/>
              <a:chExt cx="854" cy="210"/>
            </a:xfrm>
          </p:grpSpPr>
          <p:sp>
            <p:nvSpPr>
              <p:cNvPr id="19494" name="Line 7"/>
              <p:cNvSpPr>
                <a:spLocks noChangeShapeType="1"/>
              </p:cNvSpPr>
              <p:nvPr/>
            </p:nvSpPr>
            <p:spPr bwMode="auto">
              <a:xfrm flipV="1">
                <a:off x="0" y="0"/>
                <a:ext cx="854"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495" name="Line 8"/>
              <p:cNvSpPr>
                <a:spLocks noChangeShapeType="1"/>
              </p:cNvSpPr>
              <p:nvPr/>
            </p:nvSpPr>
            <p:spPr bwMode="auto">
              <a:xfrm>
                <a:off x="208" y="210"/>
                <a:ext cx="459" cy="1"/>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9467" name="Group 9"/>
            <p:cNvGrpSpPr/>
            <p:nvPr/>
          </p:nvGrpSpPr>
          <p:grpSpPr bwMode="auto">
            <a:xfrm>
              <a:off x="5640" y="2386"/>
              <a:ext cx="854" cy="210"/>
              <a:chOff x="0" y="0"/>
              <a:chExt cx="854" cy="210"/>
            </a:xfrm>
          </p:grpSpPr>
          <p:sp>
            <p:nvSpPr>
              <p:cNvPr id="19492" name="Line 10"/>
              <p:cNvSpPr>
                <a:spLocks noChangeShapeType="1"/>
              </p:cNvSpPr>
              <p:nvPr/>
            </p:nvSpPr>
            <p:spPr bwMode="auto">
              <a:xfrm flipV="1">
                <a:off x="0" y="0"/>
                <a:ext cx="854"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493" name="Line 11"/>
              <p:cNvSpPr>
                <a:spLocks noChangeShapeType="1"/>
              </p:cNvSpPr>
              <p:nvPr/>
            </p:nvSpPr>
            <p:spPr bwMode="auto">
              <a:xfrm>
                <a:off x="208" y="210"/>
                <a:ext cx="459" cy="1"/>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9468" name="Rectangle 12"/>
            <p:cNvSpPr>
              <a:spLocks noChangeArrowheads="1"/>
            </p:cNvSpPr>
            <p:nvPr/>
          </p:nvSpPr>
          <p:spPr bwMode="auto">
            <a:xfrm>
              <a:off x="976" y="708"/>
              <a:ext cx="1043" cy="250"/>
            </a:xfrm>
            <a:prstGeom prst="rect">
              <a:avLst/>
            </a:prstGeom>
            <a:solidFill>
              <a:schemeClr val="bg1"/>
            </a:solidFill>
            <a:ln w="28575">
              <a:solidFill>
                <a:srgbClr val="000000"/>
              </a:solidFill>
              <a:miter lim="800000"/>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9469" name="Rectangle 13"/>
            <p:cNvSpPr>
              <a:spLocks noChangeArrowheads="1"/>
            </p:cNvSpPr>
            <p:nvPr/>
          </p:nvSpPr>
          <p:spPr bwMode="auto">
            <a:xfrm>
              <a:off x="4363" y="699"/>
              <a:ext cx="1043" cy="250"/>
            </a:xfrm>
            <a:prstGeom prst="rect">
              <a:avLst/>
            </a:prstGeom>
            <a:solidFill>
              <a:schemeClr val="bg1"/>
            </a:solidFill>
            <a:ln w="28575">
              <a:solidFill>
                <a:srgbClr val="000000"/>
              </a:solidFill>
              <a:miter lim="800000"/>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9470" name="Line 14"/>
            <p:cNvSpPr>
              <a:spLocks noChangeShapeType="1"/>
            </p:cNvSpPr>
            <p:nvPr/>
          </p:nvSpPr>
          <p:spPr bwMode="auto">
            <a:xfrm>
              <a:off x="3228" y="834"/>
              <a:ext cx="1" cy="360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471" name="Line 15"/>
            <p:cNvSpPr>
              <a:spLocks noChangeShapeType="1"/>
            </p:cNvSpPr>
            <p:nvPr/>
          </p:nvSpPr>
          <p:spPr bwMode="auto">
            <a:xfrm>
              <a:off x="2999" y="4440"/>
              <a:ext cx="480"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472" name="Oval 16"/>
            <p:cNvSpPr>
              <a:spLocks noChangeAspect="1" noChangeArrowheads="1"/>
            </p:cNvSpPr>
            <p:nvPr/>
          </p:nvSpPr>
          <p:spPr bwMode="auto">
            <a:xfrm flipH="1">
              <a:off x="3145" y="4022"/>
              <a:ext cx="181" cy="181"/>
            </a:xfrm>
            <a:prstGeom prst="ellipse">
              <a:avLst/>
            </a:prstGeom>
            <a:solidFill>
              <a:schemeClr val="tx1"/>
            </a:solidFill>
            <a:ln w="9525">
              <a:solidFill>
                <a:srgbClr val="000000"/>
              </a:solidFill>
              <a:round/>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9473" name="Rectangle 17"/>
            <p:cNvSpPr>
              <a:spLocks noChangeArrowheads="1"/>
            </p:cNvSpPr>
            <p:nvPr/>
          </p:nvSpPr>
          <p:spPr bwMode="auto">
            <a:xfrm rot="5400000">
              <a:off x="2712" y="2554"/>
              <a:ext cx="1043" cy="250"/>
            </a:xfrm>
            <a:prstGeom prst="rect">
              <a:avLst/>
            </a:prstGeom>
            <a:solidFill>
              <a:schemeClr val="bg1"/>
            </a:solidFill>
            <a:ln w="28575">
              <a:solidFill>
                <a:srgbClr val="000000"/>
              </a:solidFill>
              <a:miter lim="800000"/>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9474" name="Oval 18"/>
            <p:cNvSpPr>
              <a:spLocks noChangeAspect="1" noChangeArrowheads="1"/>
            </p:cNvSpPr>
            <p:nvPr/>
          </p:nvSpPr>
          <p:spPr bwMode="auto">
            <a:xfrm flipH="1">
              <a:off x="322" y="741"/>
              <a:ext cx="181" cy="181"/>
            </a:xfrm>
            <a:prstGeom prst="ellipse">
              <a:avLst/>
            </a:prstGeom>
            <a:solidFill>
              <a:schemeClr val="tx1"/>
            </a:solidFill>
            <a:ln w="9525">
              <a:solidFill>
                <a:srgbClr val="000000"/>
              </a:solidFill>
              <a:round/>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9475" name="Oval 19"/>
            <p:cNvSpPr>
              <a:spLocks noChangeAspect="1" noChangeArrowheads="1"/>
            </p:cNvSpPr>
            <p:nvPr/>
          </p:nvSpPr>
          <p:spPr bwMode="auto">
            <a:xfrm flipH="1">
              <a:off x="3125" y="734"/>
              <a:ext cx="181" cy="181"/>
            </a:xfrm>
            <a:prstGeom prst="ellipse">
              <a:avLst/>
            </a:prstGeom>
            <a:solidFill>
              <a:schemeClr val="tx1"/>
            </a:solidFill>
            <a:ln w="9525">
              <a:solidFill>
                <a:srgbClr val="000000"/>
              </a:solidFill>
              <a:round/>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9476" name="Oval 20"/>
            <p:cNvSpPr>
              <a:spLocks noChangeAspect="1" noChangeArrowheads="1"/>
            </p:cNvSpPr>
            <p:nvPr/>
          </p:nvSpPr>
          <p:spPr bwMode="auto">
            <a:xfrm flipH="1">
              <a:off x="5976" y="744"/>
              <a:ext cx="181" cy="181"/>
            </a:xfrm>
            <a:prstGeom prst="ellipse">
              <a:avLst/>
            </a:prstGeom>
            <a:solidFill>
              <a:schemeClr val="tx1"/>
            </a:solidFill>
            <a:ln w="9525">
              <a:solidFill>
                <a:srgbClr val="000000"/>
              </a:solidFill>
              <a:round/>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9477" name="Line 21"/>
            <p:cNvSpPr>
              <a:spLocks noChangeShapeType="1"/>
            </p:cNvSpPr>
            <p:nvPr/>
          </p:nvSpPr>
          <p:spPr bwMode="auto">
            <a:xfrm>
              <a:off x="2320" y="844"/>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9478" name="Line 22"/>
            <p:cNvSpPr>
              <a:spLocks noChangeShapeType="1"/>
            </p:cNvSpPr>
            <p:nvPr/>
          </p:nvSpPr>
          <p:spPr bwMode="auto">
            <a:xfrm flipH="1">
              <a:off x="3820" y="844"/>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9479" name="Line 23"/>
            <p:cNvSpPr>
              <a:spLocks noChangeShapeType="1"/>
            </p:cNvSpPr>
            <p:nvPr/>
          </p:nvSpPr>
          <p:spPr bwMode="auto">
            <a:xfrm rot="5400000">
              <a:off x="3052" y="1556"/>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9480" name="Text Box 24"/>
            <p:cNvSpPr txBox="1">
              <a:spLocks noChangeArrowheads="1"/>
            </p:cNvSpPr>
            <p:nvPr/>
          </p:nvSpPr>
          <p:spPr bwMode="auto">
            <a:xfrm>
              <a:off x="144" y="35"/>
              <a:ext cx="614"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400"/>
                <a:t>a</a:t>
              </a:r>
            </a:p>
          </p:txBody>
        </p:sp>
        <p:sp>
          <p:nvSpPr>
            <p:cNvPr id="19481" name="Text Box 25"/>
            <p:cNvSpPr txBox="1">
              <a:spLocks noChangeArrowheads="1"/>
            </p:cNvSpPr>
            <p:nvPr/>
          </p:nvSpPr>
          <p:spPr bwMode="auto">
            <a:xfrm>
              <a:off x="2950" y="5"/>
              <a:ext cx="629"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400"/>
                <a:t>b</a:t>
              </a:r>
            </a:p>
          </p:txBody>
        </p:sp>
        <p:sp>
          <p:nvSpPr>
            <p:cNvPr id="19482" name="Text Box 26"/>
            <p:cNvSpPr txBox="1">
              <a:spLocks noChangeArrowheads="1"/>
            </p:cNvSpPr>
            <p:nvPr/>
          </p:nvSpPr>
          <p:spPr bwMode="auto">
            <a:xfrm>
              <a:off x="5764" y="35"/>
              <a:ext cx="576"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400"/>
                <a:t>c</a:t>
              </a:r>
            </a:p>
          </p:txBody>
        </p:sp>
        <p:graphicFrame>
          <p:nvGraphicFramePr>
            <p:cNvPr id="19483" name="对象 18458"/>
            <p:cNvGraphicFramePr>
              <a:graphicFrameLocks noChangeAspect="1"/>
            </p:cNvGraphicFramePr>
            <p:nvPr/>
          </p:nvGraphicFramePr>
          <p:xfrm>
            <a:off x="2243" y="42"/>
            <a:ext cx="479" cy="679"/>
          </p:xfrm>
          <a:graphic>
            <a:graphicData uri="http://schemas.openxmlformats.org/presentationml/2006/ole">
              <mc:AlternateContent xmlns:mc="http://schemas.openxmlformats.org/markup-compatibility/2006">
                <mc:Choice xmlns:v="urn:schemas-microsoft-com:vml" Requires="v">
                  <p:oleObj r:id="rId2" imgW="305435" imgH="432435" progId="">
                    <p:embed/>
                  </p:oleObj>
                </mc:Choice>
                <mc:Fallback>
                  <p:oleObj r:id="rId2" imgW="305435" imgH="432435" progId="">
                    <p:embed/>
                    <p:pic>
                      <p:nvPicPr>
                        <p:cNvPr id="19483" name="对象 184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 y="42"/>
                          <a:ext cx="47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4" name="对象 18459"/>
            <p:cNvGraphicFramePr>
              <a:graphicFrameLocks noChangeAspect="1"/>
            </p:cNvGraphicFramePr>
            <p:nvPr/>
          </p:nvGraphicFramePr>
          <p:xfrm>
            <a:off x="3675" y="53"/>
            <a:ext cx="499" cy="679"/>
          </p:xfrm>
          <a:graphic>
            <a:graphicData uri="http://schemas.openxmlformats.org/presentationml/2006/ole">
              <mc:AlternateContent xmlns:mc="http://schemas.openxmlformats.org/markup-compatibility/2006">
                <mc:Choice xmlns:v="urn:schemas-microsoft-com:vml" Requires="v">
                  <p:oleObj r:id="rId4" imgW="318135" imgH="432435" progId="">
                    <p:embed/>
                  </p:oleObj>
                </mc:Choice>
                <mc:Fallback>
                  <p:oleObj r:id="rId4" imgW="318135" imgH="432435" progId="">
                    <p:embed/>
                    <p:pic>
                      <p:nvPicPr>
                        <p:cNvPr id="19484" name="对象 184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5" y="53"/>
                          <a:ext cx="49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5" name="对象 18460"/>
            <p:cNvGraphicFramePr>
              <a:graphicFrameLocks noChangeAspect="1"/>
            </p:cNvGraphicFramePr>
            <p:nvPr/>
          </p:nvGraphicFramePr>
          <p:xfrm>
            <a:off x="3361" y="1201"/>
            <a:ext cx="499" cy="679"/>
          </p:xfrm>
          <a:graphic>
            <a:graphicData uri="http://schemas.openxmlformats.org/presentationml/2006/ole">
              <mc:AlternateContent xmlns:mc="http://schemas.openxmlformats.org/markup-compatibility/2006">
                <mc:Choice xmlns:v="urn:schemas-microsoft-com:vml" Requires="v">
                  <p:oleObj r:id="rId6" imgW="318135" imgH="432435" progId="">
                    <p:embed/>
                  </p:oleObj>
                </mc:Choice>
                <mc:Fallback>
                  <p:oleObj r:id="rId6" imgW="318135" imgH="432435" progId="">
                    <p:embed/>
                    <p:pic>
                      <p:nvPicPr>
                        <p:cNvPr id="19485" name="对象 184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1" y="1201"/>
                          <a:ext cx="49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6" name="对象 18461"/>
            <p:cNvGraphicFramePr>
              <a:graphicFrameLocks noChangeAspect="1"/>
            </p:cNvGraphicFramePr>
            <p:nvPr/>
          </p:nvGraphicFramePr>
          <p:xfrm>
            <a:off x="925" y="20"/>
            <a:ext cx="1199" cy="1419"/>
          </p:xfrm>
          <a:graphic>
            <a:graphicData uri="http://schemas.openxmlformats.org/presentationml/2006/ole">
              <mc:AlternateContent xmlns:mc="http://schemas.openxmlformats.org/markup-compatibility/2006">
                <mc:Choice xmlns:v="urn:schemas-microsoft-com:vml" Requires="v">
                  <p:oleObj r:id="rId8" imgW="762635" imgH="902335" progId="">
                    <p:embed/>
                  </p:oleObj>
                </mc:Choice>
                <mc:Fallback>
                  <p:oleObj r:id="rId8" imgW="762635" imgH="902335" progId="">
                    <p:embed/>
                    <p:pic>
                      <p:nvPicPr>
                        <p:cNvPr id="19486" name="对象 184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 y="20"/>
                          <a:ext cx="119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7" name="对象 18462"/>
            <p:cNvGraphicFramePr>
              <a:graphicFrameLocks noChangeAspect="1"/>
            </p:cNvGraphicFramePr>
            <p:nvPr/>
          </p:nvGraphicFramePr>
          <p:xfrm>
            <a:off x="4425" y="0"/>
            <a:ext cx="1199" cy="1419"/>
          </p:xfrm>
          <a:graphic>
            <a:graphicData uri="http://schemas.openxmlformats.org/presentationml/2006/ole">
              <mc:AlternateContent xmlns:mc="http://schemas.openxmlformats.org/markup-compatibility/2006">
                <mc:Choice xmlns:v="urn:schemas-microsoft-com:vml" Requires="v">
                  <p:oleObj r:id="rId10" imgW="762635" imgH="902335" progId="">
                    <p:embed/>
                  </p:oleObj>
                </mc:Choice>
                <mc:Fallback>
                  <p:oleObj r:id="rId10" imgW="762635" imgH="902335" progId="">
                    <p:embed/>
                    <p:pic>
                      <p:nvPicPr>
                        <p:cNvPr id="19487" name="对象 1846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5" y="0"/>
                          <a:ext cx="119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8" name="对象 18463"/>
            <p:cNvGraphicFramePr>
              <a:graphicFrameLocks noChangeAspect="1"/>
            </p:cNvGraphicFramePr>
            <p:nvPr/>
          </p:nvGraphicFramePr>
          <p:xfrm>
            <a:off x="3460" y="1971"/>
            <a:ext cx="1039" cy="1419"/>
          </p:xfrm>
          <a:graphic>
            <a:graphicData uri="http://schemas.openxmlformats.org/presentationml/2006/ole">
              <mc:AlternateContent xmlns:mc="http://schemas.openxmlformats.org/markup-compatibility/2006">
                <mc:Choice xmlns:v="urn:schemas-microsoft-com:vml" Requires="v">
                  <p:oleObj r:id="rId12" imgW="661035" imgH="902335" progId="">
                    <p:embed/>
                  </p:oleObj>
                </mc:Choice>
                <mc:Fallback>
                  <p:oleObj r:id="rId12" imgW="661035" imgH="902335" progId="">
                    <p:embed/>
                    <p:pic>
                      <p:nvPicPr>
                        <p:cNvPr id="19488" name="对象 1846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60" y="1971"/>
                          <a:ext cx="103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489" name="Text Box 33"/>
            <p:cNvSpPr txBox="1">
              <a:spLocks noChangeArrowheads="1"/>
            </p:cNvSpPr>
            <p:nvPr/>
          </p:nvSpPr>
          <p:spPr bwMode="auto">
            <a:xfrm>
              <a:off x="3276" y="3424"/>
              <a:ext cx="629"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400"/>
                <a:t>d</a:t>
              </a:r>
              <a:endParaRPr lang="zh-CN" altLang="en-US" sz="1800">
                <a:latin typeface="Arial" panose="020B0604020202020204" pitchFamily="34" charset="0"/>
                <a:ea typeface="宋体" panose="02010600030101010101" pitchFamily="2" charset="-122"/>
              </a:endParaRPr>
            </a:p>
          </p:txBody>
        </p:sp>
        <p:graphicFrame>
          <p:nvGraphicFramePr>
            <p:cNvPr id="19490" name="对象 18465"/>
            <p:cNvGraphicFramePr>
              <a:graphicFrameLocks noChangeAspect="1"/>
            </p:cNvGraphicFramePr>
            <p:nvPr/>
          </p:nvGraphicFramePr>
          <p:xfrm>
            <a:off x="791" y="1825"/>
            <a:ext cx="1019" cy="1419"/>
          </p:xfrm>
          <a:graphic>
            <a:graphicData uri="http://schemas.openxmlformats.org/presentationml/2006/ole">
              <mc:AlternateContent xmlns:mc="http://schemas.openxmlformats.org/markup-compatibility/2006">
                <mc:Choice xmlns:v="urn:schemas-microsoft-com:vml" Requires="v">
                  <p:oleObj r:id="rId14" imgW="648335" imgH="902335" progId="">
                    <p:embed/>
                  </p:oleObj>
                </mc:Choice>
                <mc:Fallback>
                  <p:oleObj r:id="rId14" imgW="648335" imgH="902335" progId="">
                    <p:embed/>
                    <p:pic>
                      <p:nvPicPr>
                        <p:cNvPr id="19490" name="对象 1846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1" y="1825"/>
                          <a:ext cx="101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91" name="对象 18466"/>
            <p:cNvGraphicFramePr>
              <a:graphicFrameLocks noChangeAspect="1"/>
            </p:cNvGraphicFramePr>
            <p:nvPr/>
          </p:nvGraphicFramePr>
          <p:xfrm>
            <a:off x="5066" y="1673"/>
            <a:ext cx="759" cy="1419"/>
          </p:xfrm>
          <a:graphic>
            <a:graphicData uri="http://schemas.openxmlformats.org/presentationml/2006/ole">
              <mc:AlternateContent xmlns:mc="http://schemas.openxmlformats.org/markup-compatibility/2006">
                <mc:Choice xmlns:v="urn:schemas-microsoft-com:vml" Requires="v">
                  <p:oleObj r:id="rId16" imgW="483235" imgH="902335" progId="">
                    <p:embed/>
                  </p:oleObj>
                </mc:Choice>
                <mc:Fallback>
                  <p:oleObj r:id="rId16" imgW="483235" imgH="902335" progId="">
                    <p:embed/>
                    <p:pic>
                      <p:nvPicPr>
                        <p:cNvPr id="19491" name="对象 18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66" y="1673"/>
                          <a:ext cx="75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8471" name="Text Box 39"/>
          <p:cNvSpPr txBox="1">
            <a:spLocks noChangeArrowheads="1"/>
          </p:cNvSpPr>
          <p:nvPr/>
        </p:nvSpPr>
        <p:spPr bwMode="auto">
          <a:xfrm>
            <a:off x="2070100" y="2886076"/>
            <a:ext cx="3252788"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[解] </a:t>
            </a:r>
          </a:p>
          <a:p>
            <a:pPr algn="just" eaLnBrk="1" hangingPunct="1"/>
            <a:r>
              <a:rPr lang="zh-CN" altLang="en-US">
                <a:sym typeface="宋体" panose="02010600030101010101" pitchFamily="2" charset="-122"/>
              </a:rPr>
              <a:t>⑴ V</a:t>
            </a:r>
            <a:r>
              <a:rPr lang="zh-CN" altLang="en-US" baseline="-25000">
                <a:sym typeface="宋体" panose="02010600030101010101" pitchFamily="2" charset="-122"/>
              </a:rPr>
              <a:t>a</a:t>
            </a:r>
            <a:r>
              <a:rPr lang="en-US" altLang="zh-CN">
                <a:sym typeface="宋体" panose="02010600030101010101" pitchFamily="2" charset="-122"/>
              </a:rPr>
              <a:t>=E</a:t>
            </a:r>
            <a:r>
              <a:rPr lang="en-US" altLang="zh-CN" baseline="-25000">
                <a:sym typeface="宋体" panose="02010600030101010101" pitchFamily="2" charset="-122"/>
              </a:rPr>
              <a:t>1</a:t>
            </a:r>
            <a:r>
              <a:rPr lang="en-US" altLang="zh-CN">
                <a:sym typeface="宋体" panose="02010600030101010101" pitchFamily="2" charset="-122"/>
              </a:rPr>
              <a:t>=10V</a:t>
            </a:r>
          </a:p>
          <a:p>
            <a:pPr algn="just" eaLnBrk="1" hangingPunct="1"/>
            <a:r>
              <a:rPr lang="zh-CN" altLang="en-US">
                <a:sym typeface="宋体" panose="02010600030101010101" pitchFamily="2" charset="-122"/>
              </a:rPr>
              <a:t>    </a:t>
            </a:r>
            <a:r>
              <a:rPr lang="en-US" altLang="zh-CN">
                <a:sym typeface="宋体" panose="02010600030101010101" pitchFamily="2" charset="-122"/>
              </a:rPr>
              <a:t>V</a:t>
            </a:r>
            <a:r>
              <a:rPr lang="en-US" altLang="zh-CN" baseline="-25000">
                <a:sym typeface="宋体" panose="02010600030101010101" pitchFamily="2" charset="-122"/>
              </a:rPr>
              <a:t>c</a:t>
            </a:r>
            <a:r>
              <a:rPr lang="en-US" altLang="zh-CN">
                <a:sym typeface="宋体" panose="02010600030101010101" pitchFamily="2" charset="-122"/>
              </a:rPr>
              <a:t>=E</a:t>
            </a:r>
            <a:r>
              <a:rPr lang="en-US" altLang="zh-CN" baseline="-25000">
                <a:sym typeface="宋体" panose="02010600030101010101" pitchFamily="2" charset="-122"/>
              </a:rPr>
              <a:t>2</a:t>
            </a:r>
            <a:r>
              <a:rPr lang="en-US" altLang="zh-CN">
                <a:sym typeface="宋体" panose="02010600030101010101" pitchFamily="2" charset="-122"/>
              </a:rPr>
              <a:t>=8V</a:t>
            </a:r>
          </a:p>
          <a:p>
            <a:pPr algn="just" eaLnBrk="1" hangingPunct="1"/>
            <a:r>
              <a:rPr lang="en-US" altLang="zh-CN">
                <a:sym typeface="宋体" panose="02010600030101010101" pitchFamily="2" charset="-122"/>
              </a:rPr>
              <a:t>    U</a:t>
            </a:r>
            <a:r>
              <a:rPr lang="en-US" altLang="zh-CN" baseline="-25000">
                <a:sym typeface="宋体" panose="02010600030101010101" pitchFamily="2" charset="-122"/>
              </a:rPr>
              <a:t>bd</a:t>
            </a:r>
            <a:r>
              <a:rPr lang="en-US" altLang="zh-CN">
                <a:sym typeface="宋体" panose="02010600030101010101" pitchFamily="2" charset="-122"/>
              </a:rPr>
              <a:t>=R</a:t>
            </a:r>
            <a:r>
              <a:rPr lang="en-US" altLang="zh-CN" baseline="-25000">
                <a:sym typeface="宋体" panose="02010600030101010101" pitchFamily="2" charset="-122"/>
              </a:rPr>
              <a:t>3</a:t>
            </a:r>
            <a:r>
              <a:rPr lang="en-US" altLang="zh-CN">
                <a:sym typeface="宋体" panose="02010600030101010101" pitchFamily="2" charset="-122"/>
              </a:rPr>
              <a:t>I</a:t>
            </a:r>
            <a:r>
              <a:rPr lang="en-US" altLang="zh-CN" baseline="-25000">
                <a:sym typeface="宋体" panose="02010600030101010101" pitchFamily="2" charset="-122"/>
              </a:rPr>
              <a:t>3</a:t>
            </a:r>
            <a:r>
              <a:rPr lang="en-US" altLang="zh-CN">
                <a:sym typeface="宋体" panose="02010600030101010101" pitchFamily="2" charset="-122"/>
              </a:rPr>
              <a:t>=9V</a:t>
            </a:r>
          </a:p>
          <a:p>
            <a:pPr algn="just" eaLnBrk="1" hangingPunct="1"/>
            <a:r>
              <a:rPr lang="en-US" altLang="zh-CN">
                <a:sym typeface="宋体" panose="02010600030101010101" pitchFamily="2" charset="-122"/>
              </a:rPr>
              <a:t>    V</a:t>
            </a:r>
            <a:r>
              <a:rPr lang="en-US" altLang="zh-CN" baseline="-25000">
                <a:sym typeface="宋体" panose="02010600030101010101" pitchFamily="2" charset="-122"/>
              </a:rPr>
              <a:t>b</a:t>
            </a:r>
            <a:r>
              <a:rPr lang="en-US" altLang="zh-CN">
                <a:sym typeface="宋体" panose="02010600030101010101" pitchFamily="2" charset="-122"/>
              </a:rPr>
              <a:t>=U</a:t>
            </a:r>
            <a:r>
              <a:rPr lang="en-US" altLang="zh-CN" baseline="-25000">
                <a:sym typeface="宋体" panose="02010600030101010101" pitchFamily="2" charset="-122"/>
              </a:rPr>
              <a:t>bd</a:t>
            </a:r>
            <a:r>
              <a:rPr lang="en-US" altLang="zh-CN">
                <a:sym typeface="宋体" panose="02010600030101010101" pitchFamily="2" charset="-122"/>
              </a:rPr>
              <a:t>=9V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up)">
                                      <p:cBhvr>
                                        <p:cTn id="7" dur="500"/>
                                        <p:tgtEl>
                                          <p:spTgt spid="1843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435"/>
                                        </p:tgtEl>
                                        <p:attrNameLst>
                                          <p:attrName>style.visibility</p:attrName>
                                        </p:attrNameLst>
                                      </p:cBhvr>
                                      <p:to>
                                        <p:strVal val="visible"/>
                                      </p:to>
                                    </p:set>
                                    <p:animEffect transition="in" filter="dissolve">
                                      <p:cBhvr>
                                        <p:cTn id="11" dur="500"/>
                                        <p:tgtEl>
                                          <p:spTgt spid="184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8471"/>
                                        </p:tgtEl>
                                        <p:attrNameLst>
                                          <p:attrName>style.visibility</p:attrName>
                                        </p:attrNameLst>
                                      </p:cBhvr>
                                      <p:to>
                                        <p:strVal val="visible"/>
                                      </p:to>
                                    </p:set>
                                    <p:animEffect transition="in" filter="wipe(up)">
                                      <p:cBhvr>
                                        <p:cTn id="16" dur="500"/>
                                        <p:tgtEl>
                                          <p:spTgt spid="18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7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5" name="Group 5"/>
          <p:cNvGrpSpPr/>
          <p:nvPr/>
        </p:nvGrpSpPr>
        <p:grpSpPr bwMode="auto">
          <a:xfrm>
            <a:off x="6443664" y="1225551"/>
            <a:ext cx="4122737" cy="2820035"/>
            <a:chOff x="0" y="0"/>
            <a:chExt cx="6494" cy="4441"/>
          </a:xfrm>
        </p:grpSpPr>
        <p:sp>
          <p:nvSpPr>
            <p:cNvPr id="20493" name="未知"/>
            <p:cNvSpPr>
              <a:spLocks noChangeArrowheads="1"/>
            </p:cNvSpPr>
            <p:nvPr/>
          </p:nvSpPr>
          <p:spPr bwMode="auto">
            <a:xfrm>
              <a:off x="434" y="833"/>
              <a:ext cx="5650" cy="1564"/>
            </a:xfrm>
            <a:custGeom>
              <a:avLst/>
              <a:gdLst>
                <a:gd name="T0" fmla="*/ 0 w 21600"/>
                <a:gd name="T1" fmla="*/ 1543 h 21600"/>
                <a:gd name="T2" fmla="*/ 0 w 21600"/>
                <a:gd name="T3" fmla="*/ 0 h 21600"/>
                <a:gd name="T4" fmla="*/ 5650 w 21600"/>
                <a:gd name="T5" fmla="*/ 0 h 21600"/>
                <a:gd name="T6" fmla="*/ 5650 w 21600"/>
                <a:gd name="T7" fmla="*/ 15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309"/>
                  </a:moveTo>
                  <a:lnTo>
                    <a:pt x="0" y="0"/>
                  </a:lnTo>
                  <a:lnTo>
                    <a:pt x="21600" y="0"/>
                  </a:lnTo>
                  <a:lnTo>
                    <a:pt x="21600" y="2160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4" name="未知"/>
            <p:cNvSpPr>
              <a:spLocks noChangeArrowheads="1"/>
            </p:cNvSpPr>
            <p:nvPr/>
          </p:nvSpPr>
          <p:spPr bwMode="auto">
            <a:xfrm flipV="1">
              <a:off x="434" y="2553"/>
              <a:ext cx="5650" cy="1564"/>
            </a:xfrm>
            <a:custGeom>
              <a:avLst/>
              <a:gdLst>
                <a:gd name="T0" fmla="*/ 0 w 21600"/>
                <a:gd name="T1" fmla="*/ 1543 h 21600"/>
                <a:gd name="T2" fmla="*/ 0 w 21600"/>
                <a:gd name="T3" fmla="*/ 0 h 21600"/>
                <a:gd name="T4" fmla="*/ 5650 w 21600"/>
                <a:gd name="T5" fmla="*/ 0 h 21600"/>
                <a:gd name="T6" fmla="*/ 5650 w 21600"/>
                <a:gd name="T7" fmla="*/ 15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309"/>
                  </a:moveTo>
                  <a:lnTo>
                    <a:pt x="0" y="0"/>
                  </a:lnTo>
                  <a:lnTo>
                    <a:pt x="21600" y="0"/>
                  </a:lnTo>
                  <a:lnTo>
                    <a:pt x="21600" y="2160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0495" name="Group 8"/>
            <p:cNvGrpSpPr/>
            <p:nvPr/>
          </p:nvGrpSpPr>
          <p:grpSpPr bwMode="auto">
            <a:xfrm>
              <a:off x="0" y="2376"/>
              <a:ext cx="854" cy="210"/>
              <a:chOff x="0" y="0"/>
              <a:chExt cx="854" cy="210"/>
            </a:xfrm>
          </p:grpSpPr>
          <p:sp>
            <p:nvSpPr>
              <p:cNvPr id="20523" name="Line 9"/>
              <p:cNvSpPr>
                <a:spLocks noChangeShapeType="1"/>
              </p:cNvSpPr>
              <p:nvPr/>
            </p:nvSpPr>
            <p:spPr bwMode="auto">
              <a:xfrm flipV="1">
                <a:off x="0" y="0"/>
                <a:ext cx="854"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24" name="Line 10"/>
              <p:cNvSpPr>
                <a:spLocks noChangeShapeType="1"/>
              </p:cNvSpPr>
              <p:nvPr/>
            </p:nvSpPr>
            <p:spPr bwMode="auto">
              <a:xfrm>
                <a:off x="208" y="210"/>
                <a:ext cx="459" cy="1"/>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0496" name="Group 11"/>
            <p:cNvGrpSpPr/>
            <p:nvPr/>
          </p:nvGrpSpPr>
          <p:grpSpPr bwMode="auto">
            <a:xfrm>
              <a:off x="5640" y="2386"/>
              <a:ext cx="854" cy="210"/>
              <a:chOff x="0" y="0"/>
              <a:chExt cx="854" cy="210"/>
            </a:xfrm>
          </p:grpSpPr>
          <p:sp>
            <p:nvSpPr>
              <p:cNvPr id="20521" name="Line 12"/>
              <p:cNvSpPr>
                <a:spLocks noChangeShapeType="1"/>
              </p:cNvSpPr>
              <p:nvPr/>
            </p:nvSpPr>
            <p:spPr bwMode="auto">
              <a:xfrm flipV="1">
                <a:off x="0" y="0"/>
                <a:ext cx="854"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22" name="Line 13"/>
              <p:cNvSpPr>
                <a:spLocks noChangeShapeType="1"/>
              </p:cNvSpPr>
              <p:nvPr/>
            </p:nvSpPr>
            <p:spPr bwMode="auto">
              <a:xfrm>
                <a:off x="208" y="210"/>
                <a:ext cx="459" cy="1"/>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0497" name="Rectangle 14"/>
            <p:cNvSpPr>
              <a:spLocks noChangeArrowheads="1"/>
            </p:cNvSpPr>
            <p:nvPr/>
          </p:nvSpPr>
          <p:spPr bwMode="auto">
            <a:xfrm>
              <a:off x="976" y="708"/>
              <a:ext cx="1043" cy="250"/>
            </a:xfrm>
            <a:prstGeom prst="rect">
              <a:avLst/>
            </a:prstGeom>
            <a:solidFill>
              <a:schemeClr val="bg1"/>
            </a:solidFill>
            <a:ln w="28575">
              <a:solidFill>
                <a:srgbClr val="000000"/>
              </a:solidFill>
              <a:miter lim="800000"/>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20498" name="Rectangle 15"/>
            <p:cNvSpPr>
              <a:spLocks noChangeArrowheads="1"/>
            </p:cNvSpPr>
            <p:nvPr/>
          </p:nvSpPr>
          <p:spPr bwMode="auto">
            <a:xfrm>
              <a:off x="4363" y="699"/>
              <a:ext cx="1043" cy="250"/>
            </a:xfrm>
            <a:prstGeom prst="rect">
              <a:avLst/>
            </a:prstGeom>
            <a:solidFill>
              <a:schemeClr val="bg1"/>
            </a:solidFill>
            <a:ln w="28575">
              <a:solidFill>
                <a:srgbClr val="000000"/>
              </a:solidFill>
              <a:miter lim="800000"/>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20499" name="Line 16"/>
            <p:cNvSpPr>
              <a:spLocks noChangeShapeType="1"/>
            </p:cNvSpPr>
            <p:nvPr/>
          </p:nvSpPr>
          <p:spPr bwMode="auto">
            <a:xfrm>
              <a:off x="3228" y="834"/>
              <a:ext cx="1" cy="360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0" name="Line 17"/>
            <p:cNvSpPr>
              <a:spLocks noChangeShapeType="1"/>
            </p:cNvSpPr>
            <p:nvPr/>
          </p:nvSpPr>
          <p:spPr bwMode="auto">
            <a:xfrm>
              <a:off x="2999" y="4440"/>
              <a:ext cx="480"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1" name="Oval 18"/>
            <p:cNvSpPr>
              <a:spLocks noChangeAspect="1" noChangeArrowheads="1"/>
            </p:cNvSpPr>
            <p:nvPr/>
          </p:nvSpPr>
          <p:spPr bwMode="auto">
            <a:xfrm flipH="1">
              <a:off x="3145" y="4022"/>
              <a:ext cx="181" cy="181"/>
            </a:xfrm>
            <a:prstGeom prst="ellipse">
              <a:avLst/>
            </a:prstGeom>
            <a:solidFill>
              <a:schemeClr val="tx1"/>
            </a:solidFill>
            <a:ln w="9525">
              <a:solidFill>
                <a:srgbClr val="000000"/>
              </a:solidFill>
              <a:round/>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20502" name="Rectangle 19"/>
            <p:cNvSpPr>
              <a:spLocks noChangeArrowheads="1"/>
            </p:cNvSpPr>
            <p:nvPr/>
          </p:nvSpPr>
          <p:spPr bwMode="auto">
            <a:xfrm rot="5400000">
              <a:off x="2712" y="2554"/>
              <a:ext cx="1043" cy="250"/>
            </a:xfrm>
            <a:prstGeom prst="rect">
              <a:avLst/>
            </a:prstGeom>
            <a:solidFill>
              <a:schemeClr val="bg1"/>
            </a:solidFill>
            <a:ln w="28575">
              <a:solidFill>
                <a:srgbClr val="000000"/>
              </a:solidFill>
              <a:miter lim="800000"/>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20503" name="Oval 20"/>
            <p:cNvSpPr>
              <a:spLocks noChangeAspect="1" noChangeArrowheads="1"/>
            </p:cNvSpPr>
            <p:nvPr/>
          </p:nvSpPr>
          <p:spPr bwMode="auto">
            <a:xfrm flipH="1">
              <a:off x="322" y="741"/>
              <a:ext cx="181" cy="181"/>
            </a:xfrm>
            <a:prstGeom prst="ellipse">
              <a:avLst/>
            </a:prstGeom>
            <a:solidFill>
              <a:schemeClr val="tx1"/>
            </a:solidFill>
            <a:ln w="9525">
              <a:solidFill>
                <a:srgbClr val="000000"/>
              </a:solidFill>
              <a:round/>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20504" name="Oval 21"/>
            <p:cNvSpPr>
              <a:spLocks noChangeAspect="1" noChangeArrowheads="1"/>
            </p:cNvSpPr>
            <p:nvPr/>
          </p:nvSpPr>
          <p:spPr bwMode="auto">
            <a:xfrm flipH="1">
              <a:off x="3125" y="734"/>
              <a:ext cx="181" cy="181"/>
            </a:xfrm>
            <a:prstGeom prst="ellipse">
              <a:avLst/>
            </a:prstGeom>
            <a:solidFill>
              <a:schemeClr val="tx1"/>
            </a:solidFill>
            <a:ln w="9525">
              <a:solidFill>
                <a:srgbClr val="000000"/>
              </a:solidFill>
              <a:round/>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20505" name="Oval 22"/>
            <p:cNvSpPr>
              <a:spLocks noChangeAspect="1" noChangeArrowheads="1"/>
            </p:cNvSpPr>
            <p:nvPr/>
          </p:nvSpPr>
          <p:spPr bwMode="auto">
            <a:xfrm flipH="1">
              <a:off x="5976" y="744"/>
              <a:ext cx="181" cy="181"/>
            </a:xfrm>
            <a:prstGeom prst="ellipse">
              <a:avLst/>
            </a:prstGeom>
            <a:solidFill>
              <a:schemeClr val="tx1"/>
            </a:solidFill>
            <a:ln w="9525">
              <a:solidFill>
                <a:srgbClr val="000000"/>
              </a:solidFill>
              <a:round/>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20506" name="Line 23"/>
            <p:cNvSpPr>
              <a:spLocks noChangeShapeType="1"/>
            </p:cNvSpPr>
            <p:nvPr/>
          </p:nvSpPr>
          <p:spPr bwMode="auto">
            <a:xfrm>
              <a:off x="2320" y="844"/>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07" name="Line 24"/>
            <p:cNvSpPr>
              <a:spLocks noChangeShapeType="1"/>
            </p:cNvSpPr>
            <p:nvPr/>
          </p:nvSpPr>
          <p:spPr bwMode="auto">
            <a:xfrm flipH="1">
              <a:off x="3820" y="844"/>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08" name="Line 25"/>
            <p:cNvSpPr>
              <a:spLocks noChangeShapeType="1"/>
            </p:cNvSpPr>
            <p:nvPr/>
          </p:nvSpPr>
          <p:spPr bwMode="auto">
            <a:xfrm rot="5400000">
              <a:off x="3052" y="1556"/>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09" name="Text Box 26"/>
            <p:cNvSpPr txBox="1">
              <a:spLocks noChangeArrowheads="1"/>
            </p:cNvSpPr>
            <p:nvPr/>
          </p:nvSpPr>
          <p:spPr bwMode="auto">
            <a:xfrm>
              <a:off x="144" y="35"/>
              <a:ext cx="614"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400"/>
                <a:t>a</a:t>
              </a:r>
            </a:p>
          </p:txBody>
        </p:sp>
        <p:sp>
          <p:nvSpPr>
            <p:cNvPr id="20510" name="Text Box 27"/>
            <p:cNvSpPr txBox="1">
              <a:spLocks noChangeArrowheads="1"/>
            </p:cNvSpPr>
            <p:nvPr/>
          </p:nvSpPr>
          <p:spPr bwMode="auto">
            <a:xfrm>
              <a:off x="2950" y="5"/>
              <a:ext cx="629"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400"/>
                <a:t>b</a:t>
              </a:r>
            </a:p>
          </p:txBody>
        </p:sp>
        <p:sp>
          <p:nvSpPr>
            <p:cNvPr id="20511" name="Text Box 28"/>
            <p:cNvSpPr txBox="1">
              <a:spLocks noChangeArrowheads="1"/>
            </p:cNvSpPr>
            <p:nvPr/>
          </p:nvSpPr>
          <p:spPr bwMode="auto">
            <a:xfrm>
              <a:off x="5764" y="35"/>
              <a:ext cx="576"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400"/>
                <a:t>c</a:t>
              </a:r>
            </a:p>
          </p:txBody>
        </p:sp>
        <p:graphicFrame>
          <p:nvGraphicFramePr>
            <p:cNvPr id="20512" name="对象 19484"/>
            <p:cNvGraphicFramePr>
              <a:graphicFrameLocks noChangeAspect="1"/>
            </p:cNvGraphicFramePr>
            <p:nvPr/>
          </p:nvGraphicFramePr>
          <p:xfrm>
            <a:off x="2243" y="42"/>
            <a:ext cx="479" cy="679"/>
          </p:xfrm>
          <a:graphic>
            <a:graphicData uri="http://schemas.openxmlformats.org/presentationml/2006/ole">
              <mc:AlternateContent xmlns:mc="http://schemas.openxmlformats.org/markup-compatibility/2006">
                <mc:Choice xmlns:v="urn:schemas-microsoft-com:vml" Requires="v">
                  <p:oleObj r:id="rId2" imgW="305435" imgH="432435" progId="">
                    <p:embed/>
                  </p:oleObj>
                </mc:Choice>
                <mc:Fallback>
                  <p:oleObj r:id="rId2" imgW="305435" imgH="432435" progId="">
                    <p:embed/>
                    <p:pic>
                      <p:nvPicPr>
                        <p:cNvPr id="20512" name="对象 194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 y="42"/>
                          <a:ext cx="47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13" name="对象 19485"/>
            <p:cNvGraphicFramePr>
              <a:graphicFrameLocks noChangeAspect="1"/>
            </p:cNvGraphicFramePr>
            <p:nvPr/>
          </p:nvGraphicFramePr>
          <p:xfrm>
            <a:off x="3675" y="53"/>
            <a:ext cx="499" cy="679"/>
          </p:xfrm>
          <a:graphic>
            <a:graphicData uri="http://schemas.openxmlformats.org/presentationml/2006/ole">
              <mc:AlternateContent xmlns:mc="http://schemas.openxmlformats.org/markup-compatibility/2006">
                <mc:Choice xmlns:v="urn:schemas-microsoft-com:vml" Requires="v">
                  <p:oleObj r:id="rId4" imgW="318135" imgH="432435" progId="">
                    <p:embed/>
                  </p:oleObj>
                </mc:Choice>
                <mc:Fallback>
                  <p:oleObj r:id="rId4" imgW="318135" imgH="432435" progId="">
                    <p:embed/>
                    <p:pic>
                      <p:nvPicPr>
                        <p:cNvPr id="20513" name="对象 194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5" y="53"/>
                          <a:ext cx="49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14" name="对象 19486"/>
            <p:cNvGraphicFramePr>
              <a:graphicFrameLocks noChangeAspect="1"/>
            </p:cNvGraphicFramePr>
            <p:nvPr/>
          </p:nvGraphicFramePr>
          <p:xfrm>
            <a:off x="3361" y="1201"/>
            <a:ext cx="499" cy="679"/>
          </p:xfrm>
          <a:graphic>
            <a:graphicData uri="http://schemas.openxmlformats.org/presentationml/2006/ole">
              <mc:AlternateContent xmlns:mc="http://schemas.openxmlformats.org/markup-compatibility/2006">
                <mc:Choice xmlns:v="urn:schemas-microsoft-com:vml" Requires="v">
                  <p:oleObj r:id="rId6" imgW="318135" imgH="432435" progId="">
                    <p:embed/>
                  </p:oleObj>
                </mc:Choice>
                <mc:Fallback>
                  <p:oleObj r:id="rId6" imgW="318135" imgH="432435" progId="">
                    <p:embed/>
                    <p:pic>
                      <p:nvPicPr>
                        <p:cNvPr id="20514" name="对象 194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1" y="1201"/>
                          <a:ext cx="49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15" name="对象 19487"/>
            <p:cNvGraphicFramePr>
              <a:graphicFrameLocks noChangeAspect="1"/>
            </p:cNvGraphicFramePr>
            <p:nvPr/>
          </p:nvGraphicFramePr>
          <p:xfrm>
            <a:off x="925" y="20"/>
            <a:ext cx="1199" cy="1419"/>
          </p:xfrm>
          <a:graphic>
            <a:graphicData uri="http://schemas.openxmlformats.org/presentationml/2006/ole">
              <mc:AlternateContent xmlns:mc="http://schemas.openxmlformats.org/markup-compatibility/2006">
                <mc:Choice xmlns:v="urn:schemas-microsoft-com:vml" Requires="v">
                  <p:oleObj r:id="rId8" imgW="762635" imgH="902335" progId="">
                    <p:embed/>
                  </p:oleObj>
                </mc:Choice>
                <mc:Fallback>
                  <p:oleObj r:id="rId8" imgW="762635" imgH="902335" progId="">
                    <p:embed/>
                    <p:pic>
                      <p:nvPicPr>
                        <p:cNvPr id="20515" name="对象 194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 y="20"/>
                          <a:ext cx="119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16" name="对象 19488"/>
            <p:cNvGraphicFramePr>
              <a:graphicFrameLocks noChangeAspect="1"/>
            </p:cNvGraphicFramePr>
            <p:nvPr/>
          </p:nvGraphicFramePr>
          <p:xfrm>
            <a:off x="4425" y="0"/>
            <a:ext cx="1199" cy="1419"/>
          </p:xfrm>
          <a:graphic>
            <a:graphicData uri="http://schemas.openxmlformats.org/presentationml/2006/ole">
              <mc:AlternateContent xmlns:mc="http://schemas.openxmlformats.org/markup-compatibility/2006">
                <mc:Choice xmlns:v="urn:schemas-microsoft-com:vml" Requires="v">
                  <p:oleObj r:id="rId10" imgW="762635" imgH="902335" progId="">
                    <p:embed/>
                  </p:oleObj>
                </mc:Choice>
                <mc:Fallback>
                  <p:oleObj r:id="rId10" imgW="762635" imgH="902335" progId="">
                    <p:embed/>
                    <p:pic>
                      <p:nvPicPr>
                        <p:cNvPr id="20516" name="对象 194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5" y="0"/>
                          <a:ext cx="119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17" name="对象 19489"/>
            <p:cNvGraphicFramePr>
              <a:graphicFrameLocks noChangeAspect="1"/>
            </p:cNvGraphicFramePr>
            <p:nvPr/>
          </p:nvGraphicFramePr>
          <p:xfrm>
            <a:off x="3460" y="1971"/>
            <a:ext cx="1039" cy="1419"/>
          </p:xfrm>
          <a:graphic>
            <a:graphicData uri="http://schemas.openxmlformats.org/presentationml/2006/ole">
              <mc:AlternateContent xmlns:mc="http://schemas.openxmlformats.org/markup-compatibility/2006">
                <mc:Choice xmlns:v="urn:schemas-microsoft-com:vml" Requires="v">
                  <p:oleObj r:id="rId12" imgW="661035" imgH="902335" progId="">
                    <p:embed/>
                  </p:oleObj>
                </mc:Choice>
                <mc:Fallback>
                  <p:oleObj r:id="rId12" imgW="661035" imgH="902335" progId="">
                    <p:embed/>
                    <p:pic>
                      <p:nvPicPr>
                        <p:cNvPr id="20517" name="对象 1948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60" y="1971"/>
                          <a:ext cx="103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518" name="Text Box 35"/>
            <p:cNvSpPr txBox="1">
              <a:spLocks noChangeArrowheads="1"/>
            </p:cNvSpPr>
            <p:nvPr/>
          </p:nvSpPr>
          <p:spPr bwMode="auto">
            <a:xfrm>
              <a:off x="3276" y="3424"/>
              <a:ext cx="629"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2400"/>
                <a:t>d</a:t>
              </a:r>
              <a:endParaRPr lang="zh-CN" altLang="en-US" sz="1800">
                <a:latin typeface="Arial" panose="020B0604020202020204" pitchFamily="34" charset="0"/>
                <a:ea typeface="宋体" panose="02010600030101010101" pitchFamily="2" charset="-122"/>
              </a:endParaRPr>
            </a:p>
          </p:txBody>
        </p:sp>
        <p:graphicFrame>
          <p:nvGraphicFramePr>
            <p:cNvPr id="20519" name="对象 19491"/>
            <p:cNvGraphicFramePr>
              <a:graphicFrameLocks noChangeAspect="1"/>
            </p:cNvGraphicFramePr>
            <p:nvPr/>
          </p:nvGraphicFramePr>
          <p:xfrm>
            <a:off x="791" y="1825"/>
            <a:ext cx="1019" cy="1419"/>
          </p:xfrm>
          <a:graphic>
            <a:graphicData uri="http://schemas.openxmlformats.org/presentationml/2006/ole">
              <mc:AlternateContent xmlns:mc="http://schemas.openxmlformats.org/markup-compatibility/2006">
                <mc:Choice xmlns:v="urn:schemas-microsoft-com:vml" Requires="v">
                  <p:oleObj r:id="rId14" imgW="648335" imgH="902335" progId="">
                    <p:embed/>
                  </p:oleObj>
                </mc:Choice>
                <mc:Fallback>
                  <p:oleObj r:id="rId14" imgW="648335" imgH="902335" progId="">
                    <p:embed/>
                    <p:pic>
                      <p:nvPicPr>
                        <p:cNvPr id="20519" name="对象 1949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1" y="1825"/>
                          <a:ext cx="101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20" name="对象 19492"/>
            <p:cNvGraphicFramePr>
              <a:graphicFrameLocks noChangeAspect="1"/>
            </p:cNvGraphicFramePr>
            <p:nvPr/>
          </p:nvGraphicFramePr>
          <p:xfrm>
            <a:off x="5066" y="1673"/>
            <a:ext cx="759" cy="1419"/>
          </p:xfrm>
          <a:graphic>
            <a:graphicData uri="http://schemas.openxmlformats.org/presentationml/2006/ole">
              <mc:AlternateContent xmlns:mc="http://schemas.openxmlformats.org/markup-compatibility/2006">
                <mc:Choice xmlns:v="urn:schemas-microsoft-com:vml" Requires="v">
                  <p:oleObj r:id="rId16" imgW="483235" imgH="902335" progId="">
                    <p:embed/>
                  </p:oleObj>
                </mc:Choice>
                <mc:Fallback>
                  <p:oleObj r:id="rId16" imgW="483235" imgH="902335" progId="">
                    <p:embed/>
                    <p:pic>
                      <p:nvPicPr>
                        <p:cNvPr id="20520" name="对象 1949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66" y="1673"/>
                          <a:ext cx="75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9494" name="Rectangle 38"/>
          <p:cNvSpPr>
            <a:spLocks noChangeArrowheads="1"/>
          </p:cNvSpPr>
          <p:nvPr/>
        </p:nvSpPr>
        <p:spPr bwMode="auto">
          <a:xfrm>
            <a:off x="1730375" y="828676"/>
            <a:ext cx="478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sym typeface="宋体" panose="02010600030101010101" pitchFamily="2" charset="-122"/>
              </a:rPr>
              <a:t>⑵ U</a:t>
            </a:r>
            <a:r>
              <a:rPr lang="zh-CN" altLang="en-US" baseline="-25000">
                <a:sym typeface="宋体" panose="02010600030101010101" pitchFamily="2" charset="-122"/>
              </a:rPr>
              <a:t>ab</a:t>
            </a:r>
            <a:r>
              <a:rPr lang="en-US" altLang="zh-CN">
                <a:sym typeface="宋体" panose="02010600030101010101" pitchFamily="2" charset="-122"/>
              </a:rPr>
              <a:t>=R</a:t>
            </a:r>
            <a:r>
              <a:rPr lang="en-US" altLang="zh-CN" baseline="-25000">
                <a:sym typeface="宋体" panose="02010600030101010101" pitchFamily="2" charset="-122"/>
              </a:rPr>
              <a:t>1</a:t>
            </a:r>
            <a:r>
              <a:rPr lang="en-US" altLang="zh-CN">
                <a:sym typeface="宋体" panose="02010600030101010101" pitchFamily="2" charset="-122"/>
              </a:rPr>
              <a:t>I</a:t>
            </a:r>
            <a:r>
              <a:rPr lang="en-US" altLang="zh-CN" baseline="-25000">
                <a:sym typeface="宋体" panose="02010600030101010101" pitchFamily="2" charset="-122"/>
              </a:rPr>
              <a:t>1</a:t>
            </a:r>
            <a:r>
              <a:rPr lang="en-US" altLang="zh-CN">
                <a:sym typeface="宋体" panose="02010600030101010101" pitchFamily="2" charset="-122"/>
              </a:rPr>
              <a:t>=0.5×2=1V</a:t>
            </a:r>
          </a:p>
        </p:txBody>
      </p:sp>
      <p:sp>
        <p:nvSpPr>
          <p:cNvPr id="19495" name="Text Box 39"/>
          <p:cNvSpPr txBox="1">
            <a:spLocks noChangeArrowheads="1"/>
          </p:cNvSpPr>
          <p:nvPr/>
        </p:nvSpPr>
        <p:spPr bwMode="auto">
          <a:xfrm>
            <a:off x="2057401" y="1995488"/>
            <a:ext cx="3400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a:t>
            </a:r>
            <a:r>
              <a:rPr lang="en-US" altLang="zh-CN"/>
              <a:t>I</a:t>
            </a:r>
            <a:r>
              <a:rPr lang="en-US" altLang="zh-CN" baseline="-25000"/>
              <a:t>2</a:t>
            </a:r>
            <a:r>
              <a:rPr lang="zh-CN" altLang="en-US"/>
              <a:t>参考方向</a:t>
            </a:r>
            <a:r>
              <a:rPr lang="en-US" altLang="zh-CN"/>
              <a:t>c</a:t>
            </a:r>
            <a:r>
              <a:rPr lang="en-US" altLang="zh-CN">
                <a:latin typeface="华文楷体" panose="02010600040101010101" pitchFamily="2" charset="-122"/>
                <a:ea typeface="华文楷体" panose="02010600040101010101" pitchFamily="2" charset="-122"/>
              </a:rPr>
              <a:t>→</a:t>
            </a:r>
            <a:r>
              <a:rPr lang="en-US" altLang="zh-CN"/>
              <a:t>b</a:t>
            </a:r>
          </a:p>
        </p:txBody>
      </p:sp>
      <p:sp>
        <p:nvSpPr>
          <p:cNvPr id="19496" name="Text Box 40"/>
          <p:cNvSpPr txBox="1">
            <a:spLocks noChangeArrowheads="1"/>
          </p:cNvSpPr>
          <p:nvPr/>
        </p:nvSpPr>
        <p:spPr bwMode="auto">
          <a:xfrm>
            <a:off x="2058989" y="2622550"/>
            <a:ext cx="4198937"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 </a:t>
            </a:r>
            <a:r>
              <a:rPr lang="en-US" altLang="zh-CN"/>
              <a:t>U</a:t>
            </a:r>
            <a:r>
              <a:rPr lang="en-US" altLang="zh-CN" baseline="-25000"/>
              <a:t>bc</a:t>
            </a:r>
            <a:r>
              <a:rPr lang="en-US" altLang="zh-CN"/>
              <a:t>=-R</a:t>
            </a:r>
            <a:r>
              <a:rPr lang="en-US" altLang="zh-CN" baseline="-25000"/>
              <a:t>2</a:t>
            </a:r>
            <a:r>
              <a:rPr lang="en-US" altLang="zh-CN"/>
              <a:t>I</a:t>
            </a:r>
            <a:r>
              <a:rPr lang="en-US" altLang="zh-CN" baseline="-25000"/>
              <a:t>2</a:t>
            </a:r>
          </a:p>
          <a:p>
            <a:pPr algn="just" eaLnBrk="1" hangingPunct="1"/>
            <a:r>
              <a:rPr lang="en-US" altLang="zh-CN"/>
              <a:t>         =-0.8×(-1.25)</a:t>
            </a:r>
          </a:p>
          <a:p>
            <a:pPr algn="just" eaLnBrk="1" hangingPunct="1"/>
            <a:r>
              <a:rPr lang="zh-CN" altLang="en-US"/>
              <a:t>         </a:t>
            </a:r>
            <a:r>
              <a:rPr lang="en-US" altLang="zh-CN"/>
              <a:t>=1V=V</a:t>
            </a:r>
            <a:r>
              <a:rPr lang="en-US" altLang="zh-CN" baseline="-25000"/>
              <a:t>b</a:t>
            </a:r>
            <a:r>
              <a:rPr lang="en-US" altLang="zh-CN"/>
              <a:t>-V</a:t>
            </a:r>
            <a:r>
              <a:rPr lang="en-US" altLang="zh-CN" baseline="-25000"/>
              <a:t>c</a:t>
            </a:r>
          </a:p>
        </p:txBody>
      </p:sp>
      <p:sp>
        <p:nvSpPr>
          <p:cNvPr id="19497" name="Text Box 41"/>
          <p:cNvSpPr txBox="1">
            <a:spLocks noChangeArrowheads="1"/>
          </p:cNvSpPr>
          <p:nvPr/>
        </p:nvSpPr>
        <p:spPr bwMode="auto">
          <a:xfrm>
            <a:off x="2720975" y="1352551"/>
            <a:ext cx="1536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t>=V</a:t>
            </a:r>
            <a:r>
              <a:rPr lang="en-US" altLang="zh-CN" baseline="-25000"/>
              <a:t>a</a:t>
            </a:r>
            <a:r>
              <a:rPr lang="en-US" altLang="zh-CN"/>
              <a:t>-V</a:t>
            </a:r>
            <a:r>
              <a:rPr lang="en-US" altLang="zh-CN" baseline="-25000"/>
              <a:t>b</a:t>
            </a:r>
          </a:p>
        </p:txBody>
      </p:sp>
      <p:sp>
        <p:nvSpPr>
          <p:cNvPr id="19498" name="Rectangle 42"/>
          <p:cNvSpPr>
            <a:spLocks noChangeArrowheads="1"/>
          </p:cNvSpPr>
          <p:nvPr/>
        </p:nvSpPr>
        <p:spPr bwMode="auto">
          <a:xfrm>
            <a:off x="1730375" y="4060826"/>
            <a:ext cx="4984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sym typeface="宋体" panose="02010600030101010101" pitchFamily="2" charset="-122"/>
              </a:rPr>
              <a:t>⑶ P</a:t>
            </a:r>
            <a:r>
              <a:rPr lang="zh-CN" altLang="en-US" baseline="-25000">
                <a:sym typeface="宋体" panose="02010600030101010101" pitchFamily="2" charset="-122"/>
              </a:rPr>
              <a:t>E1</a:t>
            </a:r>
            <a:r>
              <a:rPr lang="en-US" altLang="zh-CN">
                <a:sym typeface="宋体" panose="02010600030101010101" pitchFamily="2" charset="-122"/>
              </a:rPr>
              <a:t>=E</a:t>
            </a:r>
            <a:r>
              <a:rPr lang="en-US" altLang="zh-CN" baseline="-25000">
                <a:sym typeface="宋体" panose="02010600030101010101" pitchFamily="2" charset="-122"/>
              </a:rPr>
              <a:t>1</a:t>
            </a:r>
            <a:r>
              <a:rPr lang="en-US" altLang="zh-CN">
                <a:sym typeface="宋体" panose="02010600030101010101" pitchFamily="2" charset="-122"/>
              </a:rPr>
              <a:t>I</a:t>
            </a:r>
            <a:r>
              <a:rPr lang="en-US" altLang="zh-CN" baseline="-25000">
                <a:sym typeface="宋体" panose="02010600030101010101" pitchFamily="2" charset="-122"/>
              </a:rPr>
              <a:t>1</a:t>
            </a:r>
            <a:r>
              <a:rPr lang="en-US" altLang="zh-CN">
                <a:sym typeface="宋体" panose="02010600030101010101" pitchFamily="2" charset="-122"/>
              </a:rPr>
              <a:t>=10×2=20W</a:t>
            </a:r>
          </a:p>
        </p:txBody>
      </p:sp>
      <p:sp>
        <p:nvSpPr>
          <p:cNvPr id="19499" name="Rectangle 43"/>
          <p:cNvSpPr>
            <a:spLocks noChangeArrowheads="1"/>
          </p:cNvSpPr>
          <p:nvPr/>
        </p:nvSpPr>
        <p:spPr bwMode="auto">
          <a:xfrm>
            <a:off x="2208214" y="4752976"/>
            <a:ext cx="5616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sym typeface="宋体" panose="02010600030101010101" pitchFamily="2" charset="-122"/>
              </a:rPr>
              <a:t>P</a:t>
            </a:r>
            <a:r>
              <a:rPr lang="zh-CN" altLang="en-US" baseline="-25000">
                <a:sym typeface="宋体" panose="02010600030101010101" pitchFamily="2" charset="-122"/>
              </a:rPr>
              <a:t>E</a:t>
            </a:r>
            <a:r>
              <a:rPr lang="en-US" altLang="zh-CN" baseline="-25000">
                <a:sym typeface="宋体" panose="02010600030101010101" pitchFamily="2" charset="-122"/>
              </a:rPr>
              <a:t>2</a:t>
            </a:r>
            <a:r>
              <a:rPr lang="en-US" altLang="zh-CN">
                <a:sym typeface="宋体" panose="02010600030101010101" pitchFamily="2" charset="-122"/>
              </a:rPr>
              <a:t>=E</a:t>
            </a:r>
            <a:r>
              <a:rPr lang="en-US" altLang="zh-CN" baseline="-25000">
                <a:sym typeface="宋体" panose="02010600030101010101" pitchFamily="2" charset="-122"/>
              </a:rPr>
              <a:t>2</a:t>
            </a:r>
            <a:r>
              <a:rPr lang="en-US" altLang="zh-CN">
                <a:sym typeface="宋体" panose="02010600030101010101" pitchFamily="2" charset="-122"/>
              </a:rPr>
              <a:t>I</a:t>
            </a:r>
            <a:r>
              <a:rPr lang="en-US" altLang="zh-CN" baseline="-25000">
                <a:sym typeface="宋体" panose="02010600030101010101" pitchFamily="2" charset="-122"/>
              </a:rPr>
              <a:t>2</a:t>
            </a:r>
            <a:r>
              <a:rPr lang="en-US" altLang="zh-CN">
                <a:sym typeface="宋体" panose="02010600030101010101" pitchFamily="2" charset="-122"/>
              </a:rPr>
              <a:t>=8×(-1.25)=-10W</a:t>
            </a:r>
          </a:p>
        </p:txBody>
      </p:sp>
      <p:sp>
        <p:nvSpPr>
          <p:cNvPr id="19500" name="Text Box 44"/>
          <p:cNvSpPr txBox="1">
            <a:spLocks noChangeArrowheads="1"/>
          </p:cNvSpPr>
          <p:nvPr/>
        </p:nvSpPr>
        <p:spPr bwMode="auto">
          <a:xfrm>
            <a:off x="2169003" y="5486400"/>
            <a:ext cx="76904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注意此处使用</a:t>
            </a:r>
            <a:r>
              <a:rPr lang="zh-CN" altLang="en-US">
                <a:solidFill>
                  <a:srgbClr val="FF0000"/>
                </a:solidFill>
                <a:latin typeface="黑体" panose="02010609060101010101" pitchFamily="49" charset="-122"/>
                <a:ea typeface="黑体" panose="02010609060101010101" pitchFamily="49" charset="-122"/>
              </a:rPr>
              <a:t>非</a:t>
            </a:r>
            <a:r>
              <a:rPr lang="zh-CN" altLang="en-US"/>
              <a:t>关联参考方向，负值为吸收功率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94"/>
                                        </p:tgtEl>
                                        <p:attrNameLst>
                                          <p:attrName>style.visibility</p:attrName>
                                        </p:attrNameLst>
                                      </p:cBhvr>
                                      <p:to>
                                        <p:strVal val="visible"/>
                                      </p:to>
                                    </p:set>
                                    <p:animEffect transition="in" filter="wipe(left)">
                                      <p:cBhvr>
                                        <p:cTn id="7" dur="500"/>
                                        <p:tgtEl>
                                          <p:spTgt spid="194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97"/>
                                        </p:tgtEl>
                                        <p:attrNameLst>
                                          <p:attrName>style.visibility</p:attrName>
                                        </p:attrNameLst>
                                      </p:cBhvr>
                                      <p:to>
                                        <p:strVal val="visible"/>
                                      </p:to>
                                    </p:set>
                                    <p:animEffect transition="in" filter="wipe(left)">
                                      <p:cBhvr>
                                        <p:cTn id="12" dur="500"/>
                                        <p:tgtEl>
                                          <p:spTgt spid="194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95"/>
                                        </p:tgtEl>
                                        <p:attrNameLst>
                                          <p:attrName>style.visibility</p:attrName>
                                        </p:attrNameLst>
                                      </p:cBhvr>
                                      <p:to>
                                        <p:strVal val="visible"/>
                                      </p:to>
                                    </p:set>
                                    <p:animEffect transition="in" filter="wipe(left)">
                                      <p:cBhvr>
                                        <p:cTn id="17" dur="500"/>
                                        <p:tgtEl>
                                          <p:spTgt spid="1949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496"/>
                                        </p:tgtEl>
                                        <p:attrNameLst>
                                          <p:attrName>style.visibility</p:attrName>
                                        </p:attrNameLst>
                                      </p:cBhvr>
                                      <p:to>
                                        <p:strVal val="visible"/>
                                      </p:to>
                                    </p:set>
                                    <p:animEffect transition="in" filter="wipe(up)">
                                      <p:cBhvr>
                                        <p:cTn id="22" dur="500"/>
                                        <p:tgtEl>
                                          <p:spTgt spid="194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98"/>
                                        </p:tgtEl>
                                        <p:attrNameLst>
                                          <p:attrName>style.visibility</p:attrName>
                                        </p:attrNameLst>
                                      </p:cBhvr>
                                      <p:to>
                                        <p:strVal val="visible"/>
                                      </p:to>
                                    </p:set>
                                    <p:animEffect transition="in" filter="wipe(left)">
                                      <p:cBhvr>
                                        <p:cTn id="27" dur="500"/>
                                        <p:tgtEl>
                                          <p:spTgt spid="194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499"/>
                                        </p:tgtEl>
                                        <p:attrNameLst>
                                          <p:attrName>style.visibility</p:attrName>
                                        </p:attrNameLst>
                                      </p:cBhvr>
                                      <p:to>
                                        <p:strVal val="visible"/>
                                      </p:to>
                                    </p:set>
                                    <p:animEffect transition="in" filter="wipe(left)">
                                      <p:cBhvr>
                                        <p:cTn id="32" dur="500"/>
                                        <p:tgtEl>
                                          <p:spTgt spid="1949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500"/>
                                        </p:tgtEl>
                                        <p:attrNameLst>
                                          <p:attrName>style.visibility</p:attrName>
                                        </p:attrNameLst>
                                      </p:cBhvr>
                                      <p:to>
                                        <p:strVal val="visible"/>
                                      </p:to>
                                    </p:set>
                                    <p:animEffect transition="in" filter="blinds(horizontal)">
                                      <p:cBhvr>
                                        <p:cTn id="37" dur="500"/>
                                        <p:tgtEl>
                                          <p:spTgt spid="19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94" grpId="0"/>
      <p:bldP spid="19495" grpId="0"/>
      <p:bldP spid="19496" grpId="0"/>
      <p:bldP spid="19497" grpId="0"/>
      <p:bldP spid="19498" grpId="0"/>
      <p:bldP spid="19499" grpId="0"/>
      <p:bldP spid="1950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a:hlinkClick r:id="rId2" action="ppaction://hlinksldjump"/>
          </p:cNvPr>
          <p:cNvSpPr>
            <a:spLocks noChangeArrowheads="1"/>
          </p:cNvSpPr>
          <p:nvPr/>
        </p:nvSpPr>
        <p:spPr bwMode="auto">
          <a:xfrm>
            <a:off x="2316164" y="1854200"/>
            <a:ext cx="74247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lnSpc>
                <a:spcPct val="120000"/>
              </a:lnSpc>
            </a:pPr>
            <a:r>
              <a:rPr lang="en-US" altLang="zh-CN" sz="3200" dirty="0">
                <a:latin typeface="黑体" panose="02010609060101010101" pitchFamily="49" charset="-122"/>
                <a:ea typeface="黑体" panose="02010609060101010101" pitchFamily="49" charset="-122"/>
              </a:rPr>
              <a:t>1.2.1 </a:t>
            </a:r>
            <a:r>
              <a:rPr lang="zh-CN" altLang="en-US" sz="3200" dirty="0">
                <a:latin typeface="黑体" panose="02010609060101010101" pitchFamily="49" charset="-122"/>
                <a:ea typeface="黑体" panose="02010609060101010101" pitchFamily="49" charset="-122"/>
              </a:rPr>
              <a:t>电阻元件</a:t>
            </a:r>
            <a:r>
              <a:rPr lang="zh-CN" altLang="en-US" sz="3800" dirty="0">
                <a:ea typeface="宋体" panose="02010600030101010101" pitchFamily="2" charset="-122"/>
              </a:rPr>
              <a:t> </a:t>
            </a:r>
          </a:p>
        </p:txBody>
      </p:sp>
      <p:sp>
        <p:nvSpPr>
          <p:cNvPr id="21509" name="Rectangle 5"/>
          <p:cNvSpPr>
            <a:spLocks noGrp="1" noChangeArrowheads="1"/>
          </p:cNvSpPr>
          <p:nvPr>
            <p:ph type="title" idx="4294967295"/>
          </p:nvPr>
        </p:nvSpPr>
        <p:spPr>
          <a:xfrm>
            <a:off x="1355903" y="427517"/>
            <a:ext cx="10364451" cy="1596177"/>
          </a:xfrm>
        </p:spPr>
        <p:txBody>
          <a:bodyPr/>
          <a:lstStyle/>
          <a:p>
            <a:pPr algn="l" eaLnBrk="1" hangingPunct="1"/>
            <a:r>
              <a:rPr lang="en-US" altLang="zh-CN" b="1" dirty="0">
                <a:latin typeface="华文楷体" panose="02010600040101010101" pitchFamily="2" charset="-122"/>
                <a:ea typeface="华文楷体" panose="02010600040101010101" pitchFamily="2" charset="-122"/>
              </a:rPr>
              <a:t>1.2  </a:t>
            </a:r>
            <a:r>
              <a:rPr lang="zh-CN" altLang="en-US" b="1" dirty="0">
                <a:latin typeface="华文楷体" panose="02010600040101010101" pitchFamily="2" charset="-122"/>
                <a:ea typeface="华文楷体" panose="02010600040101010101" pitchFamily="2" charset="-122"/>
              </a:rPr>
              <a:t>电阻、电感和电容元件</a:t>
            </a:r>
          </a:p>
        </p:txBody>
      </p:sp>
      <p:sp>
        <p:nvSpPr>
          <p:cNvPr id="20487" name="Rectangle 7">
            <a:hlinkClick r:id="rId3" action="ppaction://hlinksldjump"/>
          </p:cNvPr>
          <p:cNvSpPr>
            <a:spLocks noChangeArrowheads="1"/>
          </p:cNvSpPr>
          <p:nvPr/>
        </p:nvSpPr>
        <p:spPr bwMode="auto">
          <a:xfrm>
            <a:off x="2316163" y="2532063"/>
            <a:ext cx="724535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3200" dirty="0">
                <a:latin typeface="黑体" panose="02010609060101010101" pitchFamily="49" charset="-122"/>
                <a:ea typeface="黑体" panose="02010609060101010101" pitchFamily="49" charset="-122"/>
              </a:rPr>
              <a:t>1.2.2 </a:t>
            </a:r>
            <a:r>
              <a:rPr lang="zh-CN" altLang="en-US" sz="3200" dirty="0">
                <a:latin typeface="黑体" panose="02010609060101010101" pitchFamily="49" charset="-122"/>
                <a:ea typeface="黑体" panose="02010609060101010101" pitchFamily="49" charset="-122"/>
              </a:rPr>
              <a:t>电感元件</a:t>
            </a:r>
            <a:r>
              <a:rPr lang="zh-CN" altLang="en-US" sz="3800" dirty="0">
                <a:ea typeface="宋体" panose="02010600030101010101" pitchFamily="2" charset="-122"/>
              </a:rPr>
              <a:t> </a:t>
            </a:r>
            <a:endParaRPr lang="zh-CN" altLang="en-US" sz="3200" dirty="0">
              <a:latin typeface="黑体" panose="02010609060101010101" pitchFamily="49" charset="-122"/>
              <a:ea typeface="黑体" panose="02010609060101010101" pitchFamily="49" charset="-122"/>
            </a:endParaRPr>
          </a:p>
        </p:txBody>
      </p:sp>
      <p:sp>
        <p:nvSpPr>
          <p:cNvPr id="20488" name="Rectangle 8">
            <a:hlinkClick r:id="rId4" action="ppaction://hlinksldjump"/>
          </p:cNvPr>
          <p:cNvSpPr>
            <a:spLocks noChangeArrowheads="1"/>
          </p:cNvSpPr>
          <p:nvPr/>
        </p:nvSpPr>
        <p:spPr bwMode="auto">
          <a:xfrm>
            <a:off x="2316164" y="3341689"/>
            <a:ext cx="7559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3200" dirty="0">
                <a:latin typeface="黑体" panose="02010609060101010101" pitchFamily="49" charset="-122"/>
                <a:ea typeface="黑体" panose="02010609060101010101" pitchFamily="49" charset="-122"/>
              </a:rPr>
              <a:t>1.2.3 </a:t>
            </a:r>
            <a:r>
              <a:rPr lang="zh-CN" altLang="en-US" sz="3200" dirty="0">
                <a:latin typeface="黑体" panose="02010609060101010101" pitchFamily="49" charset="-122"/>
                <a:ea typeface="黑体" panose="02010609060101010101" pitchFamily="49" charset="-122"/>
              </a:rPr>
              <a:t>电容元件</a:t>
            </a:r>
          </a:p>
        </p:txBody>
      </p:sp>
      <p:sp>
        <p:nvSpPr>
          <p:cNvPr id="20489" name="Rectangle 9">
            <a:hlinkClick r:id="rId5" action="ppaction://hlinksldjump"/>
          </p:cNvPr>
          <p:cNvSpPr>
            <a:spLocks noChangeArrowheads="1"/>
          </p:cNvSpPr>
          <p:nvPr/>
        </p:nvSpPr>
        <p:spPr bwMode="auto">
          <a:xfrm>
            <a:off x="2316163" y="4059239"/>
            <a:ext cx="76057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3200" dirty="0">
                <a:latin typeface="黑体" panose="02010609060101010101" pitchFamily="49" charset="-122"/>
                <a:ea typeface="黑体" panose="02010609060101010101" pitchFamily="49" charset="-122"/>
              </a:rPr>
              <a:t>1.2.4 </a:t>
            </a:r>
            <a:r>
              <a:rPr lang="zh-CN" altLang="en-US" sz="3200" dirty="0">
                <a:latin typeface="黑体" panose="02010609060101010101" pitchFamily="49" charset="-122"/>
                <a:ea typeface="黑体" panose="02010609060101010101" pitchFamily="49" charset="-122"/>
              </a:rPr>
              <a:t>实际元件的主要参数及电路模型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blinds(horizontal)">
                                      <p:cBhvr>
                                        <p:cTn id="7" dur="500"/>
                                        <p:tgtEl>
                                          <p:spTgt spid="2048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487"/>
                                        </p:tgtEl>
                                        <p:attrNameLst>
                                          <p:attrName>style.visibility</p:attrName>
                                        </p:attrNameLst>
                                      </p:cBhvr>
                                      <p:to>
                                        <p:strVal val="visible"/>
                                      </p:to>
                                    </p:set>
                                    <p:animEffect transition="in" filter="blinds(horizontal)">
                                      <p:cBhvr>
                                        <p:cTn id="10" dur="500"/>
                                        <p:tgtEl>
                                          <p:spTgt spid="2048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488"/>
                                        </p:tgtEl>
                                        <p:attrNameLst>
                                          <p:attrName>style.visibility</p:attrName>
                                        </p:attrNameLst>
                                      </p:cBhvr>
                                      <p:to>
                                        <p:strVal val="visible"/>
                                      </p:to>
                                    </p:set>
                                    <p:animEffect transition="in" filter="blinds(horizontal)">
                                      <p:cBhvr>
                                        <p:cTn id="13" dur="500"/>
                                        <p:tgtEl>
                                          <p:spTgt spid="2048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489"/>
                                        </p:tgtEl>
                                        <p:attrNameLst>
                                          <p:attrName>style.visibility</p:attrName>
                                        </p:attrNameLst>
                                      </p:cBhvr>
                                      <p:to>
                                        <p:strVal val="visible"/>
                                      </p:to>
                                    </p:set>
                                    <p:animEffect transition="in" filter="blinds(horizontal)">
                                      <p:cBhvr>
                                        <p:cTn id="16" dur="500"/>
                                        <p:tgtEl>
                                          <p:spTgt spid="20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20487" grpId="0"/>
      <p:bldP spid="20488" grpId="0"/>
      <p:bldP spid="2048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0D0A4048-63DD-4F27-871C-86E3C2BC4BA3}"/>
              </a:ext>
            </a:extLst>
          </p:cNvPr>
          <p:cNvGrpSpPr>
            <a:grpSpLocks/>
          </p:cNvGrpSpPr>
          <p:nvPr/>
        </p:nvGrpSpPr>
        <p:grpSpPr bwMode="auto">
          <a:xfrm>
            <a:off x="5232400" y="3217863"/>
            <a:ext cx="1646238" cy="1371600"/>
            <a:chOff x="3552" y="1632"/>
            <a:chExt cx="1037" cy="864"/>
          </a:xfrm>
        </p:grpSpPr>
        <p:pic>
          <p:nvPicPr>
            <p:cNvPr id="4" name="Picture 4" descr="tur_sw1">
              <a:hlinkClick r:id="rId2"/>
              <a:extLst>
                <a:ext uri="{FF2B5EF4-FFF2-40B4-BE49-F238E27FC236}">
                  <a16:creationId xmlns:a16="http://schemas.microsoft.com/office/drawing/2014/main" id="{E2496464-FF4B-46A1-8AE8-D3BB80561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1632"/>
              <a:ext cx="1037"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69619E85-8D9D-46B6-AE81-85D4691B4075}"/>
                </a:ext>
              </a:extLst>
            </p:cNvPr>
            <p:cNvSpPr txBox="1">
              <a:spLocks noChangeArrowheads="1"/>
            </p:cNvSpPr>
            <p:nvPr/>
          </p:nvSpPr>
          <p:spPr bwMode="auto">
            <a:xfrm>
              <a:off x="3600" y="2304"/>
              <a:ext cx="5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1200">
                  <a:solidFill>
                    <a:srgbClr val="000000"/>
                  </a:solidFill>
                  <a:latin typeface="Times New Roman" panose="02020603050405020304" pitchFamily="18" charset="0"/>
                  <a:ea typeface="宋体" panose="02010600030101010101" pitchFamily="2" charset="-122"/>
                </a:rPr>
                <a:t>压敏电阻</a:t>
              </a:r>
            </a:p>
          </p:txBody>
        </p:sp>
      </p:grpSp>
      <p:grpSp>
        <p:nvGrpSpPr>
          <p:cNvPr id="6" name="Group 6">
            <a:extLst>
              <a:ext uri="{FF2B5EF4-FFF2-40B4-BE49-F238E27FC236}">
                <a16:creationId xmlns:a16="http://schemas.microsoft.com/office/drawing/2014/main" id="{18197554-F653-4BB0-9E69-57BFDBF4FE80}"/>
              </a:ext>
            </a:extLst>
          </p:cNvPr>
          <p:cNvGrpSpPr>
            <a:grpSpLocks/>
          </p:cNvGrpSpPr>
          <p:nvPr/>
        </p:nvGrpSpPr>
        <p:grpSpPr bwMode="auto">
          <a:xfrm>
            <a:off x="1992313" y="1236664"/>
            <a:ext cx="2857500" cy="1508125"/>
            <a:chOff x="432" y="384"/>
            <a:chExt cx="1800" cy="950"/>
          </a:xfrm>
        </p:grpSpPr>
        <p:pic>
          <p:nvPicPr>
            <p:cNvPr id="7" name="Picture 7" descr="mof">
              <a:extLst>
                <a:ext uri="{FF2B5EF4-FFF2-40B4-BE49-F238E27FC236}">
                  <a16:creationId xmlns:a16="http://schemas.microsoft.com/office/drawing/2014/main" id="{8CE5B46C-553D-4D16-B322-624ABE535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384"/>
              <a:ext cx="1800"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DC22CC08-8931-49C3-86B3-7C3797A247F2}"/>
                </a:ext>
              </a:extLst>
            </p:cNvPr>
            <p:cNvSpPr txBox="1">
              <a:spLocks noChangeArrowheads="1"/>
            </p:cNvSpPr>
            <p:nvPr/>
          </p:nvSpPr>
          <p:spPr bwMode="auto">
            <a:xfrm>
              <a:off x="1584" y="1104"/>
              <a:ext cx="6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1400">
                  <a:solidFill>
                    <a:srgbClr val="000000"/>
                  </a:solidFill>
                  <a:latin typeface="Times New Roman" panose="02020603050405020304" pitchFamily="18" charset="0"/>
                  <a:ea typeface="宋体" panose="02010600030101010101" pitchFamily="2" charset="-122"/>
                </a:rPr>
                <a:t>碳膜电阻</a:t>
              </a:r>
            </a:p>
          </p:txBody>
        </p:sp>
      </p:grpSp>
      <p:grpSp>
        <p:nvGrpSpPr>
          <p:cNvPr id="9" name="Group 9">
            <a:extLst>
              <a:ext uri="{FF2B5EF4-FFF2-40B4-BE49-F238E27FC236}">
                <a16:creationId xmlns:a16="http://schemas.microsoft.com/office/drawing/2014/main" id="{9AD997D1-FF4D-4FC7-9D18-C91F7034EA24}"/>
              </a:ext>
            </a:extLst>
          </p:cNvPr>
          <p:cNvGrpSpPr>
            <a:grpSpLocks/>
          </p:cNvGrpSpPr>
          <p:nvPr/>
        </p:nvGrpSpPr>
        <p:grpSpPr bwMode="auto">
          <a:xfrm>
            <a:off x="5232400" y="1125539"/>
            <a:ext cx="1714500" cy="1722437"/>
            <a:chOff x="2352" y="384"/>
            <a:chExt cx="1080" cy="1085"/>
          </a:xfrm>
        </p:grpSpPr>
        <p:pic>
          <p:nvPicPr>
            <p:cNvPr id="10" name="Picture 10" descr="2004123982199031">
              <a:hlinkClick r:id="rId5"/>
              <a:extLst>
                <a:ext uri="{FF2B5EF4-FFF2-40B4-BE49-F238E27FC236}">
                  <a16:creationId xmlns:a16="http://schemas.microsoft.com/office/drawing/2014/main" id="{B198A780-D67F-4786-BB58-8511711263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384"/>
              <a:ext cx="1080"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a:extLst>
                <a:ext uri="{FF2B5EF4-FFF2-40B4-BE49-F238E27FC236}">
                  <a16:creationId xmlns:a16="http://schemas.microsoft.com/office/drawing/2014/main" id="{95D6C124-B825-4DBF-B356-73AFBC4FFD9E}"/>
                </a:ext>
              </a:extLst>
            </p:cNvPr>
            <p:cNvSpPr txBox="1">
              <a:spLocks noChangeArrowheads="1"/>
            </p:cNvSpPr>
            <p:nvPr/>
          </p:nvSpPr>
          <p:spPr bwMode="auto">
            <a:xfrm>
              <a:off x="2400" y="1296"/>
              <a:ext cx="7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1200">
                  <a:solidFill>
                    <a:srgbClr val="000000"/>
                  </a:solidFill>
                  <a:latin typeface="Times New Roman" panose="02020603050405020304" pitchFamily="18" charset="0"/>
                  <a:ea typeface="宋体" panose="02010600030101010101" pitchFamily="2" charset="-122"/>
                </a:rPr>
                <a:t>贴片电阻</a:t>
              </a:r>
            </a:p>
          </p:txBody>
        </p:sp>
      </p:grpSp>
      <p:grpSp>
        <p:nvGrpSpPr>
          <p:cNvPr id="12" name="Group 12">
            <a:extLst>
              <a:ext uri="{FF2B5EF4-FFF2-40B4-BE49-F238E27FC236}">
                <a16:creationId xmlns:a16="http://schemas.microsoft.com/office/drawing/2014/main" id="{2A76AACB-11AB-4599-9B5B-CB04F1756984}"/>
              </a:ext>
            </a:extLst>
          </p:cNvPr>
          <p:cNvGrpSpPr>
            <a:grpSpLocks/>
          </p:cNvGrpSpPr>
          <p:nvPr/>
        </p:nvGrpSpPr>
        <p:grpSpPr bwMode="auto">
          <a:xfrm>
            <a:off x="2509838" y="3065463"/>
            <a:ext cx="1714500" cy="1714500"/>
            <a:chOff x="528" y="1488"/>
            <a:chExt cx="1080" cy="1080"/>
          </a:xfrm>
        </p:grpSpPr>
        <p:pic>
          <p:nvPicPr>
            <p:cNvPr id="13" name="Picture 13" descr="200412818404022559">
              <a:hlinkClick r:id="rId7"/>
              <a:extLst>
                <a:ext uri="{FF2B5EF4-FFF2-40B4-BE49-F238E27FC236}">
                  <a16:creationId xmlns:a16="http://schemas.microsoft.com/office/drawing/2014/main" id="{BFFFC3E2-2026-439F-AE5D-1422F8A0E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 y="1488"/>
              <a:ext cx="1080"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4">
              <a:extLst>
                <a:ext uri="{FF2B5EF4-FFF2-40B4-BE49-F238E27FC236}">
                  <a16:creationId xmlns:a16="http://schemas.microsoft.com/office/drawing/2014/main" id="{983EC69E-4459-49E4-94C4-4886D1D6E538}"/>
                </a:ext>
              </a:extLst>
            </p:cNvPr>
            <p:cNvSpPr txBox="1">
              <a:spLocks noChangeArrowheads="1"/>
            </p:cNvSpPr>
            <p:nvPr/>
          </p:nvSpPr>
          <p:spPr bwMode="auto">
            <a:xfrm>
              <a:off x="576" y="235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1200">
                  <a:solidFill>
                    <a:srgbClr val="000000"/>
                  </a:solidFill>
                  <a:latin typeface="Times New Roman" panose="02020603050405020304" pitchFamily="18" charset="0"/>
                  <a:ea typeface="宋体" panose="02010600030101010101" pitchFamily="2" charset="-122"/>
                </a:rPr>
                <a:t>热敏电阻</a:t>
              </a:r>
            </a:p>
          </p:txBody>
        </p:sp>
      </p:grpSp>
      <p:grpSp>
        <p:nvGrpSpPr>
          <p:cNvPr id="15" name="Group 15">
            <a:extLst>
              <a:ext uri="{FF2B5EF4-FFF2-40B4-BE49-F238E27FC236}">
                <a16:creationId xmlns:a16="http://schemas.microsoft.com/office/drawing/2014/main" id="{C9F3E13E-B5AC-431A-B6AC-D41C71A06DBA}"/>
              </a:ext>
            </a:extLst>
          </p:cNvPr>
          <p:cNvGrpSpPr>
            <a:grpSpLocks/>
          </p:cNvGrpSpPr>
          <p:nvPr/>
        </p:nvGrpSpPr>
        <p:grpSpPr bwMode="auto">
          <a:xfrm>
            <a:off x="7308850" y="2852739"/>
            <a:ext cx="2819400" cy="1906587"/>
            <a:chOff x="3696" y="1536"/>
            <a:chExt cx="1776" cy="1201"/>
          </a:xfrm>
        </p:grpSpPr>
        <p:pic>
          <p:nvPicPr>
            <p:cNvPr id="16" name="Picture 16" descr="dwq5">
              <a:extLst>
                <a:ext uri="{FF2B5EF4-FFF2-40B4-BE49-F238E27FC236}">
                  <a16:creationId xmlns:a16="http://schemas.microsoft.com/office/drawing/2014/main" id="{D1118E34-8443-4153-98AD-74D314BC81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6" y="1536"/>
              <a:ext cx="1776" cy="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7">
              <a:extLst>
                <a:ext uri="{FF2B5EF4-FFF2-40B4-BE49-F238E27FC236}">
                  <a16:creationId xmlns:a16="http://schemas.microsoft.com/office/drawing/2014/main" id="{7B8DAF19-28F6-434D-9AC8-94E90DB9CD62}"/>
                </a:ext>
              </a:extLst>
            </p:cNvPr>
            <p:cNvSpPr txBox="1">
              <a:spLocks noChangeArrowheads="1"/>
            </p:cNvSpPr>
            <p:nvPr/>
          </p:nvSpPr>
          <p:spPr bwMode="auto">
            <a:xfrm>
              <a:off x="3744" y="2448"/>
              <a:ext cx="8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1400">
                  <a:solidFill>
                    <a:srgbClr val="000000"/>
                  </a:solidFill>
                  <a:latin typeface="Times New Roman" panose="02020603050405020304" pitchFamily="18" charset="0"/>
                  <a:ea typeface="宋体" panose="02010600030101010101" pitchFamily="2" charset="-122"/>
                </a:rPr>
                <a:t>滑线电阻</a:t>
              </a:r>
            </a:p>
          </p:txBody>
        </p:sp>
      </p:grpSp>
      <p:grpSp>
        <p:nvGrpSpPr>
          <p:cNvPr id="18" name="Group 18">
            <a:extLst>
              <a:ext uri="{FF2B5EF4-FFF2-40B4-BE49-F238E27FC236}">
                <a16:creationId xmlns:a16="http://schemas.microsoft.com/office/drawing/2014/main" id="{89B7D5E2-6977-423E-B85F-F9715B158A5A}"/>
              </a:ext>
            </a:extLst>
          </p:cNvPr>
          <p:cNvGrpSpPr>
            <a:grpSpLocks/>
          </p:cNvGrpSpPr>
          <p:nvPr/>
        </p:nvGrpSpPr>
        <p:grpSpPr bwMode="auto">
          <a:xfrm>
            <a:off x="4079876" y="4797425"/>
            <a:ext cx="4232275" cy="1614488"/>
            <a:chOff x="694" y="2814"/>
            <a:chExt cx="2666" cy="1017"/>
          </a:xfrm>
        </p:grpSpPr>
        <p:pic>
          <p:nvPicPr>
            <p:cNvPr id="19" name="Picture 19" descr="dwq2">
              <a:extLst>
                <a:ext uri="{FF2B5EF4-FFF2-40B4-BE49-F238E27FC236}">
                  <a16:creationId xmlns:a16="http://schemas.microsoft.com/office/drawing/2014/main" id="{17CC410F-DE85-4E68-9417-F70A9D1003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 y="2814"/>
              <a:ext cx="1200"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dwq3">
              <a:extLst>
                <a:ext uri="{FF2B5EF4-FFF2-40B4-BE49-F238E27FC236}">
                  <a16:creationId xmlns:a16="http://schemas.microsoft.com/office/drawing/2014/main" id="{E2C2B4AF-0791-4C56-B513-1A8B7BAD51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0" y="2832"/>
              <a:ext cx="1200"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1">
              <a:extLst>
                <a:ext uri="{FF2B5EF4-FFF2-40B4-BE49-F238E27FC236}">
                  <a16:creationId xmlns:a16="http://schemas.microsoft.com/office/drawing/2014/main" id="{62B14AF2-3F22-4B7E-901D-F679EF849758}"/>
                </a:ext>
              </a:extLst>
            </p:cNvPr>
            <p:cNvSpPr txBox="1">
              <a:spLocks noChangeArrowheads="1"/>
            </p:cNvSpPr>
            <p:nvPr/>
          </p:nvSpPr>
          <p:spPr bwMode="auto">
            <a:xfrm>
              <a:off x="1908" y="2880"/>
              <a:ext cx="252" cy="912"/>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1400">
                  <a:solidFill>
                    <a:srgbClr val="000000"/>
                  </a:solidFill>
                  <a:latin typeface="Times New Roman" panose="02020603050405020304" pitchFamily="18" charset="0"/>
                  <a:ea typeface="宋体" panose="02010600030101010101" pitchFamily="2" charset="-122"/>
                </a:rPr>
                <a:t>电位器</a:t>
              </a:r>
            </a:p>
          </p:txBody>
        </p:sp>
      </p:grpSp>
      <p:grpSp>
        <p:nvGrpSpPr>
          <p:cNvPr id="22" name="Group 22">
            <a:extLst>
              <a:ext uri="{FF2B5EF4-FFF2-40B4-BE49-F238E27FC236}">
                <a16:creationId xmlns:a16="http://schemas.microsoft.com/office/drawing/2014/main" id="{E45976F9-0439-4ADF-AAA7-53436ED0D670}"/>
              </a:ext>
            </a:extLst>
          </p:cNvPr>
          <p:cNvGrpSpPr>
            <a:grpSpLocks/>
          </p:cNvGrpSpPr>
          <p:nvPr/>
        </p:nvGrpSpPr>
        <p:grpSpPr bwMode="auto">
          <a:xfrm>
            <a:off x="7270750" y="1196976"/>
            <a:ext cx="2857500" cy="1463675"/>
            <a:chOff x="3600" y="480"/>
            <a:chExt cx="1800" cy="922"/>
          </a:xfrm>
        </p:grpSpPr>
        <p:pic>
          <p:nvPicPr>
            <p:cNvPr id="23" name="Picture 23" descr="sq">
              <a:extLst>
                <a:ext uri="{FF2B5EF4-FFF2-40B4-BE49-F238E27FC236}">
                  <a16:creationId xmlns:a16="http://schemas.microsoft.com/office/drawing/2014/main" id="{38AF027D-A5BB-4839-B3DB-C84A4E4439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480"/>
              <a:ext cx="1800"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24">
              <a:extLst>
                <a:ext uri="{FF2B5EF4-FFF2-40B4-BE49-F238E27FC236}">
                  <a16:creationId xmlns:a16="http://schemas.microsoft.com/office/drawing/2014/main" id="{79E850D5-AA79-4F0E-8BD9-3F544F0D3C3B}"/>
                </a:ext>
              </a:extLst>
            </p:cNvPr>
            <p:cNvSpPr txBox="1">
              <a:spLocks noChangeArrowheads="1"/>
            </p:cNvSpPr>
            <p:nvPr/>
          </p:nvSpPr>
          <p:spPr bwMode="auto">
            <a:xfrm>
              <a:off x="3648" y="1200"/>
              <a:ext cx="9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1400">
                  <a:solidFill>
                    <a:srgbClr val="000000"/>
                  </a:solidFill>
                  <a:latin typeface="Times New Roman" panose="02020603050405020304" pitchFamily="18" charset="0"/>
                  <a:ea typeface="宋体" panose="02010600030101010101" pitchFamily="2" charset="-122"/>
                </a:rPr>
                <a:t>水泥电阻</a:t>
              </a:r>
            </a:p>
          </p:txBody>
        </p:sp>
      </p:grpSp>
      <p:sp>
        <p:nvSpPr>
          <p:cNvPr id="25" name="Rectangle 4">
            <a:hlinkClick r:id="rId13" action="ppaction://hlinksldjump"/>
            <a:extLst>
              <a:ext uri="{FF2B5EF4-FFF2-40B4-BE49-F238E27FC236}">
                <a16:creationId xmlns:a16="http://schemas.microsoft.com/office/drawing/2014/main" id="{ED8F938D-6093-27C9-01FF-481FE15385E8}"/>
              </a:ext>
            </a:extLst>
          </p:cNvPr>
          <p:cNvSpPr>
            <a:spLocks noChangeArrowheads="1"/>
          </p:cNvSpPr>
          <p:nvPr/>
        </p:nvSpPr>
        <p:spPr bwMode="auto">
          <a:xfrm>
            <a:off x="1137444" y="496889"/>
            <a:ext cx="74247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lnSpc>
                <a:spcPct val="120000"/>
              </a:lnSpc>
            </a:pPr>
            <a:r>
              <a:rPr lang="en-US" altLang="zh-CN" sz="3200" dirty="0">
                <a:latin typeface="黑体" panose="02010609060101010101" pitchFamily="49" charset="-122"/>
                <a:ea typeface="黑体" panose="02010609060101010101" pitchFamily="49" charset="-122"/>
              </a:rPr>
              <a:t>1.2.1 </a:t>
            </a:r>
            <a:r>
              <a:rPr lang="zh-CN" altLang="en-US" sz="3200" dirty="0">
                <a:latin typeface="黑体" panose="02010609060101010101" pitchFamily="49" charset="-122"/>
                <a:ea typeface="黑体" panose="02010609060101010101" pitchFamily="49" charset="-122"/>
              </a:rPr>
              <a:t>电阻元件</a:t>
            </a:r>
            <a:r>
              <a:rPr lang="zh-CN" altLang="en-US" sz="3800" dirty="0">
                <a:ea typeface="宋体" panose="02010600030101010101" pitchFamily="2" charset="-122"/>
              </a:rPr>
              <a:t> </a:t>
            </a:r>
          </a:p>
        </p:txBody>
      </p:sp>
    </p:spTree>
    <p:extLst>
      <p:ext uri="{BB962C8B-B14F-4D97-AF65-F5344CB8AC3E}">
        <p14:creationId xmlns:p14="http://schemas.microsoft.com/office/powerpoint/2010/main" val="247474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6D02041C-E033-4F81-8F09-322F01227903}"/>
              </a:ext>
            </a:extLst>
          </p:cNvPr>
          <p:cNvSpPr txBox="1">
            <a:spLocks noChangeArrowheads="1"/>
          </p:cNvSpPr>
          <p:nvPr/>
        </p:nvSpPr>
        <p:spPr bwMode="auto">
          <a:xfrm>
            <a:off x="1539910" y="3200772"/>
            <a:ext cx="4392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kumimoji="1" lang="en-US" altLang="zh-CN" sz="2800" b="1">
                <a:latin typeface="Times New Roman" panose="02020603050405020304" pitchFamily="18" charset="0"/>
                <a:ea typeface="仿宋_GB2312" pitchFamily="49" charset="-122"/>
                <a:sym typeface="Symbol" panose="05050102010706020507" pitchFamily="18" charset="2"/>
              </a:rPr>
              <a:t>&lt;2&gt;.  </a:t>
            </a:r>
            <a:r>
              <a:rPr kumimoji="1" lang="zh-CN" altLang="en-US" sz="2800" b="1">
                <a:latin typeface="Times New Roman" panose="02020603050405020304" pitchFamily="18" charset="0"/>
                <a:ea typeface="仿宋_GB2312" pitchFamily="49" charset="-122"/>
                <a:sym typeface="Symbol" panose="05050102010706020507" pitchFamily="18" charset="2"/>
              </a:rPr>
              <a:t>线性定常电阻元件</a:t>
            </a:r>
          </a:p>
        </p:txBody>
      </p:sp>
      <p:sp>
        <p:nvSpPr>
          <p:cNvPr id="4" name="Text Box 4">
            <a:extLst>
              <a:ext uri="{FF2B5EF4-FFF2-40B4-BE49-F238E27FC236}">
                <a16:creationId xmlns:a16="http://schemas.microsoft.com/office/drawing/2014/main" id="{34C41CB5-2671-42F7-A82A-30089647AE92}"/>
              </a:ext>
            </a:extLst>
          </p:cNvPr>
          <p:cNvSpPr txBox="1">
            <a:spLocks noChangeArrowheads="1"/>
          </p:cNvSpPr>
          <p:nvPr/>
        </p:nvSpPr>
        <p:spPr bwMode="auto">
          <a:xfrm>
            <a:off x="2051086" y="4868588"/>
            <a:ext cx="2232025" cy="461665"/>
          </a:xfrm>
          <a:prstGeom prst="rect">
            <a:avLst/>
          </a:prstGeom>
          <a:noFill/>
          <a:ln w="38100" cap="sq">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buFont typeface="Wingdings" panose="05000000000000000000" pitchFamily="2" charset="2"/>
              <a:buChar char="l"/>
            </a:pPr>
            <a:r>
              <a:rPr kumimoji="1" lang="zh-CN" altLang="en-US" sz="2400" b="1" dirty="0">
                <a:solidFill>
                  <a:srgbClr val="FFFF00"/>
                </a:solidFill>
                <a:latin typeface="Times New Roman" panose="02020603050405020304" pitchFamily="18" charset="0"/>
                <a:ea typeface="仿宋_GB2312" pitchFamily="49" charset="-122"/>
                <a:sym typeface="Symbol" panose="05050102010706020507" pitchFamily="18" charset="2"/>
              </a:rPr>
              <a:t>  </a:t>
            </a:r>
            <a:r>
              <a:rPr kumimoji="1" lang="zh-CN" altLang="en-US" sz="2400" b="1" dirty="0">
                <a:latin typeface="Times New Roman" panose="02020603050405020304" pitchFamily="18" charset="0"/>
                <a:ea typeface="仿宋_GB2312" pitchFamily="49" charset="-122"/>
                <a:sym typeface="Symbol" panose="05050102010706020507" pitchFamily="18" charset="2"/>
              </a:rPr>
              <a:t>电路符号</a:t>
            </a:r>
          </a:p>
        </p:txBody>
      </p:sp>
      <p:grpSp>
        <p:nvGrpSpPr>
          <p:cNvPr id="5" name="Group 5">
            <a:extLst>
              <a:ext uri="{FF2B5EF4-FFF2-40B4-BE49-F238E27FC236}">
                <a16:creationId xmlns:a16="http://schemas.microsoft.com/office/drawing/2014/main" id="{7702A175-86D8-4B36-88FC-855FA2BAEA0B}"/>
              </a:ext>
            </a:extLst>
          </p:cNvPr>
          <p:cNvGrpSpPr>
            <a:grpSpLocks/>
          </p:cNvGrpSpPr>
          <p:nvPr/>
        </p:nvGrpSpPr>
        <p:grpSpPr bwMode="auto">
          <a:xfrm>
            <a:off x="4638710" y="4443789"/>
            <a:ext cx="2590800" cy="890588"/>
            <a:chOff x="1751" y="3377"/>
            <a:chExt cx="1632" cy="561"/>
          </a:xfrm>
        </p:grpSpPr>
        <p:sp>
          <p:nvSpPr>
            <p:cNvPr id="6" name="Text Box 6">
              <a:extLst>
                <a:ext uri="{FF2B5EF4-FFF2-40B4-BE49-F238E27FC236}">
                  <a16:creationId xmlns:a16="http://schemas.microsoft.com/office/drawing/2014/main" id="{55A5E0FD-42E4-4A87-9FEA-00FC0F31023B}"/>
                </a:ext>
              </a:extLst>
            </p:cNvPr>
            <p:cNvSpPr txBox="1">
              <a:spLocks noChangeArrowheads="1"/>
            </p:cNvSpPr>
            <p:nvPr/>
          </p:nvSpPr>
          <p:spPr bwMode="auto">
            <a:xfrm>
              <a:off x="2433" y="3377"/>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dirty="0">
                  <a:latin typeface="Times New Roman" panose="02020603050405020304" pitchFamily="18" charset="0"/>
                  <a:ea typeface="宋体" panose="02010600030101010101" pitchFamily="2" charset="-122"/>
                  <a:sym typeface="Symbol" panose="05050102010706020507" pitchFamily="18" charset="2"/>
                </a:rPr>
                <a:t>R</a:t>
              </a:r>
            </a:p>
          </p:txBody>
        </p:sp>
        <p:sp>
          <p:nvSpPr>
            <p:cNvPr id="7" name="Rectangle 7">
              <a:extLst>
                <a:ext uri="{FF2B5EF4-FFF2-40B4-BE49-F238E27FC236}">
                  <a16:creationId xmlns:a16="http://schemas.microsoft.com/office/drawing/2014/main" id="{CF0938A3-1032-4EE3-858A-732071CD3389}"/>
                </a:ext>
              </a:extLst>
            </p:cNvPr>
            <p:cNvSpPr>
              <a:spLocks noChangeArrowheads="1"/>
            </p:cNvSpPr>
            <p:nvPr/>
          </p:nvSpPr>
          <p:spPr bwMode="auto">
            <a:xfrm>
              <a:off x="2327" y="3702"/>
              <a:ext cx="480" cy="236"/>
            </a:xfrm>
            <a:prstGeom prst="rect">
              <a:avLst/>
            </a:prstGeom>
            <a:solidFill>
              <a:schemeClr val="accent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 name="Line 8">
              <a:extLst>
                <a:ext uri="{FF2B5EF4-FFF2-40B4-BE49-F238E27FC236}">
                  <a16:creationId xmlns:a16="http://schemas.microsoft.com/office/drawing/2014/main" id="{E29F4955-7E89-44F2-A5FD-6724CF5B445F}"/>
                </a:ext>
              </a:extLst>
            </p:cNvPr>
            <p:cNvSpPr>
              <a:spLocks noChangeShapeType="1"/>
            </p:cNvSpPr>
            <p:nvPr/>
          </p:nvSpPr>
          <p:spPr bwMode="auto">
            <a:xfrm flipH="1" flipV="1">
              <a:off x="1751" y="3820"/>
              <a:ext cx="576"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a:extLst>
                <a:ext uri="{FF2B5EF4-FFF2-40B4-BE49-F238E27FC236}">
                  <a16:creationId xmlns:a16="http://schemas.microsoft.com/office/drawing/2014/main" id="{A07040EE-C9F3-4978-AAC3-CAD133F5BC56}"/>
                </a:ext>
              </a:extLst>
            </p:cNvPr>
            <p:cNvSpPr>
              <a:spLocks noChangeShapeType="1"/>
            </p:cNvSpPr>
            <p:nvPr/>
          </p:nvSpPr>
          <p:spPr bwMode="auto">
            <a:xfrm>
              <a:off x="2807" y="3820"/>
              <a:ext cx="576"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 name="Text Box 10">
            <a:extLst>
              <a:ext uri="{FF2B5EF4-FFF2-40B4-BE49-F238E27FC236}">
                <a16:creationId xmlns:a16="http://schemas.microsoft.com/office/drawing/2014/main" id="{5418FE31-5ED1-46E6-B820-ED22F58F0935}"/>
              </a:ext>
            </a:extLst>
          </p:cNvPr>
          <p:cNvSpPr txBox="1">
            <a:spLocks noChangeArrowheads="1"/>
          </p:cNvSpPr>
          <p:nvPr/>
        </p:nvSpPr>
        <p:spPr bwMode="auto">
          <a:xfrm>
            <a:off x="1395447" y="1329110"/>
            <a:ext cx="1512888" cy="461665"/>
          </a:xfrm>
          <a:prstGeom prst="rect">
            <a:avLst/>
          </a:prstGeom>
          <a:noFill/>
          <a:ln w="38100" cap="sq"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a:latin typeface="Times New Roman" panose="02020603050405020304" pitchFamily="18" charset="0"/>
                <a:ea typeface="仿宋_GB2312" pitchFamily="49" charset="-122"/>
                <a:sym typeface="Symbol" panose="05050102010706020507" pitchFamily="18" charset="2"/>
              </a:rPr>
              <a:t>电阻元件</a:t>
            </a:r>
          </a:p>
        </p:txBody>
      </p:sp>
      <p:sp>
        <p:nvSpPr>
          <p:cNvPr id="11" name="AutoShape 11">
            <a:extLst>
              <a:ext uri="{FF2B5EF4-FFF2-40B4-BE49-F238E27FC236}">
                <a16:creationId xmlns:a16="http://schemas.microsoft.com/office/drawing/2014/main" id="{FCF1CFF2-32FD-414A-BD40-3E8B091E72F8}"/>
              </a:ext>
            </a:extLst>
          </p:cNvPr>
          <p:cNvSpPr>
            <a:spLocks noChangeArrowheads="1"/>
          </p:cNvSpPr>
          <p:nvPr/>
        </p:nvSpPr>
        <p:spPr bwMode="auto">
          <a:xfrm>
            <a:off x="3124235" y="1473572"/>
            <a:ext cx="647700" cy="144462"/>
          </a:xfrm>
          <a:prstGeom prst="rightArrow">
            <a:avLst>
              <a:gd name="adj1" fmla="val 50000"/>
              <a:gd name="adj2" fmla="val 112088"/>
            </a:avLst>
          </a:prstGeom>
          <a:solidFill>
            <a:schemeClr val="tx1"/>
          </a:solidFill>
          <a:ln w="38100" cap="sq"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Text Box 12">
            <a:extLst>
              <a:ext uri="{FF2B5EF4-FFF2-40B4-BE49-F238E27FC236}">
                <a16:creationId xmlns:a16="http://schemas.microsoft.com/office/drawing/2014/main" id="{829A4409-8A0B-407A-BDAA-F1731A049CB4}"/>
              </a:ext>
            </a:extLst>
          </p:cNvPr>
          <p:cNvSpPr txBox="1">
            <a:spLocks noChangeArrowheads="1"/>
          </p:cNvSpPr>
          <p:nvPr/>
        </p:nvSpPr>
        <p:spPr bwMode="auto">
          <a:xfrm>
            <a:off x="3873532" y="1129232"/>
            <a:ext cx="6192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kumimoji="1" lang="zh-CN" altLang="en-US" sz="2400" b="1" dirty="0">
                <a:latin typeface="Times New Roman" panose="02020603050405020304" pitchFamily="18" charset="0"/>
                <a:ea typeface="仿宋_GB2312" pitchFamily="49" charset="-122"/>
                <a:sym typeface="Symbol" panose="05050102010706020507" pitchFamily="18" charset="2"/>
              </a:rPr>
              <a:t>对电流呈现阻力的元件。其伏安关系用</a:t>
            </a:r>
            <a:r>
              <a:rPr kumimoji="1" lang="en-US" altLang="zh-CN" sz="2400" b="1" i="1" dirty="0">
                <a:latin typeface="Times New Roman" panose="02020603050405020304" pitchFamily="18" charset="0"/>
                <a:ea typeface="仿宋_GB2312" pitchFamily="49" charset="-122"/>
                <a:sym typeface="Symbol" panose="05050102010706020507" pitchFamily="18" charset="2"/>
              </a:rPr>
              <a:t>u</a:t>
            </a:r>
            <a:r>
              <a:rPr kumimoji="1" lang="zh-CN" altLang="en-US" sz="2400" b="1" dirty="0">
                <a:latin typeface="Times New Roman" panose="02020603050405020304" pitchFamily="18" charset="0"/>
                <a:ea typeface="仿宋_GB2312" pitchFamily="49" charset="-122"/>
                <a:sym typeface="Symbol" panose="05050102010706020507" pitchFamily="18" charset="2"/>
              </a:rPr>
              <a:t>～</a:t>
            </a:r>
            <a:r>
              <a:rPr kumimoji="1" lang="en-US" altLang="zh-CN" sz="2400" b="1" i="1" dirty="0" err="1">
                <a:latin typeface="Times New Roman" panose="02020603050405020304" pitchFamily="18" charset="0"/>
                <a:ea typeface="仿宋_GB2312" pitchFamily="49" charset="-122"/>
                <a:sym typeface="Symbol" panose="05050102010706020507" pitchFamily="18" charset="2"/>
              </a:rPr>
              <a:t>i</a:t>
            </a:r>
            <a:r>
              <a:rPr kumimoji="1" lang="zh-CN" altLang="en-US" sz="2400" b="1" dirty="0">
                <a:latin typeface="Times New Roman" panose="02020603050405020304" pitchFamily="18" charset="0"/>
                <a:ea typeface="仿宋_GB2312" pitchFamily="49" charset="-122"/>
                <a:sym typeface="Symbol" panose="05050102010706020507" pitchFamily="18" charset="2"/>
              </a:rPr>
              <a:t>平面的一条曲线来描述：</a:t>
            </a:r>
          </a:p>
        </p:txBody>
      </p:sp>
      <p:graphicFrame>
        <p:nvGraphicFramePr>
          <p:cNvPr id="13" name="Object 13">
            <a:extLst>
              <a:ext uri="{FF2B5EF4-FFF2-40B4-BE49-F238E27FC236}">
                <a16:creationId xmlns:a16="http://schemas.microsoft.com/office/drawing/2014/main" id="{B8492331-68C2-44E6-A4C0-6234A7280DC8}"/>
              </a:ext>
            </a:extLst>
          </p:cNvPr>
          <p:cNvGraphicFramePr>
            <a:graphicFrameLocks noChangeAspect="1"/>
          </p:cNvGraphicFramePr>
          <p:nvPr>
            <p:extLst>
              <p:ext uri="{D42A27DB-BD31-4B8C-83A1-F6EECF244321}">
                <p14:modId xmlns:p14="http://schemas.microsoft.com/office/powerpoint/2010/main" val="1630726839"/>
              </p:ext>
            </p:extLst>
          </p:nvPr>
        </p:nvGraphicFramePr>
        <p:xfrm>
          <a:off x="2692436" y="2265734"/>
          <a:ext cx="2016125" cy="585788"/>
        </p:xfrm>
        <a:graphic>
          <a:graphicData uri="http://schemas.openxmlformats.org/presentationml/2006/ole">
            <mc:AlternateContent xmlns:mc="http://schemas.openxmlformats.org/markup-compatibility/2006">
              <mc:Choice xmlns:v="urn:schemas-microsoft-com:vml" Requires="v">
                <p:oleObj name="Equation" r:id="rId2" imgW="676243" imgH="180977" progId="Equation.3">
                  <p:embed/>
                </p:oleObj>
              </mc:Choice>
              <mc:Fallback>
                <p:oleObj name="Equation" r:id="rId2" imgW="676243" imgH="180977" progId="Equation.3">
                  <p:embed/>
                  <p:pic>
                    <p:nvPicPr>
                      <p:cNvPr id="13" name="Object 13">
                        <a:extLst>
                          <a:ext uri="{FF2B5EF4-FFF2-40B4-BE49-F238E27FC236}">
                            <a16:creationId xmlns:a16="http://schemas.microsoft.com/office/drawing/2014/main" id="{B8492331-68C2-44E6-A4C0-6234A7280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36" y="2265734"/>
                        <a:ext cx="2016125"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14">
            <a:extLst>
              <a:ext uri="{FF2B5EF4-FFF2-40B4-BE49-F238E27FC236}">
                <a16:creationId xmlns:a16="http://schemas.microsoft.com/office/drawing/2014/main" id="{973E81F3-1022-482B-AA37-935409B0C255}"/>
              </a:ext>
            </a:extLst>
          </p:cNvPr>
          <p:cNvGrpSpPr>
            <a:grpSpLocks/>
          </p:cNvGrpSpPr>
          <p:nvPr/>
        </p:nvGrpSpPr>
        <p:grpSpPr bwMode="auto">
          <a:xfrm>
            <a:off x="7085048" y="1760910"/>
            <a:ext cx="2879725" cy="1800225"/>
            <a:chOff x="3742" y="1434"/>
            <a:chExt cx="1814" cy="1134"/>
          </a:xfrm>
        </p:grpSpPr>
        <p:sp>
          <p:nvSpPr>
            <p:cNvPr id="15" name="Text Box 15">
              <a:extLst>
                <a:ext uri="{FF2B5EF4-FFF2-40B4-BE49-F238E27FC236}">
                  <a16:creationId xmlns:a16="http://schemas.microsoft.com/office/drawing/2014/main" id="{173BCEDF-B00F-4DE4-AED2-291F69900889}"/>
                </a:ext>
              </a:extLst>
            </p:cNvPr>
            <p:cNvSpPr txBox="1">
              <a:spLocks noChangeArrowheads="1"/>
            </p:cNvSpPr>
            <p:nvPr/>
          </p:nvSpPr>
          <p:spPr bwMode="auto">
            <a:xfrm>
              <a:off x="5239" y="2024"/>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仿宋_GB2312" pitchFamily="49" charset="-122"/>
                  <a:sym typeface="Symbol" panose="05050102010706020507" pitchFamily="18" charset="2"/>
                </a:rPr>
                <a:t>i</a:t>
              </a:r>
            </a:p>
          </p:txBody>
        </p:sp>
        <p:grpSp>
          <p:nvGrpSpPr>
            <p:cNvPr id="16" name="Group 16">
              <a:extLst>
                <a:ext uri="{FF2B5EF4-FFF2-40B4-BE49-F238E27FC236}">
                  <a16:creationId xmlns:a16="http://schemas.microsoft.com/office/drawing/2014/main" id="{B8891097-EDDE-4521-B5D6-094306E80630}"/>
                </a:ext>
              </a:extLst>
            </p:cNvPr>
            <p:cNvGrpSpPr>
              <a:grpSpLocks/>
            </p:cNvGrpSpPr>
            <p:nvPr/>
          </p:nvGrpSpPr>
          <p:grpSpPr bwMode="auto">
            <a:xfrm>
              <a:off x="3742" y="1434"/>
              <a:ext cx="1542" cy="1134"/>
              <a:chOff x="3946" y="1026"/>
              <a:chExt cx="1542" cy="1134"/>
            </a:xfrm>
          </p:grpSpPr>
          <p:sp>
            <p:nvSpPr>
              <p:cNvPr id="17" name="Line 17">
                <a:extLst>
                  <a:ext uri="{FF2B5EF4-FFF2-40B4-BE49-F238E27FC236}">
                    <a16:creationId xmlns:a16="http://schemas.microsoft.com/office/drawing/2014/main" id="{B74F35FC-57FA-4763-96E5-170020FB0518}"/>
                  </a:ext>
                </a:extLst>
              </p:cNvPr>
              <p:cNvSpPr>
                <a:spLocks noChangeShapeType="1"/>
              </p:cNvSpPr>
              <p:nvPr/>
            </p:nvSpPr>
            <p:spPr bwMode="auto">
              <a:xfrm>
                <a:off x="3946" y="1797"/>
                <a:ext cx="1542" cy="0"/>
              </a:xfrm>
              <a:prstGeom prst="line">
                <a:avLst/>
              </a:prstGeom>
              <a:noFill/>
              <a:ln w="381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8">
                <a:extLst>
                  <a:ext uri="{FF2B5EF4-FFF2-40B4-BE49-F238E27FC236}">
                    <a16:creationId xmlns:a16="http://schemas.microsoft.com/office/drawing/2014/main" id="{F2312C58-2CA9-4A2F-9D0D-07C4D1850CFC}"/>
                  </a:ext>
                </a:extLst>
              </p:cNvPr>
              <p:cNvSpPr>
                <a:spLocks noChangeShapeType="1"/>
              </p:cNvSpPr>
              <p:nvPr/>
            </p:nvSpPr>
            <p:spPr bwMode="auto">
              <a:xfrm>
                <a:off x="4445" y="1162"/>
                <a:ext cx="23" cy="998"/>
              </a:xfrm>
              <a:prstGeom prst="line">
                <a:avLst/>
              </a:prstGeom>
              <a:noFill/>
              <a:ln w="38100" cap="sq">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19">
                <a:extLst>
                  <a:ext uri="{FF2B5EF4-FFF2-40B4-BE49-F238E27FC236}">
                    <a16:creationId xmlns:a16="http://schemas.microsoft.com/office/drawing/2014/main" id="{2ADD8210-F10C-4A0D-B0FE-1A541AFBE7D6}"/>
                  </a:ext>
                </a:extLst>
              </p:cNvPr>
              <p:cNvSpPr txBox="1">
                <a:spLocks noChangeArrowheads="1"/>
              </p:cNvSpPr>
              <p:nvPr/>
            </p:nvSpPr>
            <p:spPr bwMode="auto">
              <a:xfrm>
                <a:off x="4445" y="102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仿宋_GB2312" pitchFamily="49" charset="-122"/>
                    <a:sym typeface="Symbol" panose="05050102010706020507" pitchFamily="18" charset="2"/>
                  </a:rPr>
                  <a:t>u</a:t>
                </a:r>
              </a:p>
            </p:txBody>
          </p:sp>
          <p:sp>
            <p:nvSpPr>
              <p:cNvPr id="20" name="Freeform 20">
                <a:extLst>
                  <a:ext uri="{FF2B5EF4-FFF2-40B4-BE49-F238E27FC236}">
                    <a16:creationId xmlns:a16="http://schemas.microsoft.com/office/drawing/2014/main" id="{F1ECCB40-7F5D-4B56-B371-D7111C721E0A}"/>
                  </a:ext>
                </a:extLst>
              </p:cNvPr>
              <p:cNvSpPr>
                <a:spLocks/>
              </p:cNvSpPr>
              <p:nvPr/>
            </p:nvSpPr>
            <p:spPr bwMode="auto">
              <a:xfrm>
                <a:off x="3991" y="1207"/>
                <a:ext cx="1043" cy="726"/>
              </a:xfrm>
              <a:custGeom>
                <a:avLst/>
                <a:gdLst>
                  <a:gd name="T0" fmla="*/ 0 w 1043"/>
                  <a:gd name="T1" fmla="*/ 726 h 726"/>
                  <a:gd name="T2" fmla="*/ 454 w 1043"/>
                  <a:gd name="T3" fmla="*/ 590 h 726"/>
                  <a:gd name="T4" fmla="*/ 1043 w 1043"/>
                  <a:gd name="T5" fmla="*/ 0 h 726"/>
                  <a:gd name="T6" fmla="*/ 0 60000 65536"/>
                  <a:gd name="T7" fmla="*/ 0 60000 65536"/>
                  <a:gd name="T8" fmla="*/ 0 60000 65536"/>
                  <a:gd name="T9" fmla="*/ 0 w 1043"/>
                  <a:gd name="T10" fmla="*/ 0 h 726"/>
                  <a:gd name="T11" fmla="*/ 1043 w 1043"/>
                  <a:gd name="T12" fmla="*/ 726 h 726"/>
                </a:gdLst>
                <a:ahLst/>
                <a:cxnLst>
                  <a:cxn ang="T6">
                    <a:pos x="T0" y="T1"/>
                  </a:cxn>
                  <a:cxn ang="T7">
                    <a:pos x="T2" y="T3"/>
                  </a:cxn>
                  <a:cxn ang="T8">
                    <a:pos x="T4" y="T5"/>
                  </a:cxn>
                </a:cxnLst>
                <a:rect l="T9" t="T10" r="T11" b="T12"/>
                <a:pathLst>
                  <a:path w="1043" h="726">
                    <a:moveTo>
                      <a:pt x="0" y="726"/>
                    </a:moveTo>
                    <a:cubicBezTo>
                      <a:pt x="140" y="718"/>
                      <a:pt x="280" y="711"/>
                      <a:pt x="454" y="590"/>
                    </a:cubicBezTo>
                    <a:cubicBezTo>
                      <a:pt x="628" y="469"/>
                      <a:pt x="945" y="98"/>
                      <a:pt x="1043" y="0"/>
                    </a:cubicBezTo>
                  </a:path>
                </a:pathLst>
              </a:custGeom>
              <a:noFill/>
              <a:ln w="38100" cap="sq"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21" name="Rectangle 21">
            <a:extLst>
              <a:ext uri="{FF2B5EF4-FFF2-40B4-BE49-F238E27FC236}">
                <a16:creationId xmlns:a16="http://schemas.microsoft.com/office/drawing/2014/main" id="{E409EEF3-6448-4746-9561-297C6C6F912E}"/>
              </a:ext>
            </a:extLst>
          </p:cNvPr>
          <p:cNvSpPr>
            <a:spLocks noChangeArrowheads="1"/>
          </p:cNvSpPr>
          <p:nvPr/>
        </p:nvSpPr>
        <p:spPr bwMode="auto">
          <a:xfrm>
            <a:off x="2476535" y="3921497"/>
            <a:ext cx="631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a:latin typeface="Times New Roman" panose="02020603050405020304" pitchFamily="18" charset="0"/>
                <a:ea typeface="仿宋_GB2312" pitchFamily="49" charset="-122"/>
                <a:sym typeface="Symbol" panose="05050102010706020507" pitchFamily="18" charset="2"/>
              </a:rPr>
              <a:t>任何时刻端电压与其电流成正比的电阻元件。</a:t>
            </a:r>
          </a:p>
        </p:txBody>
      </p:sp>
      <p:sp>
        <p:nvSpPr>
          <p:cNvPr id="22" name="Text Box 22">
            <a:extLst>
              <a:ext uri="{FF2B5EF4-FFF2-40B4-BE49-F238E27FC236}">
                <a16:creationId xmlns:a16="http://schemas.microsoft.com/office/drawing/2014/main" id="{4DCB49C7-1939-4A39-8C08-6522685BB0B6}"/>
              </a:ext>
            </a:extLst>
          </p:cNvPr>
          <p:cNvSpPr txBox="1">
            <a:spLocks noChangeArrowheads="1"/>
          </p:cNvSpPr>
          <p:nvPr/>
        </p:nvSpPr>
        <p:spPr bwMode="auto">
          <a:xfrm>
            <a:off x="890622" y="637754"/>
            <a:ext cx="2233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dirty="0">
                <a:latin typeface="Times New Roman" panose="02020603050405020304" pitchFamily="18" charset="0"/>
                <a:ea typeface="仿宋_GB2312" pitchFamily="49" charset="-122"/>
                <a:sym typeface="Symbol" panose="05050102010706020507" pitchFamily="18" charset="2"/>
              </a:rPr>
              <a:t>&lt;1&gt;.  </a:t>
            </a:r>
            <a:r>
              <a:rPr kumimoji="1" lang="zh-CN" altLang="en-US" sz="2800" b="1" dirty="0">
                <a:latin typeface="Times New Roman" panose="02020603050405020304" pitchFamily="18" charset="0"/>
                <a:ea typeface="仿宋_GB2312" pitchFamily="49" charset="-122"/>
                <a:sym typeface="Symbol" panose="05050102010706020507" pitchFamily="18" charset="2"/>
              </a:rPr>
              <a:t>定义</a:t>
            </a:r>
          </a:p>
        </p:txBody>
      </p:sp>
      <p:sp>
        <p:nvSpPr>
          <p:cNvPr id="23" name="AutoShape 23">
            <a:extLst>
              <a:ext uri="{FF2B5EF4-FFF2-40B4-BE49-F238E27FC236}">
                <a16:creationId xmlns:a16="http://schemas.microsoft.com/office/drawing/2014/main" id="{199D9405-EB31-46B4-913B-AA310670211F}"/>
              </a:ext>
            </a:extLst>
          </p:cNvPr>
          <p:cNvSpPr>
            <a:spLocks noChangeArrowheads="1"/>
          </p:cNvSpPr>
          <p:nvPr/>
        </p:nvSpPr>
        <p:spPr bwMode="auto">
          <a:xfrm>
            <a:off x="4853023" y="2265735"/>
            <a:ext cx="2016125" cy="792163"/>
          </a:xfrm>
          <a:prstGeom prst="leftRightArrowCallout">
            <a:avLst>
              <a:gd name="adj1" fmla="val 25000"/>
              <a:gd name="adj2" fmla="val 25000"/>
              <a:gd name="adj3" fmla="val 31814"/>
              <a:gd name="adj4" fmla="val 50000"/>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a:solidFill>
                  <a:srgbClr val="FFFF00"/>
                </a:solidFill>
                <a:latin typeface="Times New Roman" panose="02020603050405020304" pitchFamily="18" charset="0"/>
                <a:ea typeface="宋体" panose="02010600030101010101" pitchFamily="2" charset="-122"/>
                <a:sym typeface="Symbol" panose="05050102010706020507" pitchFamily="18" charset="2"/>
              </a:rPr>
              <a:t>伏安</a:t>
            </a:r>
          </a:p>
          <a:p>
            <a:pPr algn="ctr"/>
            <a:r>
              <a:rPr kumimoji="1" lang="zh-CN" altLang="en-US" sz="2400" b="1">
                <a:solidFill>
                  <a:srgbClr val="FFFF00"/>
                </a:solidFill>
                <a:latin typeface="Times New Roman" panose="02020603050405020304" pitchFamily="18" charset="0"/>
                <a:ea typeface="宋体" panose="02010600030101010101" pitchFamily="2" charset="-122"/>
                <a:sym typeface="Symbol" panose="05050102010706020507" pitchFamily="18" charset="2"/>
              </a:rPr>
              <a:t>特性</a:t>
            </a:r>
          </a:p>
        </p:txBody>
      </p:sp>
    </p:spTree>
    <p:extLst>
      <p:ext uri="{BB962C8B-B14F-4D97-AF65-F5344CB8AC3E}">
        <p14:creationId xmlns:p14="http://schemas.microsoft.com/office/powerpoint/2010/main" val="20520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511190" y="1060452"/>
            <a:ext cx="79660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dirty="0">
                <a:solidFill>
                  <a:schemeClr val="tx2"/>
                </a:solidFill>
              </a:rPr>
              <a:t>电 路</a:t>
            </a:r>
            <a:r>
              <a:rPr lang="en-US" altLang="zh-CN" dirty="0">
                <a:solidFill>
                  <a:schemeClr val="tx2"/>
                </a:solidFill>
                <a:latin typeface="Arial" panose="020B0604020202020204" pitchFamily="34" charset="0"/>
              </a:rPr>
              <a:t>——</a:t>
            </a:r>
            <a:r>
              <a:rPr lang="zh-CN" altLang="en-US" dirty="0">
                <a:solidFill>
                  <a:schemeClr val="tx2"/>
                </a:solidFill>
              </a:rPr>
              <a:t>由电源、开关、连接导线和负载等组成。</a:t>
            </a:r>
          </a:p>
        </p:txBody>
      </p:sp>
      <p:sp>
        <p:nvSpPr>
          <p:cNvPr id="8195" name="Rectangle 3"/>
          <p:cNvSpPr>
            <a:spLocks noChangeArrowheads="1"/>
          </p:cNvSpPr>
          <p:nvPr/>
        </p:nvSpPr>
        <p:spPr bwMode="auto">
          <a:xfrm>
            <a:off x="1932781" y="1825626"/>
            <a:ext cx="859631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981075" indent="-981075">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dirty="0">
                <a:solidFill>
                  <a:schemeClr val="tx2"/>
                </a:solidFill>
              </a:rPr>
              <a:t>  强电电路</a:t>
            </a:r>
            <a:r>
              <a:rPr lang="en-US" altLang="zh-CN" dirty="0">
                <a:solidFill>
                  <a:schemeClr val="tx2"/>
                </a:solidFill>
                <a:latin typeface="Arial" panose="020B0604020202020204" pitchFamily="34" charset="0"/>
              </a:rPr>
              <a:t>——</a:t>
            </a:r>
            <a:r>
              <a:rPr lang="zh-CN" altLang="en-US" dirty="0">
                <a:solidFill>
                  <a:schemeClr val="tx2"/>
                </a:solidFill>
              </a:rPr>
              <a:t>电压较高、电流和功率较大；实现电</a:t>
            </a:r>
            <a:br>
              <a:rPr lang="zh-CN" altLang="en-US" dirty="0">
                <a:solidFill>
                  <a:schemeClr val="tx2"/>
                </a:solidFill>
              </a:rPr>
            </a:br>
            <a:r>
              <a:rPr lang="zh-CN" altLang="en-US" dirty="0">
                <a:solidFill>
                  <a:schemeClr val="tx2"/>
                </a:solidFill>
              </a:rPr>
              <a:t>            能的传输和转换。（如电力系统等）</a:t>
            </a:r>
            <a:r>
              <a:rPr lang="zh-CN" altLang="en-US" sz="3800" dirty="0">
                <a:solidFill>
                  <a:schemeClr val="tx2"/>
                </a:solidFill>
                <a:ea typeface="宋体" panose="02010600030101010101" pitchFamily="2" charset="-122"/>
              </a:rPr>
              <a:t> </a:t>
            </a:r>
          </a:p>
        </p:txBody>
      </p:sp>
      <p:sp>
        <p:nvSpPr>
          <p:cNvPr id="9220" name="Rectangle 4"/>
          <p:cNvSpPr>
            <a:spLocks noChangeArrowheads="1"/>
          </p:cNvSpPr>
          <p:nvPr/>
        </p:nvSpPr>
        <p:spPr bwMode="auto">
          <a:xfrm>
            <a:off x="1774825" y="4329114"/>
            <a:ext cx="81470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901700" indent="-9017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endParaRPr lang="zh-CN" altLang="en-US">
              <a:latin typeface="Vladimir Script" panose="03050402040407070305" pitchFamily="66" charset="0"/>
            </a:endParaRPr>
          </a:p>
        </p:txBody>
      </p:sp>
      <p:sp>
        <p:nvSpPr>
          <p:cNvPr id="8197" name="Rectangle 5"/>
          <p:cNvSpPr>
            <a:spLocks noChangeArrowheads="1"/>
          </p:cNvSpPr>
          <p:nvPr/>
        </p:nvSpPr>
        <p:spPr bwMode="auto">
          <a:xfrm>
            <a:off x="1950315" y="4163211"/>
            <a:ext cx="8596313"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901700" indent="-9017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dirty="0">
                <a:solidFill>
                  <a:schemeClr val="tx2"/>
                </a:solidFill>
              </a:rPr>
              <a:t>  弱电电路</a:t>
            </a:r>
            <a:r>
              <a:rPr lang="en-US" altLang="zh-CN" dirty="0">
                <a:solidFill>
                  <a:schemeClr val="tx2"/>
                </a:solidFill>
                <a:latin typeface="Arial" panose="020B0604020202020204" pitchFamily="34" charset="0"/>
              </a:rPr>
              <a:t>——</a:t>
            </a:r>
            <a:r>
              <a:rPr lang="zh-CN" altLang="en-US" dirty="0">
                <a:solidFill>
                  <a:schemeClr val="tx2"/>
                </a:solidFill>
              </a:rPr>
              <a:t>电压较低、电流和功率较小；实现信</a:t>
            </a:r>
            <a:br>
              <a:rPr lang="zh-CN" altLang="en-US" dirty="0">
                <a:solidFill>
                  <a:schemeClr val="tx2"/>
                </a:solidFill>
              </a:rPr>
            </a:br>
            <a:r>
              <a:rPr lang="zh-CN" altLang="en-US" dirty="0">
                <a:solidFill>
                  <a:schemeClr val="tx2"/>
                </a:solidFill>
              </a:rPr>
              <a:t>            号的传递和处理。（如扩音系统等）</a:t>
            </a:r>
            <a:r>
              <a:rPr lang="zh-CN" altLang="en-US" sz="3800" dirty="0">
                <a:solidFill>
                  <a:schemeClr val="tx2"/>
                </a:solidFill>
                <a:ea typeface="宋体" panose="02010600030101010101" pitchFamily="2" charset="-122"/>
              </a:rPr>
              <a:t> </a:t>
            </a:r>
          </a:p>
        </p:txBody>
      </p:sp>
      <p:grpSp>
        <p:nvGrpSpPr>
          <p:cNvPr id="8201" name="Group 9"/>
          <p:cNvGrpSpPr/>
          <p:nvPr/>
        </p:nvGrpSpPr>
        <p:grpSpPr bwMode="auto">
          <a:xfrm>
            <a:off x="2586038" y="2979738"/>
            <a:ext cx="6838950" cy="989012"/>
            <a:chOff x="0" y="0"/>
            <a:chExt cx="4308" cy="623"/>
          </a:xfrm>
        </p:grpSpPr>
        <p:sp>
          <p:nvSpPr>
            <p:cNvPr id="9233" name="Oval 10"/>
            <p:cNvSpPr>
              <a:spLocks noChangeArrowheads="1"/>
            </p:cNvSpPr>
            <p:nvPr/>
          </p:nvSpPr>
          <p:spPr bwMode="auto">
            <a:xfrm>
              <a:off x="0" y="28"/>
              <a:ext cx="595" cy="511"/>
            </a:xfrm>
            <a:prstGeom prst="ellipse">
              <a:avLst/>
            </a:prstGeom>
            <a:solidFill>
              <a:srgbClr val="FFCC99"/>
            </a:solidFill>
            <a:ln w="9525">
              <a:solidFill>
                <a:srgbClr val="000000"/>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发电机</a:t>
              </a:r>
            </a:p>
          </p:txBody>
        </p:sp>
        <p:sp>
          <p:nvSpPr>
            <p:cNvPr id="9234" name="Rectangle 11"/>
            <p:cNvSpPr>
              <a:spLocks noChangeArrowheads="1"/>
            </p:cNvSpPr>
            <p:nvPr/>
          </p:nvSpPr>
          <p:spPr bwMode="auto">
            <a:xfrm>
              <a:off x="935" y="84"/>
              <a:ext cx="936" cy="426"/>
            </a:xfrm>
            <a:prstGeom prst="rect">
              <a:avLst/>
            </a:prstGeom>
            <a:solidFill>
              <a:srgbClr val="FFCC99"/>
            </a:solidFill>
            <a:ln w="9525">
              <a:solidFill>
                <a:srgbClr val="FFCC99"/>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升压变压器</a:t>
              </a:r>
            </a:p>
          </p:txBody>
        </p:sp>
        <p:sp>
          <p:nvSpPr>
            <p:cNvPr id="9235" name="Rectangle 12"/>
            <p:cNvSpPr>
              <a:spLocks noChangeArrowheads="1"/>
            </p:cNvSpPr>
            <p:nvPr/>
          </p:nvSpPr>
          <p:spPr bwMode="auto">
            <a:xfrm>
              <a:off x="2239" y="56"/>
              <a:ext cx="935" cy="434"/>
            </a:xfrm>
            <a:prstGeom prst="rect">
              <a:avLst/>
            </a:prstGeom>
            <a:solidFill>
              <a:srgbClr val="FFCC99"/>
            </a:solidFill>
            <a:ln w="9525">
              <a:solidFill>
                <a:srgbClr val="000000"/>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降压变压器</a:t>
              </a:r>
            </a:p>
          </p:txBody>
        </p:sp>
        <p:sp>
          <p:nvSpPr>
            <p:cNvPr id="9236" name="Rectangle 13"/>
            <p:cNvSpPr>
              <a:spLocks noChangeArrowheads="1"/>
            </p:cNvSpPr>
            <p:nvPr/>
          </p:nvSpPr>
          <p:spPr bwMode="auto">
            <a:xfrm>
              <a:off x="3543" y="0"/>
              <a:ext cx="765" cy="623"/>
            </a:xfrm>
            <a:prstGeom prst="rect">
              <a:avLst/>
            </a:prstGeom>
            <a:solidFill>
              <a:srgbClr val="FFCC99"/>
            </a:solidFill>
            <a:ln w="9525">
              <a:solidFill>
                <a:srgbClr val="000000"/>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负载</a:t>
              </a:r>
            </a:p>
            <a:p>
              <a:pPr algn="ctr" eaLnBrk="1" hangingPunct="1"/>
              <a:r>
                <a:rPr lang="zh-CN" altLang="en-US" sz="2000">
                  <a:ea typeface="华文楷体" panose="02010600040101010101" pitchFamily="2" charset="-122"/>
                </a:rPr>
                <a:t>（如电灯、</a:t>
              </a:r>
            </a:p>
            <a:p>
              <a:pPr algn="ctr" eaLnBrk="1" hangingPunct="1"/>
              <a:r>
                <a:rPr lang="zh-CN" altLang="en-US" sz="2000">
                  <a:ea typeface="华文楷体" panose="02010600040101010101" pitchFamily="2" charset="-122"/>
                </a:rPr>
                <a:t>电动机等）</a:t>
              </a:r>
            </a:p>
          </p:txBody>
        </p:sp>
        <p:cxnSp>
          <p:nvCxnSpPr>
            <p:cNvPr id="9237" name="AutoShape 14"/>
            <p:cNvCxnSpPr>
              <a:cxnSpLocks noChangeShapeType="1"/>
            </p:cNvCxnSpPr>
            <p:nvPr/>
          </p:nvCxnSpPr>
          <p:spPr bwMode="auto">
            <a:xfrm>
              <a:off x="595" y="283"/>
              <a:ext cx="340"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9238" name="AutoShape 15"/>
            <p:cNvCxnSpPr>
              <a:cxnSpLocks noChangeShapeType="1"/>
            </p:cNvCxnSpPr>
            <p:nvPr/>
          </p:nvCxnSpPr>
          <p:spPr bwMode="auto">
            <a:xfrm>
              <a:off x="1871" y="283"/>
              <a:ext cx="340"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9239" name="AutoShape 16"/>
            <p:cNvCxnSpPr>
              <a:cxnSpLocks noChangeShapeType="1"/>
            </p:cNvCxnSpPr>
            <p:nvPr/>
          </p:nvCxnSpPr>
          <p:spPr bwMode="auto">
            <a:xfrm>
              <a:off x="3175" y="283"/>
              <a:ext cx="368"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grpSp>
      <p:grpSp>
        <p:nvGrpSpPr>
          <p:cNvPr id="8209" name="Group 17"/>
          <p:cNvGrpSpPr/>
          <p:nvPr/>
        </p:nvGrpSpPr>
        <p:grpSpPr bwMode="auto">
          <a:xfrm>
            <a:off x="3621088" y="5364163"/>
            <a:ext cx="4456112" cy="736600"/>
            <a:chOff x="0" y="0"/>
            <a:chExt cx="2807" cy="464"/>
          </a:xfrm>
        </p:grpSpPr>
        <p:sp>
          <p:nvSpPr>
            <p:cNvPr id="9228" name="Oval 18"/>
            <p:cNvSpPr>
              <a:spLocks noChangeArrowheads="1"/>
            </p:cNvSpPr>
            <p:nvPr/>
          </p:nvSpPr>
          <p:spPr bwMode="auto">
            <a:xfrm>
              <a:off x="0" y="0"/>
              <a:ext cx="511" cy="464"/>
            </a:xfrm>
            <a:prstGeom prst="ellipse">
              <a:avLst/>
            </a:prstGeom>
            <a:solidFill>
              <a:srgbClr val="FFCC99"/>
            </a:solidFill>
            <a:ln w="9525">
              <a:solidFill>
                <a:srgbClr val="000000"/>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话筒</a:t>
              </a:r>
            </a:p>
          </p:txBody>
        </p:sp>
        <p:sp>
          <p:nvSpPr>
            <p:cNvPr id="9229" name="Rectangle 19"/>
            <p:cNvSpPr>
              <a:spLocks noChangeArrowheads="1"/>
            </p:cNvSpPr>
            <p:nvPr/>
          </p:nvSpPr>
          <p:spPr bwMode="auto">
            <a:xfrm>
              <a:off x="851" y="57"/>
              <a:ext cx="794" cy="368"/>
            </a:xfrm>
            <a:prstGeom prst="rect">
              <a:avLst/>
            </a:prstGeom>
            <a:solidFill>
              <a:srgbClr val="FFCC99"/>
            </a:solidFill>
            <a:ln w="9525">
              <a:solidFill>
                <a:srgbClr val="000000"/>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放大器</a:t>
              </a:r>
            </a:p>
          </p:txBody>
        </p:sp>
        <p:sp>
          <p:nvSpPr>
            <p:cNvPr id="9230" name="Rectangle 20"/>
            <p:cNvSpPr>
              <a:spLocks noChangeArrowheads="1"/>
            </p:cNvSpPr>
            <p:nvPr/>
          </p:nvSpPr>
          <p:spPr bwMode="auto">
            <a:xfrm>
              <a:off x="2013" y="57"/>
              <a:ext cx="794" cy="368"/>
            </a:xfrm>
            <a:prstGeom prst="rect">
              <a:avLst/>
            </a:prstGeom>
            <a:solidFill>
              <a:srgbClr val="FFCC99"/>
            </a:solidFill>
            <a:ln w="9525">
              <a:solidFill>
                <a:srgbClr val="000000"/>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扬声器</a:t>
              </a:r>
            </a:p>
          </p:txBody>
        </p:sp>
        <p:cxnSp>
          <p:nvCxnSpPr>
            <p:cNvPr id="9231" name="AutoShape 21"/>
            <p:cNvCxnSpPr>
              <a:cxnSpLocks noChangeShapeType="1"/>
            </p:cNvCxnSpPr>
            <p:nvPr/>
          </p:nvCxnSpPr>
          <p:spPr bwMode="auto">
            <a:xfrm>
              <a:off x="511" y="227"/>
              <a:ext cx="340"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9232" name="AutoShape 22"/>
            <p:cNvCxnSpPr>
              <a:cxnSpLocks noChangeShapeType="1"/>
            </p:cNvCxnSpPr>
            <p:nvPr/>
          </p:nvCxnSpPr>
          <p:spPr bwMode="auto">
            <a:xfrm>
              <a:off x="1644" y="227"/>
              <a:ext cx="368"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grpSp>
      <p:sp>
        <p:nvSpPr>
          <p:cNvPr id="9227" name="Rectangle 23"/>
          <p:cNvSpPr>
            <a:spLocks noGrp="1" noChangeArrowheads="1"/>
          </p:cNvSpPr>
          <p:nvPr>
            <p:ph type="title" idx="4294967295"/>
          </p:nvPr>
        </p:nvSpPr>
        <p:spPr>
          <a:xfrm>
            <a:off x="1535969" y="357982"/>
            <a:ext cx="7688263" cy="649288"/>
          </a:xfrm>
        </p:spPr>
        <p:txBody>
          <a:bodyPr/>
          <a:lstStyle/>
          <a:p>
            <a:pPr algn="l" eaLnBrk="1" hangingPunct="1"/>
            <a:r>
              <a:rPr lang="en-US" altLang="zh-CN" sz="3200" b="1" dirty="0">
                <a:latin typeface="黑体" panose="02010609060101010101" pitchFamily="49" charset="-122"/>
                <a:ea typeface="黑体" panose="02010609060101010101" pitchFamily="49" charset="-122"/>
              </a:rPr>
              <a:t>1.1.1 </a:t>
            </a:r>
            <a:r>
              <a:rPr lang="zh-CN" altLang="en-US" sz="3200" b="1" dirty="0">
                <a:latin typeface="黑体" panose="02010609060101010101" pitchFamily="49" charset="-122"/>
                <a:ea typeface="黑体" panose="02010609060101010101" pitchFamily="49" charset="-122"/>
              </a:rPr>
              <a:t>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wipe(up)">
                                      <p:cBhvr>
                                        <p:cTn id="12" dur="500"/>
                                        <p:tgtEl>
                                          <p:spTgt spid="819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201"/>
                                        </p:tgtEl>
                                        <p:attrNameLst>
                                          <p:attrName>style.visibility</p:attrName>
                                        </p:attrNameLst>
                                      </p:cBhvr>
                                      <p:to>
                                        <p:strVal val="visible"/>
                                      </p:to>
                                    </p:set>
                                    <p:animEffect transition="in" filter="blinds(horizontal)">
                                      <p:cBhvr>
                                        <p:cTn id="17" dur="500"/>
                                        <p:tgtEl>
                                          <p:spTgt spid="82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197"/>
                                        </p:tgtEl>
                                        <p:attrNameLst>
                                          <p:attrName>style.visibility</p:attrName>
                                        </p:attrNameLst>
                                      </p:cBhvr>
                                      <p:to>
                                        <p:strVal val="visible"/>
                                      </p:to>
                                    </p:set>
                                    <p:animEffect transition="in" filter="wipe(up)">
                                      <p:cBhvr>
                                        <p:cTn id="22" dur="500"/>
                                        <p:tgtEl>
                                          <p:spTgt spid="819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209"/>
                                        </p:tgtEl>
                                        <p:attrNameLst>
                                          <p:attrName>style.visibility</p:attrName>
                                        </p:attrNameLst>
                                      </p:cBhvr>
                                      <p:to>
                                        <p:strVal val="visible"/>
                                      </p:to>
                                    </p:set>
                                    <p:animEffect transition="in" filter="blinds(horizontal)">
                                      <p:cBhvr>
                                        <p:cTn id="27" dur="500"/>
                                        <p:tgtEl>
                                          <p:spTgt spid="8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p:bldP spid="819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79FF93A-235F-471A-987E-D61F6E6B0276}"/>
              </a:ext>
            </a:extLst>
          </p:cNvPr>
          <p:cNvSpPr>
            <a:spLocks noChangeArrowheads="1"/>
          </p:cNvSpPr>
          <p:nvPr/>
        </p:nvSpPr>
        <p:spPr bwMode="auto">
          <a:xfrm>
            <a:off x="2011363" y="8366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4400">
                <a:solidFill>
                  <a:srgbClr val="444638"/>
                </a:solidFill>
                <a:latin typeface="Times New Roman" panose="02020603050405020304" pitchFamily="18" charset="0"/>
                <a:ea typeface="宋体" panose="02010600030101010101" pitchFamily="2" charset="-122"/>
              </a:rPr>
              <a:t>                     </a:t>
            </a:r>
          </a:p>
        </p:txBody>
      </p:sp>
      <p:sp>
        <p:nvSpPr>
          <p:cNvPr id="3" name="Text Box 3">
            <a:extLst>
              <a:ext uri="{FF2B5EF4-FFF2-40B4-BE49-F238E27FC236}">
                <a16:creationId xmlns:a16="http://schemas.microsoft.com/office/drawing/2014/main" id="{F5972241-78D0-468B-9A1C-DE2B715DE0CB}"/>
              </a:ext>
            </a:extLst>
          </p:cNvPr>
          <p:cNvSpPr txBox="1">
            <a:spLocks noChangeArrowheads="1"/>
          </p:cNvSpPr>
          <p:nvPr/>
        </p:nvSpPr>
        <p:spPr bwMode="auto">
          <a:xfrm>
            <a:off x="1847851" y="953621"/>
            <a:ext cx="2105025" cy="523220"/>
          </a:xfrm>
          <a:prstGeom prst="rect">
            <a:avLst/>
          </a:prstGeom>
          <a:noFill/>
          <a:ln w="38100" cap="sq">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buClr>
                <a:srgbClr val="FFFF00"/>
              </a:buClr>
              <a:buFont typeface="Wingdings" panose="05000000000000000000" pitchFamily="2" charset="2"/>
              <a:buChar char="l"/>
            </a:pPr>
            <a:r>
              <a:rPr kumimoji="1" lang="zh-CN" altLang="en-US" sz="2400">
                <a:solidFill>
                  <a:schemeClr val="tx2"/>
                </a:solidFill>
                <a:latin typeface="Times New Roman" panose="02020603050405020304" pitchFamily="18" charset="0"/>
                <a:ea typeface="宋体" panose="02010600030101010101" pitchFamily="2" charset="-122"/>
              </a:rPr>
              <a:t>  </a:t>
            </a:r>
            <a:r>
              <a:rPr kumimoji="1" lang="en-US" altLang="zh-CN" sz="2800" b="1" i="1">
                <a:solidFill>
                  <a:srgbClr val="CC0000"/>
                </a:solidFill>
                <a:latin typeface="Times New Roman" panose="02020603050405020304" pitchFamily="18" charset="0"/>
                <a:ea typeface="仿宋_GB2312" pitchFamily="49" charset="-122"/>
              </a:rPr>
              <a:t>u</a:t>
            </a:r>
            <a:r>
              <a:rPr kumimoji="1" lang="zh-CN" altLang="en-US" sz="2800" b="1" i="1">
                <a:solidFill>
                  <a:srgbClr val="CC0000"/>
                </a:solidFill>
                <a:latin typeface="Times New Roman" panose="02020603050405020304" pitchFamily="18" charset="0"/>
                <a:ea typeface="仿宋_GB2312" pitchFamily="49" charset="-122"/>
              </a:rPr>
              <a:t>～</a:t>
            </a:r>
            <a:r>
              <a:rPr kumimoji="1" lang="en-US" altLang="zh-CN" sz="2800" b="1" i="1">
                <a:solidFill>
                  <a:srgbClr val="CC0000"/>
                </a:solidFill>
                <a:latin typeface="Times New Roman" panose="02020603050405020304" pitchFamily="18" charset="0"/>
                <a:ea typeface="仿宋_GB2312" pitchFamily="49" charset="-122"/>
              </a:rPr>
              <a:t>i</a:t>
            </a:r>
            <a:r>
              <a:rPr kumimoji="1" lang="en-US" altLang="zh-CN" sz="2400" b="1">
                <a:solidFill>
                  <a:srgbClr val="CC0000"/>
                </a:solidFill>
                <a:latin typeface="Times New Roman" panose="02020603050405020304" pitchFamily="18" charset="0"/>
                <a:ea typeface="仿宋_GB2312" pitchFamily="49" charset="-122"/>
              </a:rPr>
              <a:t> </a:t>
            </a:r>
            <a:r>
              <a:rPr kumimoji="1" lang="zh-CN" altLang="en-US" sz="2400" b="1">
                <a:solidFill>
                  <a:srgbClr val="CC0000"/>
                </a:solidFill>
                <a:latin typeface="Times New Roman" panose="02020603050405020304" pitchFamily="18" charset="0"/>
                <a:ea typeface="仿宋_GB2312" pitchFamily="49" charset="-122"/>
              </a:rPr>
              <a:t>关系</a:t>
            </a:r>
          </a:p>
        </p:txBody>
      </p:sp>
      <p:sp>
        <p:nvSpPr>
          <p:cNvPr id="4" name="Text Box 4">
            <a:extLst>
              <a:ext uri="{FF2B5EF4-FFF2-40B4-BE49-F238E27FC236}">
                <a16:creationId xmlns:a16="http://schemas.microsoft.com/office/drawing/2014/main" id="{81C408ED-6F0C-4663-AFE2-3B90A55611F4}"/>
              </a:ext>
            </a:extLst>
          </p:cNvPr>
          <p:cNvSpPr txBox="1">
            <a:spLocks noChangeArrowheads="1"/>
          </p:cNvSpPr>
          <p:nvPr/>
        </p:nvSpPr>
        <p:spPr bwMode="auto">
          <a:xfrm>
            <a:off x="4322764" y="4938713"/>
            <a:ext cx="6345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i="1">
                <a:latin typeface="Times New Roman" panose="02020603050405020304" pitchFamily="18" charset="0"/>
                <a:ea typeface="仿宋_GB2312" pitchFamily="49" charset="-122"/>
              </a:rPr>
              <a:t>R </a:t>
            </a:r>
            <a:r>
              <a:rPr kumimoji="1" lang="zh-CN" altLang="en-US" sz="2400" b="1">
                <a:latin typeface="Times New Roman" panose="02020603050405020304" pitchFamily="18" charset="0"/>
                <a:ea typeface="仿宋_GB2312" pitchFamily="49" charset="-122"/>
              </a:rPr>
              <a:t>称为电阻，单位：</a:t>
            </a:r>
            <a:r>
              <a:rPr kumimoji="1" lang="zh-CN" altLang="en-US" sz="2400">
                <a:latin typeface="Times New Roman" panose="02020603050405020304" pitchFamily="18" charset="0"/>
                <a:ea typeface="仿宋_GB2312" pitchFamily="49" charset="-122"/>
                <a:sym typeface="Symbol" panose="05050102010706020507" pitchFamily="18" charset="2"/>
              </a:rPr>
              <a:t></a:t>
            </a:r>
            <a:r>
              <a:rPr kumimoji="1" lang="zh-CN" altLang="en-US" sz="2400" b="1">
                <a:latin typeface="Times New Roman" panose="02020603050405020304" pitchFamily="18" charset="0"/>
                <a:ea typeface="仿宋_GB2312" pitchFamily="49" charset="-122"/>
              </a:rPr>
              <a:t> </a:t>
            </a:r>
            <a:r>
              <a:rPr kumimoji="1" lang="en-US" altLang="zh-CN" sz="2400" b="1">
                <a:latin typeface="Times New Roman" panose="02020603050405020304" pitchFamily="18" charset="0"/>
                <a:ea typeface="仿宋_GB2312" pitchFamily="49" charset="-122"/>
              </a:rPr>
              <a:t>(</a:t>
            </a:r>
            <a:r>
              <a:rPr kumimoji="1" lang="zh-CN" altLang="en-US" sz="2400" b="1">
                <a:latin typeface="Times New Roman" panose="02020603050405020304" pitchFamily="18" charset="0"/>
                <a:ea typeface="仿宋_GB2312" pitchFamily="49" charset="-122"/>
              </a:rPr>
              <a:t>欧</a:t>
            </a:r>
            <a:r>
              <a:rPr kumimoji="1" lang="en-US" altLang="zh-CN" sz="2400" b="1">
                <a:latin typeface="Times New Roman" panose="02020603050405020304" pitchFamily="18" charset="0"/>
                <a:ea typeface="仿宋_GB2312" pitchFamily="49" charset="-122"/>
              </a:rPr>
              <a:t>)      (Ohm</a:t>
            </a:r>
            <a:r>
              <a:rPr kumimoji="1" lang="zh-CN" altLang="en-US" sz="2400" b="1">
                <a:latin typeface="Times New Roman" panose="02020603050405020304" pitchFamily="18" charset="0"/>
                <a:ea typeface="仿宋_GB2312" pitchFamily="49" charset="-122"/>
              </a:rPr>
              <a:t>，欧姆</a:t>
            </a:r>
            <a:r>
              <a:rPr kumimoji="1" lang="en-US" altLang="zh-CN" sz="2400" b="1">
                <a:latin typeface="Times New Roman" panose="02020603050405020304" pitchFamily="18" charset="0"/>
                <a:ea typeface="仿宋_GB2312" pitchFamily="49" charset="-122"/>
              </a:rPr>
              <a:t>)</a:t>
            </a:r>
          </a:p>
        </p:txBody>
      </p:sp>
      <p:sp>
        <p:nvSpPr>
          <p:cNvPr id="5" name="AutoShape 5">
            <a:extLst>
              <a:ext uri="{FF2B5EF4-FFF2-40B4-BE49-F238E27FC236}">
                <a16:creationId xmlns:a16="http://schemas.microsoft.com/office/drawing/2014/main" id="{E791F556-3BD0-46B2-973C-B8D05D28CE2D}"/>
              </a:ext>
            </a:extLst>
          </p:cNvPr>
          <p:cNvSpPr>
            <a:spLocks noChangeArrowheads="1"/>
          </p:cNvSpPr>
          <p:nvPr/>
        </p:nvSpPr>
        <p:spPr bwMode="auto">
          <a:xfrm>
            <a:off x="4025901" y="1171576"/>
            <a:ext cx="792163" cy="144463"/>
          </a:xfrm>
          <a:prstGeom prst="rightArrow">
            <a:avLst>
              <a:gd name="adj1" fmla="val 50000"/>
              <a:gd name="adj2" fmla="val 137088"/>
            </a:avLst>
          </a:prstGeom>
          <a:solidFill>
            <a:schemeClr val="tx1"/>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Rectangle 6">
            <a:extLst>
              <a:ext uri="{FF2B5EF4-FFF2-40B4-BE49-F238E27FC236}">
                <a16:creationId xmlns:a16="http://schemas.microsoft.com/office/drawing/2014/main" id="{28F383E7-6C3E-4B45-9768-688B62B39F47}"/>
              </a:ext>
            </a:extLst>
          </p:cNvPr>
          <p:cNvSpPr>
            <a:spLocks noChangeArrowheads="1"/>
          </p:cNvSpPr>
          <p:nvPr/>
        </p:nvSpPr>
        <p:spPr bwMode="auto">
          <a:xfrm>
            <a:off x="4384676" y="955675"/>
            <a:ext cx="482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buClr>
                <a:srgbClr val="FFFF00"/>
              </a:buClr>
              <a:buFont typeface="Wingdings" panose="05000000000000000000" pitchFamily="2" charset="2"/>
              <a:buNone/>
            </a:pPr>
            <a:r>
              <a:rPr kumimoji="1" lang="zh-CN" altLang="en-US" sz="2400" b="1">
                <a:latin typeface="Times New Roman" panose="02020603050405020304" pitchFamily="18" charset="0"/>
                <a:ea typeface="仿宋_GB2312" pitchFamily="49" charset="-122"/>
              </a:rPr>
              <a:t>满足欧姆定律 </a:t>
            </a:r>
            <a:r>
              <a:rPr kumimoji="1" lang="en-US" altLang="zh-CN" sz="2400" b="1">
                <a:latin typeface="Times New Roman" panose="02020603050405020304" pitchFamily="18" charset="0"/>
                <a:ea typeface="仿宋_GB2312" pitchFamily="49" charset="-122"/>
              </a:rPr>
              <a:t>(Ohm’s Law)</a:t>
            </a:r>
          </a:p>
        </p:txBody>
      </p:sp>
      <p:graphicFrame>
        <p:nvGraphicFramePr>
          <p:cNvPr id="7" name="Object 7">
            <a:extLst>
              <a:ext uri="{FF2B5EF4-FFF2-40B4-BE49-F238E27FC236}">
                <a16:creationId xmlns:a16="http://schemas.microsoft.com/office/drawing/2014/main" id="{B99AC0FD-4826-4357-AE88-4341FFE43896}"/>
              </a:ext>
            </a:extLst>
          </p:cNvPr>
          <p:cNvGraphicFramePr>
            <a:graphicFrameLocks noChangeAspect="1"/>
          </p:cNvGraphicFramePr>
          <p:nvPr/>
        </p:nvGraphicFramePr>
        <p:xfrm>
          <a:off x="2152650" y="2466976"/>
          <a:ext cx="2736850" cy="682625"/>
        </p:xfrm>
        <a:graphic>
          <a:graphicData uri="http://schemas.openxmlformats.org/presentationml/2006/ole">
            <mc:AlternateContent xmlns:mc="http://schemas.openxmlformats.org/markup-compatibility/2006">
              <mc:Choice xmlns:v="urn:schemas-microsoft-com:vml" Requires="v">
                <p:oleObj name="Equation" r:id="rId2" imgW="847620" imgH="200005" progId="Equation.3">
                  <p:embed/>
                </p:oleObj>
              </mc:Choice>
              <mc:Fallback>
                <p:oleObj name="Equation" r:id="rId2" imgW="847620" imgH="200005" progId="Equation.3">
                  <p:embed/>
                  <p:pic>
                    <p:nvPicPr>
                      <p:cNvPr id="7" name="Object 7">
                        <a:extLst>
                          <a:ext uri="{FF2B5EF4-FFF2-40B4-BE49-F238E27FC236}">
                            <a16:creationId xmlns:a16="http://schemas.microsoft.com/office/drawing/2014/main" id="{B99AC0FD-4826-4357-AE88-4341FFE43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0" y="2466976"/>
                        <a:ext cx="273685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a:extLst>
              <a:ext uri="{FF2B5EF4-FFF2-40B4-BE49-F238E27FC236}">
                <a16:creationId xmlns:a16="http://schemas.microsoft.com/office/drawing/2014/main" id="{0027F387-322D-438E-BC19-750226A28395}"/>
              </a:ext>
            </a:extLst>
          </p:cNvPr>
          <p:cNvGraphicFramePr>
            <a:graphicFrameLocks noChangeAspect="1"/>
          </p:cNvGraphicFramePr>
          <p:nvPr/>
        </p:nvGraphicFramePr>
        <p:xfrm>
          <a:off x="4168775" y="1747839"/>
          <a:ext cx="1525588" cy="649287"/>
        </p:xfrm>
        <a:graphic>
          <a:graphicData uri="http://schemas.openxmlformats.org/presentationml/2006/ole">
            <mc:AlternateContent xmlns:mc="http://schemas.openxmlformats.org/markup-compatibility/2006">
              <mc:Choice xmlns:v="urn:schemas-microsoft-com:vml" Requires="v">
                <p:oleObj name="Equation" r:id="rId4" imgW="485918" imgH="200005" progId="Equation.3">
                  <p:embed/>
                </p:oleObj>
              </mc:Choice>
              <mc:Fallback>
                <p:oleObj name="Equation" r:id="rId4" imgW="485918" imgH="200005" progId="Equation.3">
                  <p:embed/>
                  <p:pic>
                    <p:nvPicPr>
                      <p:cNvPr id="8" name="Object 8">
                        <a:extLst>
                          <a:ext uri="{FF2B5EF4-FFF2-40B4-BE49-F238E27FC236}">
                            <a16:creationId xmlns:a16="http://schemas.microsoft.com/office/drawing/2014/main" id="{0027F387-322D-438E-BC19-750226A283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8775" y="1747839"/>
                        <a:ext cx="152558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9">
            <a:extLst>
              <a:ext uri="{FF2B5EF4-FFF2-40B4-BE49-F238E27FC236}">
                <a16:creationId xmlns:a16="http://schemas.microsoft.com/office/drawing/2014/main" id="{20DE4175-E2B9-40F8-9DBE-543D5C6F79B9}"/>
              </a:ext>
            </a:extLst>
          </p:cNvPr>
          <p:cNvGrpSpPr>
            <a:grpSpLocks/>
          </p:cNvGrpSpPr>
          <p:nvPr/>
        </p:nvGrpSpPr>
        <p:grpSpPr bwMode="auto">
          <a:xfrm>
            <a:off x="6618288" y="1458913"/>
            <a:ext cx="2882900" cy="2449512"/>
            <a:chOff x="3560" y="618"/>
            <a:chExt cx="1816" cy="1543"/>
          </a:xfrm>
        </p:grpSpPr>
        <p:sp>
          <p:nvSpPr>
            <p:cNvPr id="10" name="Line 10">
              <a:extLst>
                <a:ext uri="{FF2B5EF4-FFF2-40B4-BE49-F238E27FC236}">
                  <a16:creationId xmlns:a16="http://schemas.microsoft.com/office/drawing/2014/main" id="{2099C973-A5B8-4D83-A5DA-72E2BEFA4FE9}"/>
                </a:ext>
              </a:extLst>
            </p:cNvPr>
            <p:cNvSpPr>
              <a:spLocks noChangeShapeType="1"/>
            </p:cNvSpPr>
            <p:nvPr/>
          </p:nvSpPr>
          <p:spPr bwMode="auto">
            <a:xfrm>
              <a:off x="3560" y="1435"/>
              <a:ext cx="154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1" name="Line 11">
              <a:extLst>
                <a:ext uri="{FF2B5EF4-FFF2-40B4-BE49-F238E27FC236}">
                  <a16:creationId xmlns:a16="http://schemas.microsoft.com/office/drawing/2014/main" id="{F6E6C4E1-FD2D-48BA-A9CC-8E7EEDF27E4E}"/>
                </a:ext>
              </a:extLst>
            </p:cNvPr>
            <p:cNvSpPr>
              <a:spLocks noChangeShapeType="1"/>
            </p:cNvSpPr>
            <p:nvPr/>
          </p:nvSpPr>
          <p:spPr bwMode="auto">
            <a:xfrm>
              <a:off x="4241" y="754"/>
              <a:ext cx="0" cy="1407"/>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 name="Line 12">
              <a:extLst>
                <a:ext uri="{FF2B5EF4-FFF2-40B4-BE49-F238E27FC236}">
                  <a16:creationId xmlns:a16="http://schemas.microsoft.com/office/drawing/2014/main" id="{364C0F47-F607-4CC7-914D-1FA91FA04324}"/>
                </a:ext>
              </a:extLst>
            </p:cNvPr>
            <p:cNvSpPr>
              <a:spLocks noChangeShapeType="1"/>
            </p:cNvSpPr>
            <p:nvPr/>
          </p:nvSpPr>
          <p:spPr bwMode="auto">
            <a:xfrm flipV="1">
              <a:off x="3787" y="800"/>
              <a:ext cx="1089" cy="10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 name="Text Box 13">
              <a:extLst>
                <a:ext uri="{FF2B5EF4-FFF2-40B4-BE49-F238E27FC236}">
                  <a16:creationId xmlns:a16="http://schemas.microsoft.com/office/drawing/2014/main" id="{EA519E02-B98D-47D9-B8DC-1152E7E686E3}"/>
                </a:ext>
              </a:extLst>
            </p:cNvPr>
            <p:cNvSpPr txBox="1">
              <a:spLocks noChangeArrowheads="1"/>
            </p:cNvSpPr>
            <p:nvPr/>
          </p:nvSpPr>
          <p:spPr bwMode="auto">
            <a:xfrm>
              <a:off x="4286" y="618"/>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仿宋_GB2312" pitchFamily="49" charset="-122"/>
                  <a:sym typeface="Symbol" panose="05050102010706020507" pitchFamily="18" charset="2"/>
                </a:rPr>
                <a:t>u</a:t>
              </a:r>
            </a:p>
          </p:txBody>
        </p:sp>
        <p:sp>
          <p:nvSpPr>
            <p:cNvPr id="14" name="Text Box 14">
              <a:extLst>
                <a:ext uri="{FF2B5EF4-FFF2-40B4-BE49-F238E27FC236}">
                  <a16:creationId xmlns:a16="http://schemas.microsoft.com/office/drawing/2014/main" id="{D4091963-7DEE-4147-830A-C3D1F19ADA03}"/>
                </a:ext>
              </a:extLst>
            </p:cNvPr>
            <p:cNvSpPr txBox="1">
              <a:spLocks noChangeArrowheads="1"/>
            </p:cNvSpPr>
            <p:nvPr/>
          </p:nvSpPr>
          <p:spPr bwMode="auto">
            <a:xfrm>
              <a:off x="5103" y="1298"/>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i="1">
                  <a:latin typeface="Times New Roman" panose="02020603050405020304" pitchFamily="18" charset="0"/>
                  <a:ea typeface="仿宋_GB2312" pitchFamily="49" charset="-122"/>
                  <a:sym typeface="Symbol" panose="05050102010706020507" pitchFamily="18" charset="2"/>
                </a:rPr>
                <a:t>i</a:t>
              </a:r>
            </a:p>
          </p:txBody>
        </p:sp>
      </p:grpSp>
      <p:sp>
        <p:nvSpPr>
          <p:cNvPr id="15" name="Text Box 15">
            <a:extLst>
              <a:ext uri="{FF2B5EF4-FFF2-40B4-BE49-F238E27FC236}">
                <a16:creationId xmlns:a16="http://schemas.microsoft.com/office/drawing/2014/main" id="{561A7D0B-2C03-458D-8636-F67C0BF1C085}"/>
              </a:ext>
            </a:extLst>
          </p:cNvPr>
          <p:cNvSpPr txBox="1">
            <a:spLocks noChangeArrowheads="1"/>
          </p:cNvSpPr>
          <p:nvPr/>
        </p:nvSpPr>
        <p:spPr bwMode="auto">
          <a:xfrm>
            <a:off x="1992313" y="4867276"/>
            <a:ext cx="1439862" cy="461665"/>
          </a:xfrm>
          <a:prstGeom prst="rect">
            <a:avLst/>
          </a:prstGeom>
          <a:noFill/>
          <a:ln w="38100"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Font typeface="Wingdings" panose="05000000000000000000" pitchFamily="2" charset="2"/>
              <a:buChar char="l"/>
            </a:pPr>
            <a:r>
              <a:rPr kumimoji="1" lang="zh-CN" altLang="en-US" sz="2400" b="1">
                <a:solidFill>
                  <a:srgbClr val="FFFF00"/>
                </a:solidFill>
                <a:latin typeface="Times New Roman" panose="02020603050405020304" pitchFamily="18" charset="0"/>
                <a:ea typeface="仿宋_GB2312" pitchFamily="49" charset="-122"/>
                <a:sym typeface="Symbol" panose="05050102010706020507" pitchFamily="18" charset="2"/>
              </a:rPr>
              <a:t>  </a:t>
            </a:r>
            <a:r>
              <a:rPr kumimoji="1" lang="zh-CN" altLang="en-US" sz="2400" b="1">
                <a:solidFill>
                  <a:srgbClr val="CC0000"/>
                </a:solidFill>
                <a:latin typeface="Times New Roman" panose="02020603050405020304" pitchFamily="18" charset="0"/>
                <a:ea typeface="仿宋_GB2312" pitchFamily="49" charset="-122"/>
                <a:sym typeface="Symbol" panose="05050102010706020507" pitchFamily="18" charset="2"/>
              </a:rPr>
              <a:t>单位</a:t>
            </a:r>
          </a:p>
        </p:txBody>
      </p:sp>
      <p:sp>
        <p:nvSpPr>
          <p:cNvPr id="16" name="AutoShape 16">
            <a:extLst>
              <a:ext uri="{FF2B5EF4-FFF2-40B4-BE49-F238E27FC236}">
                <a16:creationId xmlns:a16="http://schemas.microsoft.com/office/drawing/2014/main" id="{BF822F80-5423-495B-B921-C36F776B98DE}"/>
              </a:ext>
            </a:extLst>
          </p:cNvPr>
          <p:cNvSpPr>
            <a:spLocks noChangeArrowheads="1"/>
          </p:cNvSpPr>
          <p:nvPr/>
        </p:nvSpPr>
        <p:spPr bwMode="auto">
          <a:xfrm>
            <a:off x="3648076" y="5084763"/>
            <a:ext cx="792163" cy="144462"/>
          </a:xfrm>
          <a:prstGeom prst="rightArrow">
            <a:avLst>
              <a:gd name="adj1" fmla="val 50000"/>
              <a:gd name="adj2" fmla="val 137088"/>
            </a:avLst>
          </a:prstGeom>
          <a:solidFill>
            <a:schemeClr val="tx1"/>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7" name="Rectangle 17">
            <a:extLst>
              <a:ext uri="{FF2B5EF4-FFF2-40B4-BE49-F238E27FC236}">
                <a16:creationId xmlns:a16="http://schemas.microsoft.com/office/drawing/2014/main" id="{62B28994-29CA-4FC8-8FD8-2C555C57319E}"/>
              </a:ext>
            </a:extLst>
          </p:cNvPr>
          <p:cNvSpPr>
            <a:spLocks noChangeArrowheads="1"/>
          </p:cNvSpPr>
          <p:nvPr/>
        </p:nvSpPr>
        <p:spPr bwMode="auto">
          <a:xfrm>
            <a:off x="2711451" y="5588000"/>
            <a:ext cx="7561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kumimoji="1" lang="en-US" altLang="zh-CN" sz="2400" b="1" i="1">
                <a:latin typeface="Times New Roman" panose="02020603050405020304" pitchFamily="18" charset="0"/>
                <a:ea typeface="仿宋_GB2312" pitchFamily="49" charset="-122"/>
              </a:rPr>
              <a:t>G </a:t>
            </a:r>
            <a:r>
              <a:rPr kumimoji="1" lang="zh-CN" altLang="en-US" sz="2400" b="1">
                <a:latin typeface="Times New Roman" panose="02020603050405020304" pitchFamily="18" charset="0"/>
                <a:ea typeface="仿宋_GB2312" pitchFamily="49" charset="-122"/>
              </a:rPr>
              <a:t>称为电导，单位： </a:t>
            </a:r>
            <a:r>
              <a:rPr kumimoji="1" lang="en-US" altLang="zh-CN" sz="2400" b="1">
                <a:latin typeface="Times New Roman" panose="02020603050405020304" pitchFamily="18" charset="0"/>
                <a:ea typeface="仿宋_GB2312" pitchFamily="49" charset="-122"/>
              </a:rPr>
              <a:t>S(</a:t>
            </a:r>
            <a:r>
              <a:rPr kumimoji="1" lang="zh-CN" altLang="en-US" sz="2400" b="1">
                <a:latin typeface="Times New Roman" panose="02020603050405020304" pitchFamily="18" charset="0"/>
                <a:ea typeface="仿宋_GB2312" pitchFamily="49" charset="-122"/>
              </a:rPr>
              <a:t>西门子</a:t>
            </a:r>
            <a:r>
              <a:rPr kumimoji="1" lang="en-US" altLang="zh-CN" sz="2400" b="1">
                <a:latin typeface="Times New Roman" panose="02020603050405020304" pitchFamily="18" charset="0"/>
                <a:ea typeface="仿宋_GB2312" pitchFamily="49" charset="-122"/>
              </a:rPr>
              <a:t>)   (Siemens</a:t>
            </a:r>
            <a:r>
              <a:rPr kumimoji="1" lang="zh-CN" altLang="en-US" sz="2400" b="1">
                <a:latin typeface="Times New Roman" panose="02020603050405020304" pitchFamily="18" charset="0"/>
                <a:ea typeface="仿宋_GB2312" pitchFamily="49" charset="-122"/>
              </a:rPr>
              <a:t>，西门子</a:t>
            </a:r>
            <a:r>
              <a:rPr kumimoji="1" lang="en-US" altLang="zh-CN" sz="2400" b="1">
                <a:latin typeface="Times New Roman" panose="02020603050405020304" pitchFamily="18" charset="0"/>
                <a:ea typeface="仿宋_GB2312" pitchFamily="49" charset="-122"/>
              </a:rPr>
              <a:t>) </a:t>
            </a:r>
          </a:p>
        </p:txBody>
      </p:sp>
      <p:sp>
        <p:nvSpPr>
          <p:cNvPr id="18" name="AutoShape 18" descr="羊皮纸">
            <a:extLst>
              <a:ext uri="{FF2B5EF4-FFF2-40B4-BE49-F238E27FC236}">
                <a16:creationId xmlns:a16="http://schemas.microsoft.com/office/drawing/2014/main" id="{0A5682AA-666F-4AD4-9B04-30E2836BC261}"/>
              </a:ext>
            </a:extLst>
          </p:cNvPr>
          <p:cNvSpPr>
            <a:spLocks noChangeArrowheads="1"/>
          </p:cNvSpPr>
          <p:nvPr/>
        </p:nvSpPr>
        <p:spPr bwMode="auto">
          <a:xfrm rot="10800000">
            <a:off x="1865313" y="3692526"/>
            <a:ext cx="1871662" cy="828675"/>
          </a:xfrm>
          <a:prstGeom prst="wedgeRectCallout">
            <a:avLst>
              <a:gd name="adj1" fmla="val 2417"/>
              <a:gd name="adj2" fmla="val 113407"/>
            </a:avLst>
          </a:prstGeom>
          <a:blipFill dpi="0" rotWithShape="1">
            <a:blip r:embed="rId6"/>
            <a:srcRect/>
            <a:tile tx="0" ty="0" sx="100000" sy="100000" flip="none" algn="tl"/>
          </a:blip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i="1">
                <a:latin typeface="Times New Roman" panose="02020603050405020304" pitchFamily="18" charset="0"/>
                <a:ea typeface="仿宋_GB2312" pitchFamily="49" charset="-122"/>
                <a:sym typeface="Symbol" panose="05050102010706020507" pitchFamily="18" charset="2"/>
              </a:rPr>
              <a:t>u</a:t>
            </a:r>
            <a:r>
              <a:rPr kumimoji="1" lang="zh-CN" altLang="en-US" sz="2400" b="1" i="1">
                <a:latin typeface="Times New Roman" panose="02020603050405020304" pitchFamily="18" charset="0"/>
                <a:ea typeface="仿宋_GB2312" pitchFamily="49" charset="-122"/>
                <a:sym typeface="Symbol" panose="05050102010706020507" pitchFamily="18" charset="2"/>
              </a:rPr>
              <a:t>、</a:t>
            </a:r>
            <a:r>
              <a:rPr kumimoji="1" lang="en-US" altLang="zh-CN" sz="2400" b="1" i="1">
                <a:latin typeface="Times New Roman" panose="02020603050405020304" pitchFamily="18" charset="0"/>
                <a:ea typeface="仿宋_GB2312" pitchFamily="49" charset="-122"/>
                <a:sym typeface="Symbol" panose="05050102010706020507" pitchFamily="18" charset="2"/>
              </a:rPr>
              <a:t>i </a:t>
            </a:r>
            <a:r>
              <a:rPr kumimoji="1" lang="zh-CN" altLang="en-US" sz="2400" b="1">
                <a:latin typeface="Times New Roman" panose="02020603050405020304" pitchFamily="18" charset="0"/>
                <a:ea typeface="仿宋_GB2312" pitchFamily="49" charset="-122"/>
                <a:sym typeface="Symbol" panose="05050102010706020507" pitchFamily="18" charset="2"/>
              </a:rPr>
              <a:t>取关联参考方向</a:t>
            </a:r>
          </a:p>
        </p:txBody>
      </p:sp>
      <p:grpSp>
        <p:nvGrpSpPr>
          <p:cNvPr id="19" name="Group 19">
            <a:extLst>
              <a:ext uri="{FF2B5EF4-FFF2-40B4-BE49-F238E27FC236}">
                <a16:creationId xmlns:a16="http://schemas.microsoft.com/office/drawing/2014/main" id="{ADD45258-F23A-4BE3-81B2-A031E105DE7B}"/>
              </a:ext>
            </a:extLst>
          </p:cNvPr>
          <p:cNvGrpSpPr>
            <a:grpSpLocks/>
          </p:cNvGrpSpPr>
          <p:nvPr/>
        </p:nvGrpSpPr>
        <p:grpSpPr bwMode="auto">
          <a:xfrm>
            <a:off x="3863975" y="3140075"/>
            <a:ext cx="4248150" cy="1741488"/>
            <a:chOff x="2154" y="1882"/>
            <a:chExt cx="2676" cy="1097"/>
          </a:xfrm>
        </p:grpSpPr>
        <p:grpSp>
          <p:nvGrpSpPr>
            <p:cNvPr id="20" name="Group 20">
              <a:extLst>
                <a:ext uri="{FF2B5EF4-FFF2-40B4-BE49-F238E27FC236}">
                  <a16:creationId xmlns:a16="http://schemas.microsoft.com/office/drawing/2014/main" id="{1F1D1BCC-8D89-415B-BE5D-6039E63C499F}"/>
                </a:ext>
              </a:extLst>
            </p:cNvPr>
            <p:cNvGrpSpPr>
              <a:grpSpLocks/>
            </p:cNvGrpSpPr>
            <p:nvPr/>
          </p:nvGrpSpPr>
          <p:grpSpPr bwMode="auto">
            <a:xfrm>
              <a:off x="2336" y="1882"/>
              <a:ext cx="2086" cy="732"/>
              <a:chOff x="1751" y="3352"/>
              <a:chExt cx="1632" cy="586"/>
            </a:xfrm>
          </p:grpSpPr>
          <p:sp>
            <p:nvSpPr>
              <p:cNvPr id="26" name="Text Box 21">
                <a:extLst>
                  <a:ext uri="{FF2B5EF4-FFF2-40B4-BE49-F238E27FC236}">
                    <a16:creationId xmlns:a16="http://schemas.microsoft.com/office/drawing/2014/main" id="{0E5B5748-AF13-44D3-BB13-1CAD838225B5}"/>
                  </a:ext>
                </a:extLst>
              </p:cNvPr>
              <p:cNvSpPr txBox="1">
                <a:spLocks noChangeArrowheads="1"/>
              </p:cNvSpPr>
              <p:nvPr/>
            </p:nvSpPr>
            <p:spPr bwMode="auto">
              <a:xfrm>
                <a:off x="2491" y="3352"/>
                <a:ext cx="20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宋体" panose="02010600030101010101" pitchFamily="2" charset="-122"/>
                    <a:sym typeface="Symbol" panose="05050102010706020507" pitchFamily="18" charset="2"/>
                  </a:rPr>
                  <a:t>R</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27" name="Rectangle 22">
                <a:extLst>
                  <a:ext uri="{FF2B5EF4-FFF2-40B4-BE49-F238E27FC236}">
                    <a16:creationId xmlns:a16="http://schemas.microsoft.com/office/drawing/2014/main" id="{1D3D7678-1245-4C41-BF28-E78D88508F7E}"/>
                  </a:ext>
                </a:extLst>
              </p:cNvPr>
              <p:cNvSpPr>
                <a:spLocks noChangeArrowheads="1"/>
              </p:cNvSpPr>
              <p:nvPr/>
            </p:nvSpPr>
            <p:spPr bwMode="auto">
              <a:xfrm>
                <a:off x="2327" y="3702"/>
                <a:ext cx="480" cy="236"/>
              </a:xfrm>
              <a:prstGeom prst="rect">
                <a:avLst/>
              </a:prstGeom>
              <a:solidFill>
                <a:schemeClr val="accent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8" name="Line 23">
                <a:extLst>
                  <a:ext uri="{FF2B5EF4-FFF2-40B4-BE49-F238E27FC236}">
                    <a16:creationId xmlns:a16="http://schemas.microsoft.com/office/drawing/2014/main" id="{2F50340F-2FCC-45F3-A209-15CA405315E4}"/>
                  </a:ext>
                </a:extLst>
              </p:cNvPr>
              <p:cNvSpPr>
                <a:spLocks noChangeShapeType="1"/>
              </p:cNvSpPr>
              <p:nvPr/>
            </p:nvSpPr>
            <p:spPr bwMode="auto">
              <a:xfrm flipH="1" flipV="1">
                <a:off x="1751" y="3820"/>
                <a:ext cx="576"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4">
                <a:extLst>
                  <a:ext uri="{FF2B5EF4-FFF2-40B4-BE49-F238E27FC236}">
                    <a16:creationId xmlns:a16="http://schemas.microsoft.com/office/drawing/2014/main" id="{9CD1CC41-2FF4-41E5-9177-7BB736033E66}"/>
                  </a:ext>
                </a:extLst>
              </p:cNvPr>
              <p:cNvSpPr>
                <a:spLocks noChangeShapeType="1"/>
              </p:cNvSpPr>
              <p:nvPr/>
            </p:nvSpPr>
            <p:spPr bwMode="auto">
              <a:xfrm>
                <a:off x="2807" y="3820"/>
                <a:ext cx="576"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 name="Text Box 25">
              <a:extLst>
                <a:ext uri="{FF2B5EF4-FFF2-40B4-BE49-F238E27FC236}">
                  <a16:creationId xmlns:a16="http://schemas.microsoft.com/office/drawing/2014/main" id="{C98464D7-04C8-4F7A-AF6D-3B4CB6A202E4}"/>
                </a:ext>
              </a:extLst>
            </p:cNvPr>
            <p:cNvSpPr txBox="1">
              <a:spLocks noChangeArrowheads="1"/>
            </p:cNvSpPr>
            <p:nvPr/>
          </p:nvSpPr>
          <p:spPr bwMode="auto">
            <a:xfrm>
              <a:off x="3152" y="2614"/>
              <a:ext cx="49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i="1">
                  <a:latin typeface="Times New Roman" panose="02020603050405020304" pitchFamily="18" charset="0"/>
                  <a:ea typeface="仿宋_GB2312" pitchFamily="49" charset="-122"/>
                  <a:sym typeface="Symbol" panose="05050102010706020507" pitchFamily="18" charset="2"/>
                </a:rPr>
                <a:t>u</a:t>
              </a:r>
            </a:p>
          </p:txBody>
        </p:sp>
        <p:sp>
          <p:nvSpPr>
            <p:cNvPr id="22" name="AutoShape 26">
              <a:extLst>
                <a:ext uri="{FF2B5EF4-FFF2-40B4-BE49-F238E27FC236}">
                  <a16:creationId xmlns:a16="http://schemas.microsoft.com/office/drawing/2014/main" id="{D5EB36A8-8E2C-4A7E-8923-5E529B56435C}"/>
                </a:ext>
              </a:extLst>
            </p:cNvPr>
            <p:cNvSpPr>
              <a:spLocks noChangeArrowheads="1"/>
            </p:cNvSpPr>
            <p:nvPr/>
          </p:nvSpPr>
          <p:spPr bwMode="auto">
            <a:xfrm>
              <a:off x="2245" y="2205"/>
              <a:ext cx="499" cy="91"/>
            </a:xfrm>
            <a:prstGeom prst="rightArrow">
              <a:avLst>
                <a:gd name="adj1" fmla="val 50000"/>
                <a:gd name="adj2" fmla="val 137088"/>
              </a:avLst>
            </a:prstGeom>
            <a:solidFill>
              <a:schemeClr val="tx1"/>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3" name="Text Box 27">
              <a:extLst>
                <a:ext uri="{FF2B5EF4-FFF2-40B4-BE49-F238E27FC236}">
                  <a16:creationId xmlns:a16="http://schemas.microsoft.com/office/drawing/2014/main" id="{0F15AB37-452E-412A-8593-1799E308B013}"/>
                </a:ext>
              </a:extLst>
            </p:cNvPr>
            <p:cNvSpPr txBox="1">
              <a:spLocks noChangeArrowheads="1"/>
            </p:cNvSpPr>
            <p:nvPr/>
          </p:nvSpPr>
          <p:spPr bwMode="auto">
            <a:xfrm>
              <a:off x="2744" y="2024"/>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a:latin typeface="Times New Roman" panose="02020603050405020304" pitchFamily="18" charset="0"/>
                  <a:ea typeface="仿宋_GB2312" pitchFamily="49" charset="-122"/>
                  <a:sym typeface="Symbol" panose="05050102010706020507" pitchFamily="18" charset="2"/>
                </a:rPr>
                <a:t>i</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24" name="Text Box 28">
              <a:extLst>
                <a:ext uri="{FF2B5EF4-FFF2-40B4-BE49-F238E27FC236}">
                  <a16:creationId xmlns:a16="http://schemas.microsoft.com/office/drawing/2014/main" id="{EA6871DD-0732-4E0F-801E-16845FCED3C8}"/>
                </a:ext>
              </a:extLst>
            </p:cNvPr>
            <p:cNvSpPr txBox="1">
              <a:spLocks noChangeArrowheads="1"/>
            </p:cNvSpPr>
            <p:nvPr/>
          </p:nvSpPr>
          <p:spPr bwMode="auto">
            <a:xfrm>
              <a:off x="2154" y="2523"/>
              <a:ext cx="31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4000" b="1">
                  <a:solidFill>
                    <a:schemeClr val="hlink"/>
                  </a:solidFill>
                  <a:latin typeface="Times New Roman" panose="02020603050405020304" pitchFamily="18" charset="0"/>
                  <a:ea typeface="仿宋_GB2312" pitchFamily="49" charset="-122"/>
                  <a:sym typeface="Symbol" panose="05050102010706020507" pitchFamily="18" charset="2"/>
                </a:rPr>
                <a:t>+</a:t>
              </a:r>
            </a:p>
          </p:txBody>
        </p:sp>
        <p:sp>
          <p:nvSpPr>
            <p:cNvPr id="25" name="Text Box 29">
              <a:extLst>
                <a:ext uri="{FF2B5EF4-FFF2-40B4-BE49-F238E27FC236}">
                  <a16:creationId xmlns:a16="http://schemas.microsoft.com/office/drawing/2014/main" id="{F1160B8F-F142-4241-97DA-56857CE2A30B}"/>
                </a:ext>
              </a:extLst>
            </p:cNvPr>
            <p:cNvSpPr txBox="1">
              <a:spLocks noChangeArrowheads="1"/>
            </p:cNvSpPr>
            <p:nvPr/>
          </p:nvSpPr>
          <p:spPr bwMode="auto">
            <a:xfrm>
              <a:off x="4241" y="2478"/>
              <a:ext cx="58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4000" b="1">
                  <a:solidFill>
                    <a:schemeClr val="hlink"/>
                  </a:solidFill>
                  <a:latin typeface="Times New Roman" panose="02020603050405020304" pitchFamily="18" charset="0"/>
                  <a:ea typeface="仿宋_GB2312" pitchFamily="49" charset="-122"/>
                  <a:sym typeface="Symbol" panose="05050102010706020507" pitchFamily="18" charset="2"/>
                </a:rPr>
                <a:t>－</a:t>
              </a:r>
              <a:endParaRPr kumimoji="1" lang="zh-CN" altLang="en-US"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grpSp>
      <p:sp>
        <p:nvSpPr>
          <p:cNvPr id="30" name="AutoShape 30" descr="羊皮纸">
            <a:extLst>
              <a:ext uri="{FF2B5EF4-FFF2-40B4-BE49-F238E27FC236}">
                <a16:creationId xmlns:a16="http://schemas.microsoft.com/office/drawing/2014/main" id="{CB010D1A-5754-4DA5-9564-890CEBD85DEF}"/>
              </a:ext>
            </a:extLst>
          </p:cNvPr>
          <p:cNvSpPr>
            <a:spLocks noChangeArrowheads="1"/>
          </p:cNvSpPr>
          <p:nvPr/>
        </p:nvSpPr>
        <p:spPr bwMode="auto">
          <a:xfrm rot="5400000">
            <a:off x="8471694" y="2558257"/>
            <a:ext cx="1081088" cy="2339975"/>
          </a:xfrm>
          <a:prstGeom prst="wedgeRectCallout">
            <a:avLst>
              <a:gd name="adj1" fmla="val -80106"/>
              <a:gd name="adj2" fmla="val 41926"/>
            </a:avLst>
          </a:prstGeom>
          <a:blipFill dpi="0" rotWithShape="1">
            <a:blip r:embed="rId6"/>
            <a:srcRect/>
            <a:tile tx="0" ty="0" sx="100000" sy="100000" flip="none" algn="tl"/>
          </a:blip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kumimoji="1" lang="zh-CN" altLang="en-US" sz="2400" b="1">
                <a:latin typeface="Times New Roman" panose="02020603050405020304" pitchFamily="18" charset="0"/>
                <a:ea typeface="仿宋_GB2312" pitchFamily="49" charset="-122"/>
              </a:rPr>
              <a:t>伏安特性为一条过原点的直线</a:t>
            </a:r>
          </a:p>
        </p:txBody>
      </p:sp>
      <p:graphicFrame>
        <p:nvGraphicFramePr>
          <p:cNvPr id="31" name="Object 31">
            <a:extLst>
              <a:ext uri="{FF2B5EF4-FFF2-40B4-BE49-F238E27FC236}">
                <a16:creationId xmlns:a16="http://schemas.microsoft.com/office/drawing/2014/main" id="{D9C93181-EFFC-4F05-B512-A419427A4062}"/>
              </a:ext>
            </a:extLst>
          </p:cNvPr>
          <p:cNvGraphicFramePr>
            <a:graphicFrameLocks noChangeAspect="1"/>
          </p:cNvGraphicFramePr>
          <p:nvPr/>
        </p:nvGraphicFramePr>
        <p:xfrm>
          <a:off x="2225676" y="1747838"/>
          <a:ext cx="1439863" cy="558800"/>
        </p:xfrm>
        <a:graphic>
          <a:graphicData uri="http://schemas.openxmlformats.org/presentationml/2006/ole">
            <mc:AlternateContent xmlns:mc="http://schemas.openxmlformats.org/markup-compatibility/2006">
              <mc:Choice xmlns:v="urn:schemas-microsoft-com:vml" Requires="v">
                <p:oleObj name="Equation" r:id="rId7" imgW="438337" imgH="161949" progId="Equation.3">
                  <p:embed/>
                </p:oleObj>
              </mc:Choice>
              <mc:Fallback>
                <p:oleObj name="Equation" r:id="rId7" imgW="438337" imgH="161949" progId="Equation.3">
                  <p:embed/>
                  <p:pic>
                    <p:nvPicPr>
                      <p:cNvPr id="31" name="Object 31">
                        <a:extLst>
                          <a:ext uri="{FF2B5EF4-FFF2-40B4-BE49-F238E27FC236}">
                            <a16:creationId xmlns:a16="http://schemas.microsoft.com/office/drawing/2014/main" id="{D9C93181-EFFC-4F05-B512-A419427A4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6" y="1747838"/>
                        <a:ext cx="1439863"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63583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B4CDC7D9-D75F-4EC3-8AD0-574006FF2BEC}"/>
              </a:ext>
            </a:extLst>
          </p:cNvPr>
          <p:cNvSpPr txBox="1">
            <a:spLocks noChangeArrowheads="1"/>
          </p:cNvSpPr>
          <p:nvPr/>
        </p:nvSpPr>
        <p:spPr bwMode="auto">
          <a:xfrm>
            <a:off x="4206583" y="1458180"/>
            <a:ext cx="6264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kumimoji="1" lang="en-US" altLang="zh-CN" sz="2400" b="1">
                <a:latin typeface="Times New Roman" panose="02020603050405020304" pitchFamily="18" charset="0"/>
                <a:ea typeface="仿宋_GB2312" pitchFamily="49" charset="-122"/>
              </a:rPr>
              <a:t>(2)   </a:t>
            </a:r>
            <a:r>
              <a:rPr kumimoji="1" lang="zh-CN" altLang="en-US" sz="2400" b="1">
                <a:latin typeface="Times New Roman" panose="02020603050405020304" pitchFamily="18" charset="0"/>
                <a:ea typeface="仿宋_GB2312" pitchFamily="49" charset="-122"/>
              </a:rPr>
              <a:t>如电阻上的电压与电流参考方向非关联</a:t>
            </a:r>
          </a:p>
          <a:p>
            <a:r>
              <a:rPr kumimoji="1" lang="zh-CN" altLang="en-US" sz="2400" b="1">
                <a:latin typeface="Times New Roman" panose="02020603050405020304" pitchFamily="18" charset="0"/>
                <a:ea typeface="仿宋_GB2312" pitchFamily="49" charset="-122"/>
              </a:rPr>
              <a:t>       公式中应冠以负号</a:t>
            </a:r>
          </a:p>
        </p:txBody>
      </p:sp>
      <p:sp>
        <p:nvSpPr>
          <p:cNvPr id="4" name="Text Box 4">
            <a:extLst>
              <a:ext uri="{FF2B5EF4-FFF2-40B4-BE49-F238E27FC236}">
                <a16:creationId xmlns:a16="http://schemas.microsoft.com/office/drawing/2014/main" id="{3E87E668-2BF8-420B-B615-C995443D4738}"/>
              </a:ext>
            </a:extLst>
          </p:cNvPr>
          <p:cNvSpPr txBox="1">
            <a:spLocks noChangeArrowheads="1"/>
          </p:cNvSpPr>
          <p:nvPr/>
        </p:nvSpPr>
        <p:spPr bwMode="auto">
          <a:xfrm>
            <a:off x="4130383" y="2326115"/>
            <a:ext cx="5494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dirty="0">
                <a:latin typeface="Times New Roman" panose="02020603050405020304" pitchFamily="18" charset="0"/>
                <a:ea typeface="仿宋_GB2312" pitchFamily="49" charset="-122"/>
              </a:rPr>
              <a:t>(3)  </a:t>
            </a:r>
            <a:r>
              <a:rPr kumimoji="1" lang="zh-CN" altLang="en-US" sz="2400" b="1" dirty="0">
                <a:latin typeface="Times New Roman" panose="02020603050405020304" pitchFamily="18" charset="0"/>
                <a:ea typeface="仿宋_GB2312" pitchFamily="49" charset="-122"/>
              </a:rPr>
              <a:t>线性电阻是无记忆、双向性的元件</a:t>
            </a:r>
          </a:p>
        </p:txBody>
      </p:sp>
      <p:sp>
        <p:nvSpPr>
          <p:cNvPr id="5" name="Text Box 5">
            <a:extLst>
              <a:ext uri="{FF2B5EF4-FFF2-40B4-BE49-F238E27FC236}">
                <a16:creationId xmlns:a16="http://schemas.microsoft.com/office/drawing/2014/main" id="{B35C8E36-3192-46B9-B83D-EFB9DA6C0051}"/>
              </a:ext>
            </a:extLst>
          </p:cNvPr>
          <p:cNvSpPr txBox="1">
            <a:spLocks noChangeArrowheads="1"/>
          </p:cNvSpPr>
          <p:nvPr/>
        </p:nvSpPr>
        <p:spPr bwMode="auto">
          <a:xfrm>
            <a:off x="2045994" y="1606977"/>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a:latin typeface="Times New Roman" panose="02020603050405020304" pitchFamily="18" charset="0"/>
                <a:ea typeface="仿宋_GB2312" pitchFamily="49" charset="-122"/>
                <a:sym typeface="Symbol" panose="05050102010706020507" pitchFamily="18" charset="2"/>
              </a:rPr>
              <a:t>欧姆定律</a:t>
            </a:r>
          </a:p>
        </p:txBody>
      </p:sp>
      <p:sp>
        <p:nvSpPr>
          <p:cNvPr id="6" name="AutoShape 6">
            <a:extLst>
              <a:ext uri="{FF2B5EF4-FFF2-40B4-BE49-F238E27FC236}">
                <a16:creationId xmlns:a16="http://schemas.microsoft.com/office/drawing/2014/main" id="{B3B0F07E-36B6-4D6D-8807-439E18E5310D}"/>
              </a:ext>
            </a:extLst>
          </p:cNvPr>
          <p:cNvSpPr>
            <a:spLocks/>
          </p:cNvSpPr>
          <p:nvPr/>
        </p:nvSpPr>
        <p:spPr bwMode="auto">
          <a:xfrm>
            <a:off x="3701757" y="814816"/>
            <a:ext cx="431800" cy="2016125"/>
          </a:xfrm>
          <a:prstGeom prst="leftBrace">
            <a:avLst>
              <a:gd name="adj1" fmla="val 38909"/>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7" name="Text Box 7">
            <a:extLst>
              <a:ext uri="{FF2B5EF4-FFF2-40B4-BE49-F238E27FC236}">
                <a16:creationId xmlns:a16="http://schemas.microsoft.com/office/drawing/2014/main" id="{B622388A-97CE-40B3-8220-83EF3A59039A}"/>
              </a:ext>
            </a:extLst>
          </p:cNvPr>
          <p:cNvSpPr txBox="1">
            <a:spLocks noChangeArrowheads="1"/>
          </p:cNvSpPr>
          <p:nvPr/>
        </p:nvSpPr>
        <p:spPr bwMode="auto">
          <a:xfrm>
            <a:off x="4062120" y="814815"/>
            <a:ext cx="5472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400" b="1">
                <a:latin typeface="Times New Roman" panose="02020603050405020304" pitchFamily="18" charset="0"/>
                <a:ea typeface="仿宋_GB2312" pitchFamily="49" charset="-122"/>
                <a:sym typeface="Symbol" panose="05050102010706020507" pitchFamily="18" charset="2"/>
              </a:rPr>
              <a:t>(1)  </a:t>
            </a:r>
            <a:r>
              <a:rPr kumimoji="1" lang="zh-CN" altLang="en-US" sz="2400" b="1">
                <a:latin typeface="Times New Roman" panose="02020603050405020304" pitchFamily="18" charset="0"/>
                <a:ea typeface="仿宋_GB2312" pitchFamily="49" charset="-122"/>
                <a:sym typeface="Symbol" panose="05050102010706020507" pitchFamily="18" charset="2"/>
              </a:rPr>
              <a:t>只适用于线性电阻，</a:t>
            </a:r>
            <a:r>
              <a:rPr kumimoji="1" lang="en-US" altLang="zh-CN" sz="2400" b="1">
                <a:latin typeface="Times New Roman" panose="02020603050405020304" pitchFamily="18" charset="0"/>
                <a:ea typeface="仿宋_GB2312" pitchFamily="49" charset="-122"/>
                <a:sym typeface="Symbol" panose="05050102010706020507" pitchFamily="18" charset="2"/>
              </a:rPr>
              <a:t>(</a:t>
            </a:r>
            <a:r>
              <a:rPr kumimoji="1" lang="en-US" altLang="zh-CN" sz="2400" b="1" i="1">
                <a:latin typeface="Times New Roman" panose="02020603050405020304" pitchFamily="18" charset="0"/>
                <a:ea typeface="仿宋_GB2312" pitchFamily="49" charset="-122"/>
                <a:sym typeface="Symbol" panose="05050102010706020507" pitchFamily="18" charset="2"/>
              </a:rPr>
              <a:t> R </a:t>
            </a:r>
            <a:r>
              <a:rPr kumimoji="1" lang="zh-CN" altLang="en-US" sz="2400" b="1">
                <a:latin typeface="Times New Roman" panose="02020603050405020304" pitchFamily="18" charset="0"/>
                <a:ea typeface="仿宋_GB2312" pitchFamily="49" charset="-122"/>
                <a:sym typeface="Symbol" panose="05050102010706020507" pitchFamily="18" charset="2"/>
              </a:rPr>
              <a:t>为常数）</a:t>
            </a:r>
          </a:p>
        </p:txBody>
      </p:sp>
      <p:sp>
        <p:nvSpPr>
          <p:cNvPr id="9" name="Rectangle 9">
            <a:extLst>
              <a:ext uri="{FF2B5EF4-FFF2-40B4-BE49-F238E27FC236}">
                <a16:creationId xmlns:a16="http://schemas.microsoft.com/office/drawing/2014/main" id="{526E8C73-63BF-4590-A3FC-4E8066AA932D}"/>
              </a:ext>
            </a:extLst>
          </p:cNvPr>
          <p:cNvSpPr>
            <a:spLocks noChangeArrowheads="1"/>
          </p:cNvSpPr>
          <p:nvPr/>
        </p:nvSpPr>
        <p:spPr bwMode="auto">
          <a:xfrm>
            <a:off x="3472363" y="4768087"/>
            <a:ext cx="4708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dirty="0">
                <a:latin typeface="Times New Roman" panose="02020603050405020304" pitchFamily="18" charset="0"/>
                <a:ea typeface="宋体" panose="02010600030101010101" pitchFamily="2" charset="-122"/>
                <a:sym typeface="Symbol" panose="05050102010706020507" pitchFamily="18" charset="2"/>
              </a:rPr>
              <a:t>u</a:t>
            </a:r>
            <a:r>
              <a:rPr kumimoji="1" lang="en-US" altLang="zh-CN" sz="3200" b="1" dirty="0">
                <a:latin typeface="Times New Roman" panose="02020603050405020304" pitchFamily="18" charset="0"/>
                <a:ea typeface="宋体" panose="02010600030101010101" pitchFamily="2" charset="-122"/>
                <a:sym typeface="Symbol" panose="05050102010706020507" pitchFamily="18" charset="2"/>
              </a:rPr>
              <a:t>  –</a:t>
            </a:r>
            <a:r>
              <a:rPr kumimoji="1" lang="en-US" altLang="zh-CN" sz="3200" b="1" i="1" dirty="0">
                <a:latin typeface="Times New Roman" panose="02020603050405020304" pitchFamily="18" charset="0"/>
                <a:ea typeface="宋体" panose="02010600030101010101" pitchFamily="2" charset="-122"/>
                <a:sym typeface="Symbol" panose="05050102010706020507" pitchFamily="18" charset="2"/>
              </a:rPr>
              <a:t>R </a:t>
            </a:r>
            <a:r>
              <a:rPr kumimoji="1" lang="en-US" altLang="zh-CN" sz="3200" b="1" i="1" dirty="0" err="1">
                <a:latin typeface="Times New Roman" panose="02020603050405020304" pitchFamily="18" charset="0"/>
                <a:ea typeface="宋体" panose="02010600030101010101" pitchFamily="2" charset="-122"/>
                <a:sym typeface="Symbol" panose="05050102010706020507" pitchFamily="18" charset="2"/>
              </a:rPr>
              <a:t>i</a:t>
            </a:r>
            <a:r>
              <a:rPr kumimoji="1" lang="en-US" altLang="zh-CN" sz="3200" b="1" i="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3200" b="1" i="1" dirty="0" err="1">
                <a:latin typeface="Times New Roman" panose="02020603050405020304" pitchFamily="18" charset="0"/>
                <a:ea typeface="宋体" panose="02010600030101010101" pitchFamily="2" charset="-122"/>
                <a:sym typeface="Symbol" panose="05050102010706020507" pitchFamily="18" charset="2"/>
              </a:rPr>
              <a:t>i</a:t>
            </a:r>
            <a:r>
              <a:rPr kumimoji="1" lang="en-US" altLang="zh-CN" sz="3200" b="1" dirty="0">
                <a:latin typeface="Times New Roman" panose="02020603050405020304" pitchFamily="18" charset="0"/>
                <a:ea typeface="宋体" panose="02010600030101010101" pitchFamily="2" charset="-122"/>
                <a:sym typeface="Symbol" panose="05050102010706020507" pitchFamily="18" charset="2"/>
              </a:rPr>
              <a:t>  –</a:t>
            </a:r>
            <a:r>
              <a:rPr kumimoji="1" lang="en-US" altLang="zh-CN" sz="3200" b="1" i="1" dirty="0">
                <a:latin typeface="Times New Roman" panose="02020603050405020304" pitchFamily="18" charset="0"/>
                <a:ea typeface="宋体" panose="02010600030101010101" pitchFamily="2" charset="-122"/>
                <a:sym typeface="Symbol" panose="05050102010706020507" pitchFamily="18" charset="2"/>
              </a:rPr>
              <a:t>G u</a:t>
            </a:r>
            <a:endParaRPr kumimoji="1" lang="en-US" altLang="zh-CN" sz="3200" b="1" dirty="0">
              <a:latin typeface="Times New Roman" panose="02020603050405020304" pitchFamily="18" charset="0"/>
              <a:ea typeface="宋体" panose="02010600030101010101" pitchFamily="2" charset="-122"/>
              <a:sym typeface="Symbol" panose="05050102010706020507" pitchFamily="18" charset="2"/>
            </a:endParaRPr>
          </a:p>
        </p:txBody>
      </p:sp>
      <p:sp>
        <p:nvSpPr>
          <p:cNvPr id="10" name="Rectangle 10">
            <a:extLst>
              <a:ext uri="{FF2B5EF4-FFF2-40B4-BE49-F238E27FC236}">
                <a16:creationId xmlns:a16="http://schemas.microsoft.com/office/drawing/2014/main" id="{E1614B49-0E20-417B-A459-275EAD4F7AD9}"/>
              </a:ext>
            </a:extLst>
          </p:cNvPr>
          <p:cNvSpPr>
            <a:spLocks noChangeArrowheads="1"/>
          </p:cNvSpPr>
          <p:nvPr/>
        </p:nvSpPr>
        <p:spPr bwMode="auto">
          <a:xfrm>
            <a:off x="3580968" y="5484707"/>
            <a:ext cx="5184775" cy="519112"/>
          </a:xfrm>
          <a:prstGeom prst="rect">
            <a:avLst/>
          </a:prstGeom>
          <a:noFill/>
          <a:ln>
            <a:noFill/>
          </a:ln>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800" b="1" dirty="0">
                <a:solidFill>
                  <a:srgbClr val="CC0000"/>
                </a:solidFill>
                <a:latin typeface="Times New Roman" panose="02020603050405020304" pitchFamily="18" charset="0"/>
                <a:ea typeface="宋体" panose="02010600030101010101" pitchFamily="2" charset="-122"/>
                <a:sym typeface="Symbol" panose="05050102010706020507" pitchFamily="18" charset="2"/>
              </a:rPr>
              <a:t>公式和参考方向必须配套使用！</a:t>
            </a:r>
          </a:p>
        </p:txBody>
      </p:sp>
      <p:grpSp>
        <p:nvGrpSpPr>
          <p:cNvPr id="11" name="Group 11">
            <a:extLst>
              <a:ext uri="{FF2B5EF4-FFF2-40B4-BE49-F238E27FC236}">
                <a16:creationId xmlns:a16="http://schemas.microsoft.com/office/drawing/2014/main" id="{AD1A98F1-E202-424A-A0D0-B021E24EBE62}"/>
              </a:ext>
            </a:extLst>
          </p:cNvPr>
          <p:cNvGrpSpPr>
            <a:grpSpLocks/>
          </p:cNvGrpSpPr>
          <p:nvPr/>
        </p:nvGrpSpPr>
        <p:grpSpPr bwMode="auto">
          <a:xfrm>
            <a:off x="2045994" y="2952384"/>
            <a:ext cx="4032250" cy="1741487"/>
            <a:chOff x="1610" y="2024"/>
            <a:chExt cx="2540" cy="1097"/>
          </a:xfrm>
        </p:grpSpPr>
        <p:grpSp>
          <p:nvGrpSpPr>
            <p:cNvPr id="12" name="Group 12">
              <a:extLst>
                <a:ext uri="{FF2B5EF4-FFF2-40B4-BE49-F238E27FC236}">
                  <a16:creationId xmlns:a16="http://schemas.microsoft.com/office/drawing/2014/main" id="{297CB43A-B4E8-41B5-87F2-6F02CAAE9D40}"/>
                </a:ext>
              </a:extLst>
            </p:cNvPr>
            <p:cNvGrpSpPr>
              <a:grpSpLocks/>
            </p:cNvGrpSpPr>
            <p:nvPr/>
          </p:nvGrpSpPr>
          <p:grpSpPr bwMode="auto">
            <a:xfrm>
              <a:off x="1928" y="2024"/>
              <a:ext cx="2086" cy="717"/>
              <a:chOff x="1751" y="3352"/>
              <a:chExt cx="1632" cy="574"/>
            </a:xfrm>
          </p:grpSpPr>
          <p:sp>
            <p:nvSpPr>
              <p:cNvPr id="18" name="Text Box 13">
                <a:extLst>
                  <a:ext uri="{FF2B5EF4-FFF2-40B4-BE49-F238E27FC236}">
                    <a16:creationId xmlns:a16="http://schemas.microsoft.com/office/drawing/2014/main" id="{4E74261E-ACB9-4F41-AF3F-FAFBF97B80E9}"/>
                  </a:ext>
                </a:extLst>
              </p:cNvPr>
              <p:cNvSpPr txBox="1">
                <a:spLocks noChangeArrowheads="1"/>
              </p:cNvSpPr>
              <p:nvPr/>
            </p:nvSpPr>
            <p:spPr bwMode="auto">
              <a:xfrm>
                <a:off x="2491" y="3352"/>
                <a:ext cx="20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宋体" panose="02010600030101010101" pitchFamily="2" charset="-122"/>
                    <a:sym typeface="Symbol" panose="05050102010706020507" pitchFamily="18" charset="2"/>
                  </a:rPr>
                  <a:t>R</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19" name="Rectangle 14">
                <a:extLst>
                  <a:ext uri="{FF2B5EF4-FFF2-40B4-BE49-F238E27FC236}">
                    <a16:creationId xmlns:a16="http://schemas.microsoft.com/office/drawing/2014/main" id="{5939C5F6-4EE5-4201-9E0F-D7612DFBB4AA}"/>
                  </a:ext>
                </a:extLst>
              </p:cNvPr>
              <p:cNvSpPr>
                <a:spLocks noChangeArrowheads="1"/>
              </p:cNvSpPr>
              <p:nvPr/>
            </p:nvSpPr>
            <p:spPr bwMode="auto">
              <a:xfrm>
                <a:off x="2327" y="3722"/>
                <a:ext cx="480" cy="204"/>
              </a:xfrm>
              <a:prstGeom prst="rect">
                <a:avLst/>
              </a:prstGeom>
              <a:solidFill>
                <a:srgbClr val="46ACAE"/>
              </a:solidFill>
              <a:ln w="12700" cap="sq">
                <a:solidFill>
                  <a:srgbClr val="46ACAE"/>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Line 15">
                <a:extLst>
                  <a:ext uri="{FF2B5EF4-FFF2-40B4-BE49-F238E27FC236}">
                    <a16:creationId xmlns:a16="http://schemas.microsoft.com/office/drawing/2014/main" id="{2E85C436-17FE-4FC1-B826-B2353F317C08}"/>
                  </a:ext>
                </a:extLst>
              </p:cNvPr>
              <p:cNvSpPr>
                <a:spLocks noChangeShapeType="1"/>
              </p:cNvSpPr>
              <p:nvPr/>
            </p:nvSpPr>
            <p:spPr bwMode="auto">
              <a:xfrm flipH="1" flipV="1">
                <a:off x="1751" y="3820"/>
                <a:ext cx="576"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6">
                <a:extLst>
                  <a:ext uri="{FF2B5EF4-FFF2-40B4-BE49-F238E27FC236}">
                    <a16:creationId xmlns:a16="http://schemas.microsoft.com/office/drawing/2014/main" id="{379051AA-F167-42C2-A479-9A24BAE0148B}"/>
                  </a:ext>
                </a:extLst>
              </p:cNvPr>
              <p:cNvSpPr>
                <a:spLocks noChangeShapeType="1"/>
              </p:cNvSpPr>
              <p:nvPr/>
            </p:nvSpPr>
            <p:spPr bwMode="auto">
              <a:xfrm>
                <a:off x="2807" y="3820"/>
                <a:ext cx="576"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 name="Text Box 17">
              <a:extLst>
                <a:ext uri="{FF2B5EF4-FFF2-40B4-BE49-F238E27FC236}">
                  <a16:creationId xmlns:a16="http://schemas.microsoft.com/office/drawing/2014/main" id="{36BED90B-F41D-4119-B78D-B431041D9364}"/>
                </a:ext>
              </a:extLst>
            </p:cNvPr>
            <p:cNvSpPr txBox="1">
              <a:spLocks noChangeArrowheads="1"/>
            </p:cNvSpPr>
            <p:nvPr/>
          </p:nvSpPr>
          <p:spPr bwMode="auto">
            <a:xfrm>
              <a:off x="2744" y="2756"/>
              <a:ext cx="49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a:latin typeface="Times New Roman" panose="02020603050405020304" pitchFamily="18" charset="0"/>
                  <a:ea typeface="仿宋_GB2312" pitchFamily="49" charset="-122"/>
                  <a:sym typeface="Symbol" panose="05050102010706020507" pitchFamily="18" charset="2"/>
                </a:rPr>
                <a:t>u</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14" name="AutoShape 18">
              <a:extLst>
                <a:ext uri="{FF2B5EF4-FFF2-40B4-BE49-F238E27FC236}">
                  <a16:creationId xmlns:a16="http://schemas.microsoft.com/office/drawing/2014/main" id="{F87DDC88-0196-45A0-93A5-02C90BA5CB1C}"/>
                </a:ext>
              </a:extLst>
            </p:cNvPr>
            <p:cNvSpPr>
              <a:spLocks noChangeArrowheads="1"/>
            </p:cNvSpPr>
            <p:nvPr/>
          </p:nvSpPr>
          <p:spPr bwMode="auto">
            <a:xfrm>
              <a:off x="1837" y="2347"/>
              <a:ext cx="499" cy="91"/>
            </a:xfrm>
            <a:prstGeom prst="rightArrow">
              <a:avLst>
                <a:gd name="adj1" fmla="val 50000"/>
                <a:gd name="adj2" fmla="val 137088"/>
              </a:avLst>
            </a:prstGeom>
            <a:solidFill>
              <a:schemeClr val="tx1"/>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5" name="Text Box 19">
              <a:extLst>
                <a:ext uri="{FF2B5EF4-FFF2-40B4-BE49-F238E27FC236}">
                  <a16:creationId xmlns:a16="http://schemas.microsoft.com/office/drawing/2014/main" id="{F3933157-BBAA-476C-8360-F24A74C4AA92}"/>
                </a:ext>
              </a:extLst>
            </p:cNvPr>
            <p:cNvSpPr txBox="1">
              <a:spLocks noChangeArrowheads="1"/>
            </p:cNvSpPr>
            <p:nvPr/>
          </p:nvSpPr>
          <p:spPr bwMode="auto">
            <a:xfrm>
              <a:off x="2336" y="2166"/>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a:latin typeface="Times New Roman" panose="02020603050405020304" pitchFamily="18" charset="0"/>
                  <a:ea typeface="仿宋_GB2312" pitchFamily="49" charset="-122"/>
                  <a:sym typeface="Symbol" panose="05050102010706020507" pitchFamily="18" charset="2"/>
                </a:rPr>
                <a:t>i</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16" name="Text Box 20">
              <a:extLst>
                <a:ext uri="{FF2B5EF4-FFF2-40B4-BE49-F238E27FC236}">
                  <a16:creationId xmlns:a16="http://schemas.microsoft.com/office/drawing/2014/main" id="{E4BFC539-962C-43F9-9E23-7569D861189D}"/>
                </a:ext>
              </a:extLst>
            </p:cNvPr>
            <p:cNvSpPr txBox="1">
              <a:spLocks noChangeArrowheads="1"/>
            </p:cNvSpPr>
            <p:nvPr/>
          </p:nvSpPr>
          <p:spPr bwMode="auto">
            <a:xfrm>
              <a:off x="3833" y="2614"/>
              <a:ext cx="31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4000" b="1">
                  <a:solidFill>
                    <a:srgbClr val="CC0000"/>
                  </a:solidFill>
                  <a:latin typeface="Times New Roman" panose="0202060305040502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endParaRPr>
            </a:p>
          </p:txBody>
        </p:sp>
        <p:sp>
          <p:nvSpPr>
            <p:cNvPr id="17" name="Text Box 21">
              <a:extLst>
                <a:ext uri="{FF2B5EF4-FFF2-40B4-BE49-F238E27FC236}">
                  <a16:creationId xmlns:a16="http://schemas.microsoft.com/office/drawing/2014/main" id="{C9B9146A-A690-425C-BC2F-AA5AF23A24CE}"/>
                </a:ext>
              </a:extLst>
            </p:cNvPr>
            <p:cNvSpPr txBox="1">
              <a:spLocks noChangeArrowheads="1"/>
            </p:cNvSpPr>
            <p:nvPr/>
          </p:nvSpPr>
          <p:spPr bwMode="auto">
            <a:xfrm>
              <a:off x="1610" y="2614"/>
              <a:ext cx="58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4000" b="1">
                  <a:solidFill>
                    <a:srgbClr val="CC0000"/>
                  </a:solidFill>
                  <a:latin typeface="Times New Roman" panose="0202060305040502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endParaRPr>
            </a:p>
          </p:txBody>
        </p:sp>
      </p:grpSp>
    </p:spTree>
    <p:extLst>
      <p:ext uri="{BB962C8B-B14F-4D97-AF65-F5344CB8AC3E}">
        <p14:creationId xmlns:p14="http://schemas.microsoft.com/office/powerpoint/2010/main" val="266938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8ACD298D-3954-46AC-8D5A-ACF3607B7CD4}"/>
              </a:ext>
            </a:extLst>
          </p:cNvPr>
          <p:cNvSpPr txBox="1">
            <a:spLocks noChangeArrowheads="1"/>
          </p:cNvSpPr>
          <p:nvPr/>
        </p:nvSpPr>
        <p:spPr bwMode="auto">
          <a:xfrm>
            <a:off x="1319791" y="396730"/>
            <a:ext cx="2820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dirty="0">
                <a:latin typeface="Times New Roman" panose="02020603050405020304" pitchFamily="18" charset="0"/>
                <a:ea typeface="仿宋_GB2312" pitchFamily="49" charset="-122"/>
              </a:rPr>
              <a:t>&lt;3&gt;.  </a:t>
            </a:r>
            <a:r>
              <a:rPr kumimoji="1" lang="zh-CN" altLang="en-US" sz="2800" b="1" dirty="0">
                <a:latin typeface="Times New Roman" panose="02020603050405020304" pitchFamily="18" charset="0"/>
                <a:ea typeface="仿宋_GB2312" pitchFamily="49" charset="-122"/>
              </a:rPr>
              <a:t>功率和能量</a:t>
            </a:r>
          </a:p>
        </p:txBody>
      </p:sp>
      <p:sp>
        <p:nvSpPr>
          <p:cNvPr id="3" name="Text Box 3">
            <a:extLst>
              <a:ext uri="{FF2B5EF4-FFF2-40B4-BE49-F238E27FC236}">
                <a16:creationId xmlns:a16="http://schemas.microsoft.com/office/drawing/2014/main" id="{12A381F7-62FF-4A4B-965B-BDBD9BB445C2}"/>
              </a:ext>
            </a:extLst>
          </p:cNvPr>
          <p:cNvSpPr txBox="1">
            <a:spLocks noChangeArrowheads="1"/>
          </p:cNvSpPr>
          <p:nvPr/>
        </p:nvSpPr>
        <p:spPr bwMode="auto">
          <a:xfrm>
            <a:off x="4868445" y="4316639"/>
            <a:ext cx="7231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dirty="0">
                <a:solidFill>
                  <a:srgbClr val="CC0000"/>
                </a:solidFill>
                <a:latin typeface="Times New Roman" panose="02020603050405020304" pitchFamily="18" charset="0"/>
                <a:ea typeface="仿宋_GB2312" pitchFamily="49" charset="-122"/>
                <a:sym typeface="Monotype Sorts" pitchFamily="2" charset="2"/>
              </a:rPr>
              <a:t>上述结果说明电阻元件在任何时刻总是消耗功率的。</a:t>
            </a:r>
            <a:endParaRPr kumimoji="1" lang="zh-CN" altLang="en-US" sz="2400" b="1" dirty="0">
              <a:solidFill>
                <a:srgbClr val="CC0000"/>
              </a:solidFill>
              <a:latin typeface="Times New Roman" panose="02020603050405020304" pitchFamily="18" charset="0"/>
              <a:ea typeface="仿宋_GB2312" pitchFamily="49" charset="-122"/>
            </a:endParaRPr>
          </a:p>
        </p:txBody>
      </p:sp>
      <p:sp>
        <p:nvSpPr>
          <p:cNvPr id="4" name="Text Box 4">
            <a:extLst>
              <a:ext uri="{FF2B5EF4-FFF2-40B4-BE49-F238E27FC236}">
                <a16:creationId xmlns:a16="http://schemas.microsoft.com/office/drawing/2014/main" id="{DDBF2556-518B-4C65-8748-5B87F931EE5D}"/>
              </a:ext>
            </a:extLst>
          </p:cNvPr>
          <p:cNvSpPr txBox="1">
            <a:spLocks noChangeArrowheads="1"/>
          </p:cNvSpPr>
          <p:nvPr/>
        </p:nvSpPr>
        <p:spPr bwMode="auto">
          <a:xfrm>
            <a:off x="6195151" y="2790157"/>
            <a:ext cx="43354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i="1" dirty="0">
                <a:latin typeface="Times New Roman" panose="02020603050405020304" pitchFamily="18" charset="0"/>
                <a:ea typeface="宋体" panose="02010600030101010101" pitchFamily="2" charset="-122"/>
                <a:sym typeface="Symbol" panose="05050102010706020507" pitchFamily="18" charset="2"/>
              </a:rPr>
              <a:t>p</a:t>
            </a:r>
            <a:r>
              <a:rPr kumimoji="1" lang="en-US" altLang="zh-CN" sz="3200" b="1" i="1" baseline="-25000"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3200" b="1" i="1"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sz="3200" b="1" i="1" dirty="0">
                <a:latin typeface="Times New Roman" panose="02020603050405020304" pitchFamily="18" charset="0"/>
                <a:ea typeface="宋体" panose="02010600030101010101" pitchFamily="2" charset="-122"/>
              </a:rPr>
              <a:t> u </a:t>
            </a:r>
            <a:r>
              <a:rPr kumimoji="1" lang="en-US" altLang="zh-CN" sz="3200" b="1" i="1" dirty="0" err="1">
                <a:latin typeface="Times New Roman" panose="02020603050405020304" pitchFamily="18" charset="0"/>
                <a:ea typeface="宋体" panose="02010600030101010101" pitchFamily="2" charset="-122"/>
              </a:rPr>
              <a:t>i</a:t>
            </a:r>
            <a:r>
              <a:rPr kumimoji="1" lang="en-US" altLang="zh-CN" sz="3200" b="1" i="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3200" b="1" i="1" dirty="0">
                <a:latin typeface="Times New Roman" panose="02020603050405020304" pitchFamily="18" charset="0"/>
                <a:ea typeface="宋体" panose="02010600030101010101" pitchFamily="2" charset="-122"/>
              </a:rPr>
              <a:t>R </a:t>
            </a:r>
            <a:r>
              <a:rPr kumimoji="1" lang="en-US" altLang="zh-CN" sz="3200" b="1" i="1" dirty="0" err="1">
                <a:latin typeface="Times New Roman" panose="02020603050405020304" pitchFamily="18" charset="0"/>
                <a:ea typeface="宋体" panose="02010600030101010101" pitchFamily="2" charset="-122"/>
              </a:rPr>
              <a:t>i</a:t>
            </a:r>
            <a:r>
              <a:rPr kumimoji="1" lang="en-US" altLang="zh-CN" sz="3200" b="1" i="1" dirty="0">
                <a:latin typeface="Times New Roman" panose="02020603050405020304" pitchFamily="18" charset="0"/>
                <a:ea typeface="宋体" panose="02010600030101010101" pitchFamily="2" charset="-122"/>
              </a:rPr>
              <a:t>) </a:t>
            </a:r>
            <a:r>
              <a:rPr kumimoji="1" lang="en-US" altLang="zh-CN" sz="3200" b="1" i="1" dirty="0" err="1">
                <a:latin typeface="Times New Roman" panose="02020603050405020304" pitchFamily="18" charset="0"/>
                <a:ea typeface="宋体" panose="02010600030101010101" pitchFamily="2" charset="-122"/>
              </a:rPr>
              <a:t>i</a:t>
            </a:r>
            <a:r>
              <a:rPr kumimoji="1" lang="en-US" altLang="zh-CN" sz="3200" b="1" i="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3200" b="1" i="1" dirty="0">
                <a:latin typeface="Times New Roman" panose="02020603050405020304" pitchFamily="18" charset="0"/>
                <a:ea typeface="宋体" panose="02010600030101010101" pitchFamily="2" charset="-122"/>
              </a:rPr>
              <a:t>i</a:t>
            </a:r>
            <a:r>
              <a:rPr kumimoji="1" lang="en-US" altLang="zh-CN" sz="3200" b="1" i="1" baseline="30000" dirty="0">
                <a:latin typeface="Times New Roman" panose="02020603050405020304" pitchFamily="18" charset="0"/>
                <a:ea typeface="宋体" panose="02010600030101010101" pitchFamily="2" charset="-122"/>
              </a:rPr>
              <a:t>2</a:t>
            </a:r>
            <a:r>
              <a:rPr kumimoji="1" lang="en-US" altLang="zh-CN" sz="3200" b="1" i="1" dirty="0">
                <a:latin typeface="Times New Roman" panose="02020603050405020304" pitchFamily="18" charset="0"/>
                <a:ea typeface="宋体" panose="02010600030101010101" pitchFamily="2" charset="-122"/>
              </a:rPr>
              <a:t> R </a:t>
            </a:r>
          </a:p>
          <a:p>
            <a:pPr algn="ctr">
              <a:spcBef>
                <a:spcPct val="50000"/>
              </a:spcBef>
            </a:pPr>
            <a:r>
              <a:rPr kumimoji="1" lang="en-US" altLang="zh-CN" sz="3200" b="1" i="1" dirty="0">
                <a:latin typeface="Times New Roman" panose="02020603050405020304" pitchFamily="18" charset="0"/>
                <a:ea typeface="宋体" panose="02010600030101010101" pitchFamily="2" charset="-122"/>
              </a:rPr>
              <a:t>  </a:t>
            </a:r>
            <a:r>
              <a:rPr kumimoji="1" lang="en-US" altLang="zh-CN" sz="3200" b="1" i="1"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sz="3200" b="1" i="1" dirty="0">
                <a:latin typeface="Times New Roman" panose="02020603050405020304" pitchFamily="18" charset="0"/>
                <a:ea typeface="宋体" panose="02010600030101010101" pitchFamily="2" charset="-122"/>
              </a:rPr>
              <a:t> u</a:t>
            </a:r>
            <a:r>
              <a:rPr kumimoji="1" lang="en-US" altLang="zh-CN" sz="3200" b="1" i="1"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sz="3200" b="1" i="1" dirty="0">
                <a:latin typeface="Times New Roman" panose="02020603050405020304" pitchFamily="18" charset="0"/>
                <a:ea typeface="宋体" panose="02010600030101010101" pitchFamily="2" charset="-122"/>
              </a:rPr>
              <a:t>u/ R) </a:t>
            </a:r>
            <a:r>
              <a:rPr kumimoji="1" lang="en-US" altLang="zh-CN" sz="3200" b="1" i="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3200" b="1" i="1" dirty="0">
                <a:latin typeface="Times New Roman" panose="02020603050405020304" pitchFamily="18" charset="0"/>
                <a:ea typeface="宋体" panose="02010600030101010101" pitchFamily="2" charset="-122"/>
              </a:rPr>
              <a:t>u</a:t>
            </a:r>
            <a:r>
              <a:rPr kumimoji="1" lang="en-US" altLang="zh-CN" sz="3200" b="1" i="1" baseline="30000" dirty="0">
                <a:latin typeface="Times New Roman" panose="02020603050405020304" pitchFamily="18" charset="0"/>
                <a:ea typeface="宋体" panose="02010600030101010101" pitchFamily="2" charset="-122"/>
              </a:rPr>
              <a:t>2</a:t>
            </a:r>
            <a:r>
              <a:rPr kumimoji="1" lang="en-US" altLang="zh-CN" sz="3200" b="1" i="1" dirty="0">
                <a:latin typeface="Times New Roman" panose="02020603050405020304" pitchFamily="18" charset="0"/>
                <a:ea typeface="宋体" panose="02010600030101010101" pitchFamily="2" charset="-122"/>
              </a:rPr>
              <a:t>/ R</a:t>
            </a:r>
          </a:p>
        </p:txBody>
      </p:sp>
      <p:sp>
        <p:nvSpPr>
          <p:cNvPr id="5" name="Text Box 5">
            <a:extLst>
              <a:ext uri="{FF2B5EF4-FFF2-40B4-BE49-F238E27FC236}">
                <a16:creationId xmlns:a16="http://schemas.microsoft.com/office/drawing/2014/main" id="{43F193D9-28A6-46D3-BD52-CCA2FE290845}"/>
              </a:ext>
            </a:extLst>
          </p:cNvPr>
          <p:cNvSpPr txBox="1">
            <a:spLocks noChangeArrowheads="1"/>
          </p:cNvSpPr>
          <p:nvPr/>
        </p:nvSpPr>
        <p:spPr bwMode="auto">
          <a:xfrm>
            <a:off x="6103676" y="1500066"/>
            <a:ext cx="4038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3200" b="1" i="1">
                <a:latin typeface="Times New Roman" panose="02020603050405020304" pitchFamily="18" charset="0"/>
                <a:ea typeface="宋体" panose="02010600030101010101" pitchFamily="2" charset="-122"/>
                <a:sym typeface="Symbol" panose="05050102010706020507" pitchFamily="18" charset="2"/>
              </a:rPr>
              <a:t>p</a:t>
            </a:r>
            <a:r>
              <a:rPr kumimoji="1" lang="en-US" altLang="zh-CN" sz="3200" i="1">
                <a:latin typeface="Times New Roman" panose="02020603050405020304" pitchFamily="18" charset="0"/>
                <a:ea typeface="宋体" panose="02010600030101010101" pitchFamily="2" charset="-122"/>
                <a:sym typeface="Symbol" panose="05050102010706020507" pitchFamily="18" charset="2"/>
              </a:rPr>
              <a:t> </a:t>
            </a:r>
            <a:r>
              <a:rPr kumimoji="1" lang="en-US" altLang="zh-CN" sz="3200" b="1">
                <a:latin typeface="Times New Roman" panose="02020603050405020304" pitchFamily="18" charset="0"/>
                <a:ea typeface="宋体" panose="02010600030101010101" pitchFamily="2" charset="-122"/>
                <a:sym typeface="Symbol" panose="05050102010706020507" pitchFamily="18" charset="2"/>
              </a:rPr>
              <a:t></a:t>
            </a:r>
            <a:r>
              <a:rPr kumimoji="1" lang="en-US" altLang="zh-CN" sz="3200" b="1">
                <a:latin typeface="Times New Roman" panose="02020603050405020304" pitchFamily="18" charset="0"/>
                <a:ea typeface="宋体" panose="02010600030101010101" pitchFamily="2" charset="-122"/>
              </a:rPr>
              <a:t> </a:t>
            </a:r>
            <a:r>
              <a:rPr kumimoji="1" lang="en-US" altLang="zh-CN" sz="3200" b="1" i="1">
                <a:latin typeface="Times New Roman" panose="02020603050405020304" pitchFamily="18" charset="0"/>
                <a:ea typeface="宋体" panose="02010600030101010101" pitchFamily="2" charset="-122"/>
              </a:rPr>
              <a:t>u i</a:t>
            </a:r>
            <a:r>
              <a:rPr kumimoji="1" lang="en-US" altLang="zh-CN" sz="3200" b="1">
                <a:latin typeface="Times New Roman" panose="02020603050405020304" pitchFamily="18" charset="0"/>
                <a:ea typeface="宋体" panose="02010600030101010101" pitchFamily="2" charset="-122"/>
                <a:sym typeface="Symbol" panose="05050102010706020507" pitchFamily="18" charset="2"/>
              </a:rPr>
              <a:t> </a:t>
            </a:r>
            <a:r>
              <a:rPr kumimoji="1" lang="en-US" altLang="zh-CN" sz="3200" b="1" i="1">
                <a:latin typeface="Times New Roman" panose="02020603050405020304" pitchFamily="18" charset="0"/>
                <a:ea typeface="宋体" panose="02010600030101010101" pitchFamily="2" charset="-122"/>
              </a:rPr>
              <a:t>i</a:t>
            </a:r>
            <a:r>
              <a:rPr kumimoji="1" lang="en-US" altLang="zh-CN" sz="3200" b="1" baseline="30000">
                <a:latin typeface="Times New Roman" panose="02020603050405020304" pitchFamily="18" charset="0"/>
                <a:ea typeface="宋体" panose="02010600030101010101" pitchFamily="2" charset="-122"/>
              </a:rPr>
              <a:t>2</a:t>
            </a:r>
            <a:r>
              <a:rPr kumimoji="1" lang="en-US" altLang="zh-CN" sz="3200" b="1" i="1">
                <a:latin typeface="Times New Roman" panose="02020603050405020304" pitchFamily="18" charset="0"/>
                <a:ea typeface="宋体" panose="02010600030101010101" pitchFamily="2" charset="-122"/>
              </a:rPr>
              <a:t>R </a:t>
            </a:r>
            <a:r>
              <a:rPr kumimoji="1" lang="en-US" altLang="zh-CN" sz="3200" b="1">
                <a:latin typeface="Times New Roman" panose="02020603050405020304" pitchFamily="18" charset="0"/>
                <a:ea typeface="宋体" panose="02010600030101010101" pitchFamily="2" charset="-122"/>
                <a:sym typeface="Symbol" panose="05050102010706020507" pitchFamily="18" charset="2"/>
              </a:rPr>
              <a:t></a:t>
            </a:r>
            <a:r>
              <a:rPr kumimoji="1" lang="en-US" altLang="zh-CN" sz="3200" b="1" i="1">
                <a:latin typeface="Times New Roman" panose="02020603050405020304" pitchFamily="18" charset="0"/>
                <a:ea typeface="宋体" panose="02010600030101010101" pitchFamily="2" charset="-122"/>
              </a:rPr>
              <a:t>u</a:t>
            </a:r>
            <a:r>
              <a:rPr kumimoji="1" lang="en-US" altLang="zh-CN" sz="3200" b="1" baseline="30000">
                <a:latin typeface="Times New Roman" panose="02020603050405020304" pitchFamily="18" charset="0"/>
                <a:ea typeface="宋体" panose="02010600030101010101" pitchFamily="2" charset="-122"/>
              </a:rPr>
              <a:t>2</a:t>
            </a:r>
            <a:r>
              <a:rPr kumimoji="1" lang="en-US" altLang="zh-CN" sz="3200" b="1" i="1">
                <a:latin typeface="Times New Roman" panose="02020603050405020304" pitchFamily="18" charset="0"/>
                <a:ea typeface="宋体" panose="02010600030101010101" pitchFamily="2" charset="-122"/>
              </a:rPr>
              <a:t> / R</a:t>
            </a:r>
          </a:p>
        </p:txBody>
      </p:sp>
      <p:sp>
        <p:nvSpPr>
          <p:cNvPr id="6" name="Text Box 6">
            <a:extLst>
              <a:ext uri="{FF2B5EF4-FFF2-40B4-BE49-F238E27FC236}">
                <a16:creationId xmlns:a16="http://schemas.microsoft.com/office/drawing/2014/main" id="{9556FCF7-93DB-4A0B-880E-EE3C289B9E9F}"/>
              </a:ext>
            </a:extLst>
          </p:cNvPr>
          <p:cNvSpPr txBox="1">
            <a:spLocks noChangeArrowheads="1"/>
          </p:cNvSpPr>
          <p:nvPr/>
        </p:nvSpPr>
        <p:spPr bwMode="auto">
          <a:xfrm>
            <a:off x="1650756" y="1299395"/>
            <a:ext cx="1112805" cy="461665"/>
          </a:xfrm>
          <a:prstGeom prst="rect">
            <a:avLst/>
          </a:prstGeom>
          <a:noFill/>
          <a:ln w="38100" cap="sq">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a:latin typeface="Times New Roman" panose="02020603050405020304" pitchFamily="18" charset="0"/>
                <a:ea typeface="宋体" panose="02010600030101010101" pitchFamily="2" charset="-122"/>
                <a:sym typeface="Monotype Sorts" pitchFamily="2" charset="2"/>
              </a:rPr>
              <a:t>功率：</a:t>
            </a:r>
            <a:endParaRPr kumimoji="1" lang="zh-CN" altLang="en-US" sz="2400" b="1">
              <a:latin typeface="Times New Roman" panose="02020603050405020304" pitchFamily="18" charset="0"/>
              <a:ea typeface="宋体" panose="02010600030101010101" pitchFamily="2" charset="-122"/>
            </a:endParaRPr>
          </a:p>
        </p:txBody>
      </p:sp>
      <p:grpSp>
        <p:nvGrpSpPr>
          <p:cNvPr id="7" name="Group 7">
            <a:extLst>
              <a:ext uri="{FF2B5EF4-FFF2-40B4-BE49-F238E27FC236}">
                <a16:creationId xmlns:a16="http://schemas.microsoft.com/office/drawing/2014/main" id="{C54537EE-BBBD-45F5-89BA-89417F1E0483}"/>
              </a:ext>
            </a:extLst>
          </p:cNvPr>
          <p:cNvGrpSpPr>
            <a:grpSpLocks/>
          </p:cNvGrpSpPr>
          <p:nvPr/>
        </p:nvGrpSpPr>
        <p:grpSpPr bwMode="auto">
          <a:xfrm>
            <a:off x="2606924" y="2624658"/>
            <a:ext cx="3671887" cy="1622425"/>
            <a:chOff x="1610" y="2000"/>
            <a:chExt cx="2540" cy="1176"/>
          </a:xfrm>
        </p:grpSpPr>
        <p:grpSp>
          <p:nvGrpSpPr>
            <p:cNvPr id="8" name="Group 8">
              <a:extLst>
                <a:ext uri="{FF2B5EF4-FFF2-40B4-BE49-F238E27FC236}">
                  <a16:creationId xmlns:a16="http://schemas.microsoft.com/office/drawing/2014/main" id="{9E7C4E74-9E2E-4F76-AEEB-753C5808D898}"/>
                </a:ext>
              </a:extLst>
            </p:cNvPr>
            <p:cNvGrpSpPr>
              <a:grpSpLocks/>
            </p:cNvGrpSpPr>
            <p:nvPr/>
          </p:nvGrpSpPr>
          <p:grpSpPr bwMode="auto">
            <a:xfrm>
              <a:off x="1928" y="2000"/>
              <a:ext cx="2086" cy="756"/>
              <a:chOff x="1751" y="3333"/>
              <a:chExt cx="1632" cy="605"/>
            </a:xfrm>
          </p:grpSpPr>
          <p:sp>
            <p:nvSpPr>
              <p:cNvPr id="14" name="Text Box 9">
                <a:extLst>
                  <a:ext uri="{FF2B5EF4-FFF2-40B4-BE49-F238E27FC236}">
                    <a16:creationId xmlns:a16="http://schemas.microsoft.com/office/drawing/2014/main" id="{0AC83DED-4341-4259-978A-96EB1977AFC9}"/>
                  </a:ext>
                </a:extLst>
              </p:cNvPr>
              <p:cNvSpPr txBox="1">
                <a:spLocks noChangeArrowheads="1"/>
              </p:cNvSpPr>
              <p:nvPr/>
            </p:nvSpPr>
            <p:spPr bwMode="auto">
              <a:xfrm>
                <a:off x="2481" y="3333"/>
                <a:ext cx="22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宋体" panose="02010600030101010101" pitchFamily="2" charset="-122"/>
                    <a:sym typeface="Symbol" panose="05050102010706020507" pitchFamily="18" charset="2"/>
                  </a:rPr>
                  <a:t>R</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15" name="Rectangle 10">
                <a:extLst>
                  <a:ext uri="{FF2B5EF4-FFF2-40B4-BE49-F238E27FC236}">
                    <a16:creationId xmlns:a16="http://schemas.microsoft.com/office/drawing/2014/main" id="{A866C1DC-CE20-4514-84CB-4489C0D8CD05}"/>
                  </a:ext>
                </a:extLst>
              </p:cNvPr>
              <p:cNvSpPr>
                <a:spLocks noChangeArrowheads="1"/>
              </p:cNvSpPr>
              <p:nvPr/>
            </p:nvSpPr>
            <p:spPr bwMode="auto">
              <a:xfrm>
                <a:off x="2327" y="3702"/>
                <a:ext cx="480" cy="236"/>
              </a:xfrm>
              <a:prstGeom prst="rect">
                <a:avLst/>
              </a:prstGeom>
              <a:solidFill>
                <a:srgbClr val="46ACAE"/>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6" name="Line 11">
                <a:extLst>
                  <a:ext uri="{FF2B5EF4-FFF2-40B4-BE49-F238E27FC236}">
                    <a16:creationId xmlns:a16="http://schemas.microsoft.com/office/drawing/2014/main" id="{B98373B7-4DDC-4FDB-A15F-695CEC65A807}"/>
                  </a:ext>
                </a:extLst>
              </p:cNvPr>
              <p:cNvSpPr>
                <a:spLocks noChangeShapeType="1"/>
              </p:cNvSpPr>
              <p:nvPr/>
            </p:nvSpPr>
            <p:spPr bwMode="auto">
              <a:xfrm flipH="1" flipV="1">
                <a:off x="1751" y="3820"/>
                <a:ext cx="576"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2">
                <a:extLst>
                  <a:ext uri="{FF2B5EF4-FFF2-40B4-BE49-F238E27FC236}">
                    <a16:creationId xmlns:a16="http://schemas.microsoft.com/office/drawing/2014/main" id="{A3CE8A9B-920C-4EB7-A920-9F27661B19FC}"/>
                  </a:ext>
                </a:extLst>
              </p:cNvPr>
              <p:cNvSpPr>
                <a:spLocks noChangeShapeType="1"/>
              </p:cNvSpPr>
              <p:nvPr/>
            </p:nvSpPr>
            <p:spPr bwMode="auto">
              <a:xfrm>
                <a:off x="2807" y="3820"/>
                <a:ext cx="576"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 name="Text Box 13">
              <a:extLst>
                <a:ext uri="{FF2B5EF4-FFF2-40B4-BE49-F238E27FC236}">
                  <a16:creationId xmlns:a16="http://schemas.microsoft.com/office/drawing/2014/main" id="{4E75B8F2-56D1-4B24-A710-1732E338A48C}"/>
                </a:ext>
              </a:extLst>
            </p:cNvPr>
            <p:cNvSpPr txBox="1">
              <a:spLocks noChangeArrowheads="1"/>
            </p:cNvSpPr>
            <p:nvPr/>
          </p:nvSpPr>
          <p:spPr bwMode="auto">
            <a:xfrm>
              <a:off x="2744" y="2756"/>
              <a:ext cx="49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a:latin typeface="Times New Roman" panose="02020603050405020304" pitchFamily="18" charset="0"/>
                  <a:ea typeface="仿宋_GB2312" pitchFamily="49" charset="-122"/>
                  <a:sym typeface="Symbol" panose="05050102010706020507" pitchFamily="18" charset="2"/>
                </a:rPr>
                <a:t>u</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10" name="AutoShape 14">
              <a:extLst>
                <a:ext uri="{FF2B5EF4-FFF2-40B4-BE49-F238E27FC236}">
                  <a16:creationId xmlns:a16="http://schemas.microsoft.com/office/drawing/2014/main" id="{E10B6D55-A8A6-459A-AC99-92C711B7158D}"/>
                </a:ext>
              </a:extLst>
            </p:cNvPr>
            <p:cNvSpPr>
              <a:spLocks noChangeArrowheads="1"/>
            </p:cNvSpPr>
            <p:nvPr/>
          </p:nvSpPr>
          <p:spPr bwMode="auto">
            <a:xfrm>
              <a:off x="1837" y="2347"/>
              <a:ext cx="499" cy="91"/>
            </a:xfrm>
            <a:prstGeom prst="rightArrow">
              <a:avLst>
                <a:gd name="adj1" fmla="val 50000"/>
                <a:gd name="adj2" fmla="val 137088"/>
              </a:avLst>
            </a:prstGeom>
            <a:solidFill>
              <a:schemeClr val="tx1"/>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 name="Text Box 15">
              <a:extLst>
                <a:ext uri="{FF2B5EF4-FFF2-40B4-BE49-F238E27FC236}">
                  <a16:creationId xmlns:a16="http://schemas.microsoft.com/office/drawing/2014/main" id="{8F050DF6-9047-4EE4-B7C5-7E90D1A24BA7}"/>
                </a:ext>
              </a:extLst>
            </p:cNvPr>
            <p:cNvSpPr txBox="1">
              <a:spLocks noChangeArrowheads="1"/>
            </p:cNvSpPr>
            <p:nvPr/>
          </p:nvSpPr>
          <p:spPr bwMode="auto">
            <a:xfrm>
              <a:off x="2336" y="2166"/>
              <a:ext cx="363"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a:latin typeface="Times New Roman" panose="02020603050405020304" pitchFamily="18" charset="0"/>
                  <a:ea typeface="仿宋_GB2312" pitchFamily="49" charset="-122"/>
                  <a:sym typeface="Symbol" panose="05050102010706020507" pitchFamily="18" charset="2"/>
                </a:rPr>
                <a:t>i</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12" name="Text Box 16">
              <a:extLst>
                <a:ext uri="{FF2B5EF4-FFF2-40B4-BE49-F238E27FC236}">
                  <a16:creationId xmlns:a16="http://schemas.microsoft.com/office/drawing/2014/main" id="{B923E85F-6556-465E-A8D1-5977FCBD54D4}"/>
                </a:ext>
              </a:extLst>
            </p:cNvPr>
            <p:cNvSpPr txBox="1">
              <a:spLocks noChangeArrowheads="1"/>
            </p:cNvSpPr>
            <p:nvPr/>
          </p:nvSpPr>
          <p:spPr bwMode="auto">
            <a:xfrm>
              <a:off x="3833" y="2614"/>
              <a:ext cx="317"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4000" b="1">
                  <a:solidFill>
                    <a:srgbClr val="CC0000"/>
                  </a:solidFill>
                  <a:latin typeface="Times New Roman" panose="0202060305040502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endParaRPr>
            </a:p>
          </p:txBody>
        </p:sp>
        <p:sp>
          <p:nvSpPr>
            <p:cNvPr id="13" name="Text Box 17">
              <a:extLst>
                <a:ext uri="{FF2B5EF4-FFF2-40B4-BE49-F238E27FC236}">
                  <a16:creationId xmlns:a16="http://schemas.microsoft.com/office/drawing/2014/main" id="{2AD69D2B-758C-4620-A0AD-129B03FD2076}"/>
                </a:ext>
              </a:extLst>
            </p:cNvPr>
            <p:cNvSpPr txBox="1">
              <a:spLocks noChangeArrowheads="1"/>
            </p:cNvSpPr>
            <p:nvPr/>
          </p:nvSpPr>
          <p:spPr bwMode="auto">
            <a:xfrm>
              <a:off x="1610" y="2615"/>
              <a:ext cx="58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4000" b="1">
                  <a:solidFill>
                    <a:srgbClr val="CC0000"/>
                  </a:solidFill>
                  <a:latin typeface="Times New Roman" panose="0202060305040502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endParaRPr>
            </a:p>
          </p:txBody>
        </p:sp>
      </p:grpSp>
      <p:grpSp>
        <p:nvGrpSpPr>
          <p:cNvPr id="18" name="Group 18">
            <a:extLst>
              <a:ext uri="{FF2B5EF4-FFF2-40B4-BE49-F238E27FC236}">
                <a16:creationId xmlns:a16="http://schemas.microsoft.com/office/drawing/2014/main" id="{BBE842B8-11E5-4382-8616-0383E6182BFF}"/>
              </a:ext>
            </a:extLst>
          </p:cNvPr>
          <p:cNvGrpSpPr>
            <a:grpSpLocks/>
          </p:cNvGrpSpPr>
          <p:nvPr/>
        </p:nvGrpSpPr>
        <p:grpSpPr bwMode="auto">
          <a:xfrm>
            <a:off x="2719126" y="998416"/>
            <a:ext cx="3714750" cy="1622425"/>
            <a:chOff x="567" y="1117"/>
            <a:chExt cx="2340" cy="1022"/>
          </a:xfrm>
        </p:grpSpPr>
        <p:grpSp>
          <p:nvGrpSpPr>
            <p:cNvPr id="19" name="Group 19">
              <a:extLst>
                <a:ext uri="{FF2B5EF4-FFF2-40B4-BE49-F238E27FC236}">
                  <a16:creationId xmlns:a16="http://schemas.microsoft.com/office/drawing/2014/main" id="{C65B2345-9F9E-45B0-820B-C68EDC123DF3}"/>
                </a:ext>
              </a:extLst>
            </p:cNvPr>
            <p:cNvGrpSpPr>
              <a:grpSpLocks/>
            </p:cNvGrpSpPr>
            <p:nvPr/>
          </p:nvGrpSpPr>
          <p:grpSpPr bwMode="auto">
            <a:xfrm>
              <a:off x="805" y="1117"/>
              <a:ext cx="1863" cy="657"/>
              <a:chOff x="1751" y="3333"/>
              <a:chExt cx="1632" cy="605"/>
            </a:xfrm>
          </p:grpSpPr>
          <p:sp>
            <p:nvSpPr>
              <p:cNvPr id="25" name="Text Box 20">
                <a:extLst>
                  <a:ext uri="{FF2B5EF4-FFF2-40B4-BE49-F238E27FC236}">
                    <a16:creationId xmlns:a16="http://schemas.microsoft.com/office/drawing/2014/main" id="{0B6659FA-FA9F-4B58-A655-11DD0CEDA162}"/>
                  </a:ext>
                </a:extLst>
              </p:cNvPr>
              <p:cNvSpPr txBox="1">
                <a:spLocks noChangeArrowheads="1"/>
              </p:cNvSpPr>
              <p:nvPr/>
            </p:nvSpPr>
            <p:spPr bwMode="auto">
              <a:xfrm>
                <a:off x="2479" y="3333"/>
                <a:ext cx="23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宋体" panose="02010600030101010101" pitchFamily="2" charset="-122"/>
                    <a:sym typeface="Symbol" panose="05050102010706020507" pitchFamily="18" charset="2"/>
                  </a:rPr>
                  <a:t>R</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26" name="Rectangle 21">
                <a:extLst>
                  <a:ext uri="{FF2B5EF4-FFF2-40B4-BE49-F238E27FC236}">
                    <a16:creationId xmlns:a16="http://schemas.microsoft.com/office/drawing/2014/main" id="{AFEEC3CA-7684-4CBE-A600-B59F2CB542D7}"/>
                  </a:ext>
                </a:extLst>
              </p:cNvPr>
              <p:cNvSpPr>
                <a:spLocks noChangeArrowheads="1"/>
              </p:cNvSpPr>
              <p:nvPr/>
            </p:nvSpPr>
            <p:spPr bwMode="auto">
              <a:xfrm>
                <a:off x="2327" y="3702"/>
                <a:ext cx="480" cy="236"/>
              </a:xfrm>
              <a:prstGeom prst="rect">
                <a:avLst/>
              </a:prstGeom>
              <a:solidFill>
                <a:srgbClr val="46ACAE"/>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7" name="Line 22">
                <a:extLst>
                  <a:ext uri="{FF2B5EF4-FFF2-40B4-BE49-F238E27FC236}">
                    <a16:creationId xmlns:a16="http://schemas.microsoft.com/office/drawing/2014/main" id="{CB0A4FC5-EDA3-4EA6-BAAF-A5DCC36636F8}"/>
                  </a:ext>
                </a:extLst>
              </p:cNvPr>
              <p:cNvSpPr>
                <a:spLocks noChangeShapeType="1"/>
              </p:cNvSpPr>
              <p:nvPr/>
            </p:nvSpPr>
            <p:spPr bwMode="auto">
              <a:xfrm flipH="1" flipV="1">
                <a:off x="1751" y="3820"/>
                <a:ext cx="576"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3">
                <a:extLst>
                  <a:ext uri="{FF2B5EF4-FFF2-40B4-BE49-F238E27FC236}">
                    <a16:creationId xmlns:a16="http://schemas.microsoft.com/office/drawing/2014/main" id="{5A5B2FD7-C1FB-4657-BD62-E4EF04411F42}"/>
                  </a:ext>
                </a:extLst>
              </p:cNvPr>
              <p:cNvSpPr>
                <a:spLocks noChangeShapeType="1"/>
              </p:cNvSpPr>
              <p:nvPr/>
            </p:nvSpPr>
            <p:spPr bwMode="auto">
              <a:xfrm>
                <a:off x="2807" y="3820"/>
                <a:ext cx="576" cy="0"/>
              </a:xfrm>
              <a:prstGeom prst="line">
                <a:avLst/>
              </a:prstGeom>
              <a:noFill/>
              <a:ln w="38100" cap="sq">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 name="Text Box 24">
              <a:extLst>
                <a:ext uri="{FF2B5EF4-FFF2-40B4-BE49-F238E27FC236}">
                  <a16:creationId xmlns:a16="http://schemas.microsoft.com/office/drawing/2014/main" id="{90929AD5-4388-4A63-844B-1F7F28153243}"/>
                </a:ext>
              </a:extLst>
            </p:cNvPr>
            <p:cNvSpPr txBox="1">
              <a:spLocks noChangeArrowheads="1"/>
            </p:cNvSpPr>
            <p:nvPr/>
          </p:nvSpPr>
          <p:spPr bwMode="auto">
            <a:xfrm>
              <a:off x="1534" y="1774"/>
              <a:ext cx="43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a:latin typeface="Times New Roman" panose="02020603050405020304" pitchFamily="18" charset="0"/>
                  <a:ea typeface="仿宋_GB2312" pitchFamily="49" charset="-122"/>
                  <a:sym typeface="Symbol" panose="05050102010706020507" pitchFamily="18" charset="2"/>
                </a:rPr>
                <a:t>u</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21" name="AutoShape 25">
              <a:extLst>
                <a:ext uri="{FF2B5EF4-FFF2-40B4-BE49-F238E27FC236}">
                  <a16:creationId xmlns:a16="http://schemas.microsoft.com/office/drawing/2014/main" id="{ED556AB9-7BAB-4F7E-88AA-139E9401B0AF}"/>
                </a:ext>
              </a:extLst>
            </p:cNvPr>
            <p:cNvSpPr>
              <a:spLocks noChangeArrowheads="1"/>
            </p:cNvSpPr>
            <p:nvPr/>
          </p:nvSpPr>
          <p:spPr bwMode="auto">
            <a:xfrm>
              <a:off x="724" y="1419"/>
              <a:ext cx="445" cy="79"/>
            </a:xfrm>
            <a:prstGeom prst="rightArrow">
              <a:avLst>
                <a:gd name="adj1" fmla="val 50000"/>
                <a:gd name="adj2" fmla="val 140823"/>
              </a:avLst>
            </a:prstGeom>
            <a:solidFill>
              <a:schemeClr val="tx1"/>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2" name="Text Box 26">
              <a:extLst>
                <a:ext uri="{FF2B5EF4-FFF2-40B4-BE49-F238E27FC236}">
                  <a16:creationId xmlns:a16="http://schemas.microsoft.com/office/drawing/2014/main" id="{16D3C178-8074-4E89-8CCF-434ED06FCB38}"/>
                </a:ext>
              </a:extLst>
            </p:cNvPr>
            <p:cNvSpPr txBox="1">
              <a:spLocks noChangeArrowheads="1"/>
            </p:cNvSpPr>
            <p:nvPr/>
          </p:nvSpPr>
          <p:spPr bwMode="auto">
            <a:xfrm>
              <a:off x="1169" y="1261"/>
              <a:ext cx="3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a:latin typeface="Times New Roman" panose="02020603050405020304" pitchFamily="18" charset="0"/>
                  <a:ea typeface="仿宋_GB2312" pitchFamily="49" charset="-122"/>
                  <a:sym typeface="Symbol" panose="05050102010706020507" pitchFamily="18" charset="2"/>
                </a:rPr>
                <a:t>i</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23" name="Text Box 27">
              <a:extLst>
                <a:ext uri="{FF2B5EF4-FFF2-40B4-BE49-F238E27FC236}">
                  <a16:creationId xmlns:a16="http://schemas.microsoft.com/office/drawing/2014/main" id="{201AF4C2-CB0E-468C-832A-B52C4D7A85B8}"/>
                </a:ext>
              </a:extLst>
            </p:cNvPr>
            <p:cNvSpPr txBox="1">
              <a:spLocks noChangeArrowheads="1"/>
            </p:cNvSpPr>
            <p:nvPr/>
          </p:nvSpPr>
          <p:spPr bwMode="auto">
            <a:xfrm>
              <a:off x="567" y="1616"/>
              <a:ext cx="28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4000" b="1">
                  <a:solidFill>
                    <a:srgbClr val="CC0000"/>
                  </a:solidFill>
                  <a:latin typeface="Times New Roman" panose="0202060305040502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endParaRPr>
            </a:p>
          </p:txBody>
        </p:sp>
        <p:sp>
          <p:nvSpPr>
            <p:cNvPr id="24" name="Text Box 28">
              <a:extLst>
                <a:ext uri="{FF2B5EF4-FFF2-40B4-BE49-F238E27FC236}">
                  <a16:creationId xmlns:a16="http://schemas.microsoft.com/office/drawing/2014/main" id="{4E3BAB06-6EEA-4837-9084-9E8C4E3E244B}"/>
                </a:ext>
              </a:extLst>
            </p:cNvPr>
            <p:cNvSpPr txBox="1">
              <a:spLocks noChangeArrowheads="1"/>
            </p:cNvSpPr>
            <p:nvPr/>
          </p:nvSpPr>
          <p:spPr bwMode="auto">
            <a:xfrm>
              <a:off x="2381" y="1525"/>
              <a:ext cx="52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4000" b="1">
                  <a:solidFill>
                    <a:srgbClr val="CC0000"/>
                  </a:solidFill>
                  <a:latin typeface="Times New Roman" panose="0202060305040502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603050405020304" pitchFamily="18" charset="0"/>
                <a:ea typeface="仿宋_GB2312" pitchFamily="49" charset="-122"/>
                <a:sym typeface="Symbol" panose="05050102010706020507" pitchFamily="18" charset="2"/>
              </a:endParaRPr>
            </a:p>
          </p:txBody>
        </p:sp>
      </p:grpSp>
      <p:sp>
        <p:nvSpPr>
          <p:cNvPr id="29" name="Text Box 29">
            <a:extLst>
              <a:ext uri="{FF2B5EF4-FFF2-40B4-BE49-F238E27FC236}">
                <a16:creationId xmlns:a16="http://schemas.microsoft.com/office/drawing/2014/main" id="{C9CED494-B075-40E7-BB0B-371721D7647F}"/>
              </a:ext>
            </a:extLst>
          </p:cNvPr>
          <p:cNvSpPr txBox="1">
            <a:spLocks noChangeArrowheads="1"/>
          </p:cNvSpPr>
          <p:nvPr/>
        </p:nvSpPr>
        <p:spPr bwMode="auto">
          <a:xfrm>
            <a:off x="2954077" y="4865565"/>
            <a:ext cx="6316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a:latin typeface="Times New Roman" panose="02020603050405020304" pitchFamily="18" charset="0"/>
                <a:ea typeface="仿宋_GB2312" pitchFamily="49" charset="-122"/>
              </a:rPr>
              <a:t>可用功表示。从 </a:t>
            </a:r>
            <a:r>
              <a:rPr kumimoji="1" lang="en-US" altLang="zh-CN" sz="2400" b="1">
                <a:latin typeface="Times New Roman" panose="02020603050405020304" pitchFamily="18" charset="0"/>
                <a:ea typeface="仿宋_GB2312" pitchFamily="49" charset="-122"/>
              </a:rPr>
              <a:t>t </a:t>
            </a:r>
            <a:r>
              <a:rPr kumimoji="1" lang="zh-CN" altLang="en-US" sz="2400" b="1">
                <a:latin typeface="Times New Roman" panose="02020603050405020304" pitchFamily="18" charset="0"/>
                <a:ea typeface="仿宋_GB2312" pitchFamily="49" charset="-122"/>
              </a:rPr>
              <a:t>到</a:t>
            </a:r>
            <a:r>
              <a:rPr kumimoji="1" lang="en-US" altLang="zh-CN" sz="2400" b="1">
                <a:latin typeface="Times New Roman" panose="02020603050405020304" pitchFamily="18" charset="0"/>
                <a:ea typeface="仿宋_GB2312" pitchFamily="49" charset="-122"/>
              </a:rPr>
              <a:t>t</a:t>
            </a:r>
            <a:r>
              <a:rPr kumimoji="1" lang="en-US" altLang="zh-CN" sz="2400" b="1" baseline="-25000">
                <a:latin typeface="Times New Roman" panose="02020603050405020304" pitchFamily="18" charset="0"/>
                <a:ea typeface="仿宋_GB2312" pitchFamily="49" charset="-122"/>
              </a:rPr>
              <a:t>0</a:t>
            </a:r>
            <a:r>
              <a:rPr kumimoji="1" lang="zh-CN" altLang="en-US" sz="2400" b="1">
                <a:latin typeface="Times New Roman" panose="02020603050405020304" pitchFamily="18" charset="0"/>
                <a:ea typeface="仿宋_GB2312" pitchFamily="49" charset="-122"/>
              </a:rPr>
              <a:t>电阻消耗的能量：</a:t>
            </a:r>
          </a:p>
        </p:txBody>
      </p:sp>
      <p:graphicFrame>
        <p:nvGraphicFramePr>
          <p:cNvPr id="30" name="Object 30">
            <a:extLst>
              <a:ext uri="{FF2B5EF4-FFF2-40B4-BE49-F238E27FC236}">
                <a16:creationId xmlns:a16="http://schemas.microsoft.com/office/drawing/2014/main" id="{ACA1AC14-C262-4910-9D15-84955692DDA0}"/>
              </a:ext>
            </a:extLst>
          </p:cNvPr>
          <p:cNvGraphicFramePr>
            <a:graphicFrameLocks noChangeAspect="1"/>
          </p:cNvGraphicFramePr>
          <p:nvPr/>
        </p:nvGraphicFramePr>
        <p:xfrm>
          <a:off x="3438264" y="5314827"/>
          <a:ext cx="3797300" cy="1065213"/>
        </p:xfrm>
        <a:graphic>
          <a:graphicData uri="http://schemas.openxmlformats.org/presentationml/2006/ole">
            <mc:AlternateContent xmlns:mc="http://schemas.openxmlformats.org/markup-compatibility/2006">
              <mc:Choice xmlns:v="urn:schemas-microsoft-com:vml" Requires="v">
                <p:oleObj name="Equation" r:id="rId2" imgW="1358640" imgH="355320" progId="Equation.DSMT4">
                  <p:embed/>
                </p:oleObj>
              </mc:Choice>
              <mc:Fallback>
                <p:oleObj name="Equation" r:id="rId2" imgW="1358640" imgH="355320" progId="Equation.DSMT4">
                  <p:embed/>
                  <p:pic>
                    <p:nvPicPr>
                      <p:cNvPr id="30" name="Object 30">
                        <a:extLst>
                          <a:ext uri="{FF2B5EF4-FFF2-40B4-BE49-F238E27FC236}">
                            <a16:creationId xmlns:a16="http://schemas.microsoft.com/office/drawing/2014/main" id="{ACA1AC14-C262-4910-9D15-84955692DDA0}"/>
                          </a:ext>
                        </a:extLst>
                      </p:cNvPr>
                      <p:cNvPicPr>
                        <a:picLocks noChangeAspect="1" noChangeArrowheads="1"/>
                      </p:cNvPicPr>
                      <p:nvPr/>
                    </p:nvPicPr>
                    <p:blipFill>
                      <a:blip r:embed="rId3"/>
                      <a:srcRect/>
                      <a:stretch>
                        <a:fillRect/>
                      </a:stretch>
                    </p:blipFill>
                    <p:spPr bwMode="auto">
                      <a:xfrm>
                        <a:off x="3438264" y="5314827"/>
                        <a:ext cx="3797300" cy="1065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31">
            <a:extLst>
              <a:ext uri="{FF2B5EF4-FFF2-40B4-BE49-F238E27FC236}">
                <a16:creationId xmlns:a16="http://schemas.microsoft.com/office/drawing/2014/main" id="{C326D51B-6D36-4AD7-908C-6E34614879E3}"/>
              </a:ext>
            </a:extLst>
          </p:cNvPr>
          <p:cNvSpPr txBox="1">
            <a:spLocks noChangeArrowheads="1"/>
          </p:cNvSpPr>
          <p:nvPr/>
        </p:nvSpPr>
        <p:spPr bwMode="auto">
          <a:xfrm>
            <a:off x="1658676" y="4794127"/>
            <a:ext cx="1295400" cy="523220"/>
          </a:xfrm>
          <a:prstGeom prst="rect">
            <a:avLst/>
          </a:prstGeom>
          <a:noFill/>
          <a:ln w="38100"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800" b="1">
                <a:latin typeface="Times New Roman" panose="02020603050405020304" pitchFamily="18" charset="0"/>
                <a:ea typeface="宋体" panose="02010600030101010101" pitchFamily="2" charset="-122"/>
              </a:rPr>
              <a:t>能量：</a:t>
            </a:r>
          </a:p>
        </p:txBody>
      </p:sp>
    </p:spTree>
    <p:extLst>
      <p:ext uri="{BB962C8B-B14F-4D97-AF65-F5344CB8AC3E}">
        <p14:creationId xmlns:p14="http://schemas.microsoft.com/office/powerpoint/2010/main" val="252887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allAtOnce" autoUpdateAnimBg="0"/>
      <p:bldP spid="5" grpId="0" autoUpdateAnimBg="0"/>
      <p:bldP spid="29" grpId="0" autoUpdateAnimBg="0"/>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3A4CD6F-60EC-450B-9D6D-372BD1A5DE1F}"/>
              </a:ext>
            </a:extLst>
          </p:cNvPr>
          <p:cNvGrpSpPr>
            <a:grpSpLocks/>
          </p:cNvGrpSpPr>
          <p:nvPr/>
        </p:nvGrpSpPr>
        <p:grpSpPr bwMode="auto">
          <a:xfrm>
            <a:off x="2188640" y="1816522"/>
            <a:ext cx="1808163" cy="2206625"/>
            <a:chOff x="460" y="1631"/>
            <a:chExt cx="1139" cy="1390"/>
          </a:xfrm>
        </p:grpSpPr>
        <p:sp>
          <p:nvSpPr>
            <p:cNvPr id="3" name="Rectangle 11">
              <a:extLst>
                <a:ext uri="{FF2B5EF4-FFF2-40B4-BE49-F238E27FC236}">
                  <a16:creationId xmlns:a16="http://schemas.microsoft.com/office/drawing/2014/main" id="{37FD54A6-DAE8-44F2-AB0C-D22A78694C1A}"/>
                </a:ext>
              </a:extLst>
            </p:cNvPr>
            <p:cNvSpPr>
              <a:spLocks noChangeArrowheads="1"/>
            </p:cNvSpPr>
            <p:nvPr/>
          </p:nvSpPr>
          <p:spPr bwMode="auto">
            <a:xfrm>
              <a:off x="486" y="268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宋体" panose="02010600030101010101" pitchFamily="2" charset="-122"/>
                  <a:sym typeface="CommonBullets" pitchFamily="34" charset="2"/>
                </a:rPr>
                <a:t>–</a:t>
              </a:r>
            </a:p>
          </p:txBody>
        </p:sp>
        <p:sp>
          <p:nvSpPr>
            <p:cNvPr id="4" name="Text Box 3">
              <a:extLst>
                <a:ext uri="{FF2B5EF4-FFF2-40B4-BE49-F238E27FC236}">
                  <a16:creationId xmlns:a16="http://schemas.microsoft.com/office/drawing/2014/main" id="{7B31ADC1-D463-4640-8B02-D0FB77EAE766}"/>
                </a:ext>
              </a:extLst>
            </p:cNvPr>
            <p:cNvSpPr txBox="1">
              <a:spLocks noChangeArrowheads="1"/>
            </p:cNvSpPr>
            <p:nvPr/>
          </p:nvSpPr>
          <p:spPr bwMode="auto">
            <a:xfrm>
              <a:off x="1286" y="2237"/>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宋体" panose="02010600030101010101" pitchFamily="2" charset="-122"/>
                </a:rPr>
                <a:t>R</a:t>
              </a:r>
            </a:p>
          </p:txBody>
        </p:sp>
        <p:sp>
          <p:nvSpPr>
            <p:cNvPr id="5" name="Text Box 4">
              <a:extLst>
                <a:ext uri="{FF2B5EF4-FFF2-40B4-BE49-F238E27FC236}">
                  <a16:creationId xmlns:a16="http://schemas.microsoft.com/office/drawing/2014/main" id="{4D37EBBF-1A48-4B0C-B072-CB08B039E4EC}"/>
                </a:ext>
              </a:extLst>
            </p:cNvPr>
            <p:cNvSpPr txBox="1">
              <a:spLocks noChangeArrowheads="1"/>
            </p:cNvSpPr>
            <p:nvPr/>
          </p:nvSpPr>
          <p:spPr bwMode="auto">
            <a:xfrm>
              <a:off x="1421" y="1661"/>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宋体" panose="02010600030101010101" pitchFamily="2" charset="-122"/>
                </a:rPr>
                <a:t>i</a:t>
              </a:r>
            </a:p>
          </p:txBody>
        </p:sp>
        <p:sp>
          <p:nvSpPr>
            <p:cNvPr id="6" name="Text Box 5">
              <a:extLst>
                <a:ext uri="{FF2B5EF4-FFF2-40B4-BE49-F238E27FC236}">
                  <a16:creationId xmlns:a16="http://schemas.microsoft.com/office/drawing/2014/main" id="{48FF7678-8CB3-4E8D-9E7E-D3B821BB0E10}"/>
                </a:ext>
              </a:extLst>
            </p:cNvPr>
            <p:cNvSpPr txBox="1">
              <a:spLocks noChangeArrowheads="1"/>
            </p:cNvSpPr>
            <p:nvPr/>
          </p:nvSpPr>
          <p:spPr bwMode="auto">
            <a:xfrm>
              <a:off x="485" y="211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宋体" panose="02010600030101010101" pitchFamily="2" charset="-122"/>
                </a:rPr>
                <a:t>u</a:t>
              </a:r>
            </a:p>
          </p:txBody>
        </p:sp>
        <p:sp>
          <p:nvSpPr>
            <p:cNvPr id="7" name="Rectangle 6">
              <a:extLst>
                <a:ext uri="{FF2B5EF4-FFF2-40B4-BE49-F238E27FC236}">
                  <a16:creationId xmlns:a16="http://schemas.microsoft.com/office/drawing/2014/main" id="{32D1D4DB-682C-4119-869A-D1A2F14E831F}"/>
                </a:ext>
              </a:extLst>
            </p:cNvPr>
            <p:cNvSpPr>
              <a:spLocks noChangeArrowheads="1"/>
            </p:cNvSpPr>
            <p:nvPr/>
          </p:nvSpPr>
          <p:spPr bwMode="auto">
            <a:xfrm rot="5400000">
              <a:off x="502" y="1630"/>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dirty="0">
                  <a:latin typeface="Times New Roman" panose="02020603050405020304" pitchFamily="18" charset="0"/>
                  <a:ea typeface="宋体" panose="02010600030101010101" pitchFamily="2" charset="-122"/>
                  <a:sym typeface="CommonBullets" pitchFamily="34" charset="2"/>
                </a:rPr>
                <a:t>+</a:t>
              </a:r>
            </a:p>
          </p:txBody>
        </p:sp>
        <p:sp>
          <p:nvSpPr>
            <p:cNvPr id="8" name="Rectangle 7">
              <a:extLst>
                <a:ext uri="{FF2B5EF4-FFF2-40B4-BE49-F238E27FC236}">
                  <a16:creationId xmlns:a16="http://schemas.microsoft.com/office/drawing/2014/main" id="{03CBA6A6-5B81-496B-80F1-C788B6B42866}"/>
                </a:ext>
              </a:extLst>
            </p:cNvPr>
            <p:cNvSpPr>
              <a:spLocks noChangeArrowheads="1"/>
            </p:cNvSpPr>
            <p:nvPr/>
          </p:nvSpPr>
          <p:spPr bwMode="auto">
            <a:xfrm rot="5400000">
              <a:off x="1027" y="2255"/>
              <a:ext cx="391" cy="144"/>
            </a:xfrm>
            <a:prstGeom prst="rect">
              <a:avLst/>
            </a:prstGeom>
            <a:solidFill>
              <a:srgbClr val="FF9900"/>
            </a:solidFill>
            <a:ln w="12700" cap="sq">
              <a:solidFill>
                <a:srgbClr val="FF99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9" name="Line 8">
              <a:extLst>
                <a:ext uri="{FF2B5EF4-FFF2-40B4-BE49-F238E27FC236}">
                  <a16:creationId xmlns:a16="http://schemas.microsoft.com/office/drawing/2014/main" id="{D9B375DF-E78E-4F3D-A3E8-A1AF192A318B}"/>
                </a:ext>
              </a:extLst>
            </p:cNvPr>
            <p:cNvSpPr>
              <a:spLocks noChangeShapeType="1"/>
            </p:cNvSpPr>
            <p:nvPr/>
          </p:nvSpPr>
          <p:spPr bwMode="auto">
            <a:xfrm rot="5400000" flipH="1" flipV="1">
              <a:off x="988" y="1896"/>
              <a:ext cx="470"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9">
              <a:extLst>
                <a:ext uri="{FF2B5EF4-FFF2-40B4-BE49-F238E27FC236}">
                  <a16:creationId xmlns:a16="http://schemas.microsoft.com/office/drawing/2014/main" id="{553F368F-8767-4CF6-AD0B-2F74197EA58F}"/>
                </a:ext>
              </a:extLst>
            </p:cNvPr>
            <p:cNvSpPr>
              <a:spLocks noChangeShapeType="1"/>
            </p:cNvSpPr>
            <p:nvPr/>
          </p:nvSpPr>
          <p:spPr bwMode="auto">
            <a:xfrm rot="5400000">
              <a:off x="988" y="2757"/>
              <a:ext cx="470" cy="0"/>
            </a:xfrm>
            <a:prstGeom prst="line">
              <a:avLst/>
            </a:prstGeom>
            <a:noFill/>
            <a:ln w="381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Oval 10">
              <a:extLst>
                <a:ext uri="{FF2B5EF4-FFF2-40B4-BE49-F238E27FC236}">
                  <a16:creationId xmlns:a16="http://schemas.microsoft.com/office/drawing/2014/main" id="{0F975FFD-653B-4266-9A69-118EDC71DBFB}"/>
                </a:ext>
              </a:extLst>
            </p:cNvPr>
            <p:cNvSpPr>
              <a:spLocks noChangeArrowheads="1"/>
            </p:cNvSpPr>
            <p:nvPr/>
          </p:nvSpPr>
          <p:spPr bwMode="auto">
            <a:xfrm rot="5400000">
              <a:off x="554" y="2972"/>
              <a:ext cx="59" cy="39"/>
            </a:xfrm>
            <a:prstGeom prst="ellipse">
              <a:avLst/>
            </a:prstGeom>
            <a:solidFill>
              <a:srgbClr val="FF9900"/>
            </a:solidFill>
            <a:ln w="12700">
              <a:solidFill>
                <a:srgbClr val="FF9900"/>
              </a:solidFill>
              <a:round/>
              <a:headEnd/>
              <a:tailEnd/>
            </a:ln>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Line 12">
              <a:extLst>
                <a:ext uri="{FF2B5EF4-FFF2-40B4-BE49-F238E27FC236}">
                  <a16:creationId xmlns:a16="http://schemas.microsoft.com/office/drawing/2014/main" id="{63834A61-4713-46F2-B243-F97D9C4D789E}"/>
                </a:ext>
              </a:extLst>
            </p:cNvPr>
            <p:cNvSpPr>
              <a:spLocks noChangeShapeType="1"/>
            </p:cNvSpPr>
            <p:nvPr/>
          </p:nvSpPr>
          <p:spPr bwMode="auto">
            <a:xfrm>
              <a:off x="1400" y="1631"/>
              <a:ext cx="0" cy="385"/>
            </a:xfrm>
            <a:prstGeom prst="line">
              <a:avLst/>
            </a:prstGeom>
            <a:noFill/>
            <a:ln w="19050">
              <a:solidFill>
                <a:schemeClr val="tx1"/>
              </a:solidFill>
              <a:round/>
              <a:headEnd/>
              <a:tailEnd type="stealth"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3">
              <a:extLst>
                <a:ext uri="{FF2B5EF4-FFF2-40B4-BE49-F238E27FC236}">
                  <a16:creationId xmlns:a16="http://schemas.microsoft.com/office/drawing/2014/main" id="{9DBC94B5-8BD5-40F3-A3DF-21C2EDB34760}"/>
                </a:ext>
              </a:extLst>
            </p:cNvPr>
            <p:cNvSpPr>
              <a:spLocks noChangeShapeType="1"/>
            </p:cNvSpPr>
            <p:nvPr/>
          </p:nvSpPr>
          <p:spPr bwMode="auto">
            <a:xfrm flipH="1">
              <a:off x="624" y="2992"/>
              <a:ext cx="59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 name="Oval 14">
              <a:extLst>
                <a:ext uri="{FF2B5EF4-FFF2-40B4-BE49-F238E27FC236}">
                  <a16:creationId xmlns:a16="http://schemas.microsoft.com/office/drawing/2014/main" id="{1BC2256B-8B15-4B73-84DD-7E09A9CC1261}"/>
                </a:ext>
              </a:extLst>
            </p:cNvPr>
            <p:cNvSpPr>
              <a:spLocks noChangeArrowheads="1"/>
            </p:cNvSpPr>
            <p:nvPr/>
          </p:nvSpPr>
          <p:spPr bwMode="auto">
            <a:xfrm rot="5400000" flipV="1">
              <a:off x="567" y="1633"/>
              <a:ext cx="53" cy="49"/>
            </a:xfrm>
            <a:prstGeom prst="ellipse">
              <a:avLst/>
            </a:prstGeom>
            <a:solidFill>
              <a:srgbClr val="FF9900"/>
            </a:solidFill>
            <a:ln w="12700">
              <a:solidFill>
                <a:srgbClr val="FF9900"/>
              </a:solidFill>
              <a:round/>
              <a:headEnd/>
              <a:tailEnd/>
            </a:ln>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5" name="Line 15">
              <a:extLst>
                <a:ext uri="{FF2B5EF4-FFF2-40B4-BE49-F238E27FC236}">
                  <a16:creationId xmlns:a16="http://schemas.microsoft.com/office/drawing/2014/main" id="{3B227B46-C4DC-409D-9797-6737E71690C2}"/>
                </a:ext>
              </a:extLst>
            </p:cNvPr>
            <p:cNvSpPr>
              <a:spLocks noChangeShapeType="1"/>
            </p:cNvSpPr>
            <p:nvPr/>
          </p:nvSpPr>
          <p:spPr bwMode="auto">
            <a:xfrm flipH="1">
              <a:off x="625" y="1661"/>
              <a:ext cx="59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 name="Text Box 16">
            <a:extLst>
              <a:ext uri="{FF2B5EF4-FFF2-40B4-BE49-F238E27FC236}">
                <a16:creationId xmlns:a16="http://schemas.microsoft.com/office/drawing/2014/main" id="{14403DFD-8E5A-43B3-8E40-F8429B09DD48}"/>
              </a:ext>
            </a:extLst>
          </p:cNvPr>
          <p:cNvSpPr txBox="1">
            <a:spLocks noChangeArrowheads="1"/>
          </p:cNvSpPr>
          <p:nvPr/>
        </p:nvSpPr>
        <p:spPr bwMode="auto">
          <a:xfrm>
            <a:off x="1195658" y="796766"/>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dirty="0">
                <a:latin typeface="Times New Roman" panose="02020603050405020304" pitchFamily="18" charset="0"/>
                <a:ea typeface="仿宋_GB2312" pitchFamily="49" charset="-122"/>
              </a:rPr>
              <a:t>&lt;4&gt;. </a:t>
            </a:r>
            <a:r>
              <a:rPr kumimoji="1" lang="zh-CN" altLang="en-US" sz="2800" b="1" dirty="0">
                <a:latin typeface="Times New Roman" panose="02020603050405020304" pitchFamily="18" charset="0"/>
                <a:ea typeface="仿宋_GB2312" pitchFamily="49" charset="-122"/>
              </a:rPr>
              <a:t>电阻的开路与短路</a:t>
            </a:r>
          </a:p>
        </p:txBody>
      </p:sp>
      <p:sp>
        <p:nvSpPr>
          <p:cNvPr id="17" name="Text Box 17">
            <a:extLst>
              <a:ext uri="{FF2B5EF4-FFF2-40B4-BE49-F238E27FC236}">
                <a16:creationId xmlns:a16="http://schemas.microsoft.com/office/drawing/2014/main" id="{9BE9B95E-262B-460F-B364-A5768D3B2CF1}"/>
              </a:ext>
            </a:extLst>
          </p:cNvPr>
          <p:cNvSpPr txBox="1">
            <a:spLocks noChangeArrowheads="1"/>
          </p:cNvSpPr>
          <p:nvPr/>
        </p:nvSpPr>
        <p:spPr bwMode="auto">
          <a:xfrm>
            <a:off x="4268154" y="1657350"/>
            <a:ext cx="1296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Font typeface="Wingdings" panose="05000000000000000000" pitchFamily="2" charset="2"/>
              <a:buChar char="l"/>
            </a:pPr>
            <a:r>
              <a:rPr kumimoji="1" lang="zh-CN" altLang="en-US" sz="2400" b="1">
                <a:latin typeface="Times New Roman" panose="02020603050405020304" pitchFamily="18" charset="0"/>
                <a:ea typeface="仿宋_GB2312" pitchFamily="49" charset="-122"/>
                <a:sym typeface="Symbol" panose="05050102010706020507" pitchFamily="18" charset="2"/>
              </a:rPr>
              <a:t> 短路</a:t>
            </a:r>
          </a:p>
        </p:txBody>
      </p:sp>
      <p:graphicFrame>
        <p:nvGraphicFramePr>
          <p:cNvPr id="18" name="Object 18">
            <a:extLst>
              <a:ext uri="{FF2B5EF4-FFF2-40B4-BE49-F238E27FC236}">
                <a16:creationId xmlns:a16="http://schemas.microsoft.com/office/drawing/2014/main" id="{AAD0482D-1CC5-467D-A02E-A6EEDD43F964}"/>
              </a:ext>
            </a:extLst>
          </p:cNvPr>
          <p:cNvGraphicFramePr>
            <a:graphicFrameLocks noChangeAspect="1"/>
          </p:cNvGraphicFramePr>
          <p:nvPr/>
        </p:nvGraphicFramePr>
        <p:xfrm>
          <a:off x="5063285" y="2249330"/>
          <a:ext cx="2160588" cy="444500"/>
        </p:xfrm>
        <a:graphic>
          <a:graphicData uri="http://schemas.openxmlformats.org/presentationml/2006/ole">
            <mc:AlternateContent xmlns:mc="http://schemas.openxmlformats.org/markup-compatibility/2006">
              <mc:Choice xmlns:v="urn:schemas-microsoft-com:vml" Requires="v">
                <p:oleObj name="Equation" r:id="rId2" imgW="847620" imgH="161949" progId="Equation.3">
                  <p:embed/>
                </p:oleObj>
              </mc:Choice>
              <mc:Fallback>
                <p:oleObj name="Equation" r:id="rId2" imgW="847620" imgH="161949" progId="Equation.3">
                  <p:embed/>
                  <p:pic>
                    <p:nvPicPr>
                      <p:cNvPr id="18" name="Object 18">
                        <a:extLst>
                          <a:ext uri="{FF2B5EF4-FFF2-40B4-BE49-F238E27FC236}">
                            <a16:creationId xmlns:a16="http://schemas.microsoft.com/office/drawing/2014/main" id="{AAD0482D-1CC5-467D-A02E-A6EEDD43F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3285" y="2249330"/>
                        <a:ext cx="2160588"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0">
            <a:extLst>
              <a:ext uri="{FF2B5EF4-FFF2-40B4-BE49-F238E27FC236}">
                <a16:creationId xmlns:a16="http://schemas.microsoft.com/office/drawing/2014/main" id="{FF6F93D7-CD40-4829-9BED-049CF58ED730}"/>
              </a:ext>
            </a:extLst>
          </p:cNvPr>
          <p:cNvGraphicFramePr>
            <a:graphicFrameLocks noChangeAspect="1"/>
          </p:cNvGraphicFramePr>
          <p:nvPr/>
        </p:nvGraphicFramePr>
        <p:xfrm>
          <a:off x="4988879" y="2881313"/>
          <a:ext cx="2808287" cy="444500"/>
        </p:xfrm>
        <a:graphic>
          <a:graphicData uri="http://schemas.openxmlformats.org/presentationml/2006/ole">
            <mc:AlternateContent xmlns:mc="http://schemas.openxmlformats.org/markup-compatibility/2006">
              <mc:Choice xmlns:v="urn:schemas-microsoft-com:vml" Requires="v">
                <p:oleObj name="Equation" r:id="rId4" imgW="1114580" imgH="161949" progId="Equation.3">
                  <p:embed/>
                </p:oleObj>
              </mc:Choice>
              <mc:Fallback>
                <p:oleObj name="Equation" r:id="rId4" imgW="1114580" imgH="161949" progId="Equation.3">
                  <p:embed/>
                  <p:pic>
                    <p:nvPicPr>
                      <p:cNvPr id="20" name="Object 20">
                        <a:extLst>
                          <a:ext uri="{FF2B5EF4-FFF2-40B4-BE49-F238E27FC236}">
                            <a16:creationId xmlns:a16="http://schemas.microsoft.com/office/drawing/2014/main" id="{FF6F93D7-CD40-4829-9BED-049CF58ED7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8879" y="2881313"/>
                        <a:ext cx="280828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21">
            <a:extLst>
              <a:ext uri="{FF2B5EF4-FFF2-40B4-BE49-F238E27FC236}">
                <a16:creationId xmlns:a16="http://schemas.microsoft.com/office/drawing/2014/main" id="{DB6E635F-8FA4-4AE0-89CF-7ABD7F2C07D0}"/>
              </a:ext>
            </a:extLst>
          </p:cNvPr>
          <p:cNvSpPr txBox="1">
            <a:spLocks noChangeArrowheads="1"/>
          </p:cNvSpPr>
          <p:nvPr/>
        </p:nvSpPr>
        <p:spPr bwMode="auto">
          <a:xfrm>
            <a:off x="4268154" y="3386138"/>
            <a:ext cx="1296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Font typeface="Wingdings" panose="05000000000000000000" pitchFamily="2" charset="2"/>
              <a:buChar char="l"/>
            </a:pPr>
            <a:r>
              <a:rPr kumimoji="1" lang="zh-CN" altLang="en-US" sz="2400" b="1">
                <a:latin typeface="Times New Roman" panose="02020603050405020304" pitchFamily="18" charset="0"/>
                <a:ea typeface="仿宋_GB2312" pitchFamily="49" charset="-122"/>
                <a:sym typeface="Symbol" panose="05050102010706020507" pitchFamily="18" charset="2"/>
              </a:rPr>
              <a:t> 开路</a:t>
            </a:r>
          </a:p>
        </p:txBody>
      </p:sp>
      <p:graphicFrame>
        <p:nvGraphicFramePr>
          <p:cNvPr id="22" name="Object 22">
            <a:extLst>
              <a:ext uri="{FF2B5EF4-FFF2-40B4-BE49-F238E27FC236}">
                <a16:creationId xmlns:a16="http://schemas.microsoft.com/office/drawing/2014/main" id="{D7889F08-61CE-43FC-9F8F-4B1A227DADCD}"/>
              </a:ext>
            </a:extLst>
          </p:cNvPr>
          <p:cNvGraphicFramePr>
            <a:graphicFrameLocks noChangeAspect="1"/>
          </p:cNvGraphicFramePr>
          <p:nvPr/>
        </p:nvGraphicFramePr>
        <p:xfrm>
          <a:off x="5063285" y="4006320"/>
          <a:ext cx="2232025" cy="460375"/>
        </p:xfrm>
        <a:graphic>
          <a:graphicData uri="http://schemas.openxmlformats.org/presentationml/2006/ole">
            <mc:AlternateContent xmlns:mc="http://schemas.openxmlformats.org/markup-compatibility/2006">
              <mc:Choice xmlns:v="urn:schemas-microsoft-com:vml" Requires="v">
                <p:oleObj name="Equation" r:id="rId6" imgW="847620" imgH="161949" progId="Equation.3">
                  <p:embed/>
                </p:oleObj>
              </mc:Choice>
              <mc:Fallback>
                <p:oleObj name="Equation" r:id="rId6" imgW="847620" imgH="161949" progId="Equation.3">
                  <p:embed/>
                  <p:pic>
                    <p:nvPicPr>
                      <p:cNvPr id="22" name="Object 22">
                        <a:extLst>
                          <a:ext uri="{FF2B5EF4-FFF2-40B4-BE49-F238E27FC236}">
                            <a16:creationId xmlns:a16="http://schemas.microsoft.com/office/drawing/2014/main" id="{D7889F08-61CE-43FC-9F8F-4B1A227DAD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3285" y="4006320"/>
                        <a:ext cx="22320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4">
            <a:extLst>
              <a:ext uri="{FF2B5EF4-FFF2-40B4-BE49-F238E27FC236}">
                <a16:creationId xmlns:a16="http://schemas.microsoft.com/office/drawing/2014/main" id="{D7978941-D4F1-43A6-83C0-D6AFB458B18E}"/>
              </a:ext>
            </a:extLst>
          </p:cNvPr>
          <p:cNvGraphicFramePr>
            <a:graphicFrameLocks noChangeAspect="1"/>
          </p:cNvGraphicFramePr>
          <p:nvPr/>
        </p:nvGraphicFramePr>
        <p:xfrm>
          <a:off x="4988879" y="4622800"/>
          <a:ext cx="2663825" cy="420688"/>
        </p:xfrm>
        <a:graphic>
          <a:graphicData uri="http://schemas.openxmlformats.org/presentationml/2006/ole">
            <mc:AlternateContent xmlns:mc="http://schemas.openxmlformats.org/markup-compatibility/2006">
              <mc:Choice xmlns:v="urn:schemas-microsoft-com:vml" Requires="v">
                <p:oleObj name="Equation" r:id="rId8" imgW="1114580" imgH="161949" progId="Equation.3">
                  <p:embed/>
                </p:oleObj>
              </mc:Choice>
              <mc:Fallback>
                <p:oleObj name="Equation" r:id="rId8" imgW="1114580" imgH="161949" progId="Equation.3">
                  <p:embed/>
                  <p:pic>
                    <p:nvPicPr>
                      <p:cNvPr id="24" name="Object 24">
                        <a:extLst>
                          <a:ext uri="{FF2B5EF4-FFF2-40B4-BE49-F238E27FC236}">
                            <a16:creationId xmlns:a16="http://schemas.microsoft.com/office/drawing/2014/main" id="{D7978941-D4F1-43A6-83C0-D6AFB458B1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8879" y="4622800"/>
                        <a:ext cx="2663825"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 name="Group 25">
            <a:extLst>
              <a:ext uri="{FF2B5EF4-FFF2-40B4-BE49-F238E27FC236}">
                <a16:creationId xmlns:a16="http://schemas.microsoft.com/office/drawing/2014/main" id="{899D4357-0F70-4C92-9E87-AAB491F7D41B}"/>
              </a:ext>
            </a:extLst>
          </p:cNvPr>
          <p:cNvGrpSpPr>
            <a:grpSpLocks/>
          </p:cNvGrpSpPr>
          <p:nvPr/>
        </p:nvGrpSpPr>
        <p:grpSpPr bwMode="auto">
          <a:xfrm>
            <a:off x="7868603" y="1585914"/>
            <a:ext cx="2305050" cy="2160587"/>
            <a:chOff x="4059" y="1752"/>
            <a:chExt cx="1452" cy="1361"/>
          </a:xfrm>
        </p:grpSpPr>
        <p:sp>
          <p:nvSpPr>
            <p:cNvPr id="26" name="Line 26">
              <a:extLst>
                <a:ext uri="{FF2B5EF4-FFF2-40B4-BE49-F238E27FC236}">
                  <a16:creationId xmlns:a16="http://schemas.microsoft.com/office/drawing/2014/main" id="{BA8B21C1-C422-419E-A950-8BA135BDE8ED}"/>
                </a:ext>
              </a:extLst>
            </p:cNvPr>
            <p:cNvSpPr>
              <a:spLocks noChangeShapeType="1"/>
            </p:cNvSpPr>
            <p:nvPr/>
          </p:nvSpPr>
          <p:spPr bwMode="auto">
            <a:xfrm>
              <a:off x="4059" y="2473"/>
              <a:ext cx="123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7" name="Line 27">
              <a:extLst>
                <a:ext uri="{FF2B5EF4-FFF2-40B4-BE49-F238E27FC236}">
                  <a16:creationId xmlns:a16="http://schemas.microsoft.com/office/drawing/2014/main" id="{D0115823-5BDF-4FEA-B797-883BFB4ED761}"/>
                </a:ext>
              </a:extLst>
            </p:cNvPr>
            <p:cNvSpPr>
              <a:spLocks noChangeShapeType="1"/>
            </p:cNvSpPr>
            <p:nvPr/>
          </p:nvSpPr>
          <p:spPr bwMode="auto">
            <a:xfrm>
              <a:off x="4604" y="1872"/>
              <a:ext cx="0" cy="1241"/>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 name="Text Box 28">
              <a:extLst>
                <a:ext uri="{FF2B5EF4-FFF2-40B4-BE49-F238E27FC236}">
                  <a16:creationId xmlns:a16="http://schemas.microsoft.com/office/drawing/2014/main" id="{A93299CF-E77D-4F7B-8267-D4269AF8BF1E}"/>
                </a:ext>
              </a:extLst>
            </p:cNvPr>
            <p:cNvSpPr txBox="1">
              <a:spLocks noChangeArrowheads="1"/>
            </p:cNvSpPr>
            <p:nvPr/>
          </p:nvSpPr>
          <p:spPr bwMode="auto">
            <a:xfrm>
              <a:off x="4639" y="1752"/>
              <a:ext cx="2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仿宋_GB2312" pitchFamily="49" charset="-122"/>
                  <a:sym typeface="Symbol" panose="05050102010706020507" pitchFamily="18" charset="2"/>
                </a:rPr>
                <a:t>u</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sp>
          <p:nvSpPr>
            <p:cNvPr id="29" name="Text Box 29">
              <a:extLst>
                <a:ext uri="{FF2B5EF4-FFF2-40B4-BE49-F238E27FC236}">
                  <a16:creationId xmlns:a16="http://schemas.microsoft.com/office/drawing/2014/main" id="{F3614458-2424-4053-8EB8-80670BD1F34F}"/>
                </a:ext>
              </a:extLst>
            </p:cNvPr>
            <p:cNvSpPr txBox="1">
              <a:spLocks noChangeArrowheads="1"/>
            </p:cNvSpPr>
            <p:nvPr/>
          </p:nvSpPr>
          <p:spPr bwMode="auto">
            <a:xfrm>
              <a:off x="5293" y="2352"/>
              <a:ext cx="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仿宋_GB2312" pitchFamily="49" charset="-122"/>
                  <a:sym typeface="Symbol" panose="05050102010706020507" pitchFamily="18" charset="2"/>
                </a:rPr>
                <a:t>i</a:t>
              </a:r>
              <a:endParaRPr kumimoji="1" lang="en-US" altLang="zh-CN" sz="2400" b="1">
                <a:solidFill>
                  <a:srgbClr val="FFFF00"/>
                </a:solidFill>
                <a:latin typeface="Times New Roman" panose="02020603050405020304" pitchFamily="18" charset="0"/>
                <a:ea typeface="仿宋_GB2312" pitchFamily="49" charset="-122"/>
                <a:sym typeface="Symbol" panose="05050102010706020507" pitchFamily="18" charset="2"/>
              </a:endParaRPr>
            </a:p>
          </p:txBody>
        </p:sp>
      </p:grpSp>
      <p:sp>
        <p:nvSpPr>
          <p:cNvPr id="30" name="Line 30">
            <a:extLst>
              <a:ext uri="{FF2B5EF4-FFF2-40B4-BE49-F238E27FC236}">
                <a16:creationId xmlns:a16="http://schemas.microsoft.com/office/drawing/2014/main" id="{3F3C3B44-75BE-4023-9D70-E5F62DA15958}"/>
              </a:ext>
            </a:extLst>
          </p:cNvPr>
          <p:cNvSpPr>
            <a:spLocks noChangeShapeType="1"/>
          </p:cNvSpPr>
          <p:nvPr/>
        </p:nvSpPr>
        <p:spPr bwMode="auto">
          <a:xfrm>
            <a:off x="8301990" y="2738438"/>
            <a:ext cx="935038"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1" name="Line 31">
            <a:extLst>
              <a:ext uri="{FF2B5EF4-FFF2-40B4-BE49-F238E27FC236}">
                <a16:creationId xmlns:a16="http://schemas.microsoft.com/office/drawing/2014/main" id="{3F339950-BC57-4D4B-AC5C-DE4B7FAE7745}"/>
              </a:ext>
            </a:extLst>
          </p:cNvPr>
          <p:cNvSpPr>
            <a:spLocks noChangeShapeType="1"/>
          </p:cNvSpPr>
          <p:nvPr/>
        </p:nvSpPr>
        <p:spPr bwMode="auto">
          <a:xfrm flipV="1">
            <a:off x="8733790" y="2162175"/>
            <a:ext cx="0" cy="107950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2" name="Rectangle 32">
            <a:extLst>
              <a:ext uri="{FF2B5EF4-FFF2-40B4-BE49-F238E27FC236}">
                <a16:creationId xmlns:a16="http://schemas.microsoft.com/office/drawing/2014/main" id="{41B66BED-6C83-4B57-8335-4C342C1A4F8F}"/>
              </a:ext>
            </a:extLst>
          </p:cNvPr>
          <p:cNvSpPr>
            <a:spLocks noChangeArrowheads="1"/>
          </p:cNvSpPr>
          <p:nvPr/>
        </p:nvSpPr>
        <p:spPr bwMode="auto">
          <a:xfrm>
            <a:off x="3201465" y="2520950"/>
            <a:ext cx="369773" cy="865188"/>
          </a:xfrm>
          <a:prstGeom prst="rect">
            <a:avLst/>
          </a:prstGeom>
          <a:solidFill>
            <a:srgbClr val="3333CC"/>
          </a:solidFill>
          <a:ln w="9525" algn="ctr">
            <a:solidFill>
              <a:srgbClr val="3333CC"/>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3" name="Line 33">
            <a:extLst>
              <a:ext uri="{FF2B5EF4-FFF2-40B4-BE49-F238E27FC236}">
                <a16:creationId xmlns:a16="http://schemas.microsoft.com/office/drawing/2014/main" id="{4AA7482B-3EDD-4A5B-9C04-3727249ED022}"/>
              </a:ext>
            </a:extLst>
          </p:cNvPr>
          <p:cNvSpPr>
            <a:spLocks noChangeShapeType="1"/>
          </p:cNvSpPr>
          <p:nvPr/>
        </p:nvSpPr>
        <p:spPr bwMode="auto">
          <a:xfrm>
            <a:off x="3404553" y="2449513"/>
            <a:ext cx="0" cy="1008062"/>
          </a:xfrm>
          <a:prstGeom prst="line">
            <a:avLst/>
          </a:prstGeom>
          <a:noFill/>
          <a:ln w="38100" cap="sq">
            <a:solidFill>
              <a:srgbClr val="FF9900"/>
            </a:solidFill>
            <a:round/>
            <a:headEnd/>
            <a:tailE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16025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0"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edge">
                                      <p:cBhvr>
                                        <p:cTn id="11" dur="2000"/>
                                        <p:tgtEl>
                                          <p:spTgt spid="32"/>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slide(fromLeft)">
                                      <p:cBhvr>
                                        <p:cTn id="31"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iterate type="lt">
                                    <p:tmPct val="5000"/>
                                  </p:iterate>
                                  <p:childTnLst>
                                    <p:set>
                                      <p:cBhvr>
                                        <p:cTn id="50" dur="1" fill="hold">
                                          <p:stCondLst>
                                            <p:cond delay="0"/>
                                          </p:stCondLst>
                                        </p:cTn>
                                        <p:tgtEl>
                                          <p:spTgt spid="31"/>
                                        </p:tgtEl>
                                        <p:attrNameLst>
                                          <p:attrName>style.visibility</p:attrName>
                                        </p:attrNameLst>
                                      </p:cBhvr>
                                      <p:to>
                                        <p:strVal val="visible"/>
                                      </p:to>
                                    </p:set>
                                    <p:anim calcmode="lin" valueType="num">
                                      <p:cBhvr>
                                        <p:cTn id="51" dur="1000" fill="hold"/>
                                        <p:tgtEl>
                                          <p:spTgt spid="31"/>
                                        </p:tgtEl>
                                        <p:attrNameLst>
                                          <p:attrName>ppt_w</p:attrName>
                                        </p:attrNameLst>
                                      </p:cBhvr>
                                      <p:tavLst>
                                        <p:tav tm="0">
                                          <p:val>
                                            <p:fltVal val="0"/>
                                          </p:val>
                                        </p:tav>
                                        <p:tav tm="100000">
                                          <p:val>
                                            <p:strVal val="#ppt_w"/>
                                          </p:val>
                                        </p:tav>
                                      </p:tavLst>
                                    </p:anim>
                                    <p:anim calcmode="lin" valueType="num">
                                      <p:cBhvr>
                                        <p:cTn id="52" dur="1000" fill="hold"/>
                                        <p:tgtEl>
                                          <p:spTgt spid="31"/>
                                        </p:tgtEl>
                                        <p:attrNameLst>
                                          <p:attrName>ppt_h</p:attrName>
                                        </p:attrNameLst>
                                      </p:cBhvr>
                                      <p:tavLst>
                                        <p:tav tm="0">
                                          <p:val>
                                            <p:fltVal val="0"/>
                                          </p:val>
                                        </p:tav>
                                        <p:tav tm="100000">
                                          <p:val>
                                            <p:strVal val="#ppt_h"/>
                                          </p:val>
                                        </p:tav>
                                      </p:tavLst>
                                    </p:anim>
                                    <p:anim calcmode="lin" valueType="num">
                                      <p:cBhvr>
                                        <p:cTn id="53" dur="1000" fill="hold"/>
                                        <p:tgtEl>
                                          <p:spTgt spid="31"/>
                                        </p:tgtEl>
                                        <p:attrNameLst>
                                          <p:attrName>style.rotation</p:attrName>
                                        </p:attrNameLst>
                                      </p:cBhvr>
                                      <p:tavLst>
                                        <p:tav tm="0">
                                          <p:val>
                                            <p:fltVal val="90"/>
                                          </p:val>
                                        </p:tav>
                                        <p:tav tm="100000">
                                          <p:val>
                                            <p:fltVal val="0"/>
                                          </p:val>
                                        </p:tav>
                                      </p:tavLst>
                                    </p:anim>
                                    <p:animEffect transition="in" filter="fade">
                                      <p:cBhvr>
                                        <p:cTn id="5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30" grpId="0" animBg="1"/>
      <p:bldP spid="31" grpId="0" animBg="1"/>
      <p:bldP spid="32" grpId="0" animBg="1"/>
      <p:bldP spid="33" grpId="0" animBg="1"/>
      <p:bldP spid="3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7" name="Text Box 5"/>
          <p:cNvSpPr txBox="1">
            <a:spLocks noChangeArrowheads="1"/>
          </p:cNvSpPr>
          <p:nvPr/>
        </p:nvSpPr>
        <p:spPr bwMode="auto">
          <a:xfrm>
            <a:off x="2014539" y="1301751"/>
            <a:ext cx="4473575" cy="4524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楷体_GB2312" pitchFamily="49" charset="-122"/>
                <a:ea typeface="楷体_GB2312" pitchFamily="49" charset="-122"/>
              </a:rPr>
              <a:t>尽管实际的电感线圈形状各异，但其共性都是线圈中通以电流 </a:t>
            </a:r>
            <a:r>
              <a:rPr kumimoji="1" lang="en-US" altLang="zh-CN" sz="2400" b="1" i="1" dirty="0" err="1">
                <a:latin typeface="楷体_GB2312" pitchFamily="49" charset="-122"/>
                <a:ea typeface="楷体_GB2312" pitchFamily="49" charset="-122"/>
              </a:rPr>
              <a:t>i</a:t>
            </a:r>
            <a:r>
              <a:rPr kumimoji="1" lang="zh-CN" altLang="en-US" sz="2400" b="1" dirty="0">
                <a:latin typeface="楷体_GB2312" pitchFamily="49" charset="-122"/>
                <a:ea typeface="楷体_GB2312" pitchFamily="49" charset="-122"/>
              </a:rPr>
              <a:t>，在其周围激发磁场</a:t>
            </a:r>
            <a:r>
              <a:rPr kumimoji="1" lang="en-US" altLang="zh-CN" sz="2400" b="1" dirty="0">
                <a:latin typeface="楷体_GB2312" pitchFamily="49" charset="-122"/>
                <a:ea typeface="楷体_GB2312" pitchFamily="49" charset="-122"/>
              </a:rPr>
              <a:t>(magnetic filed)</a:t>
            </a:r>
            <a:r>
              <a:rPr kumimoji="1" lang="zh-CN" altLang="en-US" sz="2400" b="1" dirty="0">
                <a:latin typeface="楷体_GB2312" pitchFamily="49" charset="-122"/>
                <a:ea typeface="楷体_GB2312" pitchFamily="49" charset="-122"/>
              </a:rPr>
              <a:t>，从而在线圈中形成与电流相交链的磁通</a:t>
            </a:r>
            <a:r>
              <a:rPr kumimoji="1" lang="en-US" altLang="zh-CN" sz="2400" b="1" dirty="0">
                <a:latin typeface="楷体_GB2312" pitchFamily="49" charset="-122"/>
                <a:ea typeface="楷体_GB2312" pitchFamily="49" charset="-122"/>
              </a:rPr>
              <a:t>(flux)</a:t>
            </a:r>
            <a:r>
              <a:rPr kumimoji="1" lang="el-GR" altLang="zh-CN" sz="2400" b="1" i="1" dirty="0">
                <a:latin typeface="楷体_GB2312" pitchFamily="49" charset="-122"/>
                <a:ea typeface="楷体_GB2312" pitchFamily="49" charset="-122"/>
                <a:cs typeface="Times New Roman" panose="02020603050405020304" pitchFamily="18" charset="0"/>
              </a:rPr>
              <a:t>Φ</a:t>
            </a:r>
            <a:r>
              <a:rPr kumimoji="1" lang="en-US" altLang="zh-CN" sz="2400" b="1" dirty="0">
                <a:latin typeface="楷体_GB2312" pitchFamily="49" charset="-122"/>
                <a:ea typeface="楷体_GB2312" pitchFamily="49" charset="-122"/>
              </a:rPr>
              <a:t> </a:t>
            </a:r>
            <a:r>
              <a:rPr kumimoji="1" lang="zh-CN" altLang="en-US" sz="2400" b="1" dirty="0">
                <a:latin typeface="楷体_GB2312" pitchFamily="49" charset="-122"/>
                <a:ea typeface="楷体_GB2312" pitchFamily="49" charset="-122"/>
              </a:rPr>
              <a:t>（两者的方向遵循右螺旋法则），与线圈交链成磁链</a:t>
            </a:r>
            <a:r>
              <a:rPr kumimoji="1" lang="el-GR" altLang="zh-CN" sz="2400" b="1" i="1" dirty="0">
                <a:latin typeface="楷体_GB2312" pitchFamily="49" charset="-122"/>
                <a:ea typeface="楷体_GB2312" pitchFamily="49" charset="-122"/>
              </a:rPr>
              <a:t>ψ</a:t>
            </a:r>
            <a:r>
              <a:rPr kumimoji="1" lang="en-US" altLang="zh-CN" sz="2400" b="1" dirty="0">
                <a:latin typeface="楷体_GB2312" pitchFamily="49" charset="-122"/>
                <a:ea typeface="楷体_GB2312" pitchFamily="49" charset="-122"/>
              </a:rPr>
              <a:t>  </a:t>
            </a:r>
            <a:r>
              <a:rPr kumimoji="1" lang="zh-CN" altLang="en-US" sz="2400" b="1" dirty="0">
                <a:latin typeface="楷体_GB2312" pitchFamily="49" charset="-122"/>
                <a:ea typeface="楷体_GB2312" pitchFamily="49" charset="-122"/>
              </a:rPr>
              <a:t>，如图所示。  </a:t>
            </a:r>
          </a:p>
        </p:txBody>
      </p:sp>
      <p:pic>
        <p:nvPicPr>
          <p:cNvPr id="2" name="图片 1"/>
          <p:cNvPicPr>
            <a:picLocks noChangeAspect="1"/>
          </p:cNvPicPr>
          <p:nvPr/>
        </p:nvPicPr>
        <p:blipFill>
          <a:blip r:embed="rId2"/>
          <a:stretch>
            <a:fillRect/>
          </a:stretch>
        </p:blipFill>
        <p:spPr>
          <a:xfrm>
            <a:off x="6792765" y="1254230"/>
            <a:ext cx="2576892" cy="4571836"/>
          </a:xfrm>
          <a:prstGeom prst="rect">
            <a:avLst/>
          </a:prstGeom>
        </p:spPr>
      </p:pic>
      <p:sp>
        <p:nvSpPr>
          <p:cNvPr id="3" name="Rectangle 7">
            <a:hlinkClick r:id="rId3" action="ppaction://hlinksldjump"/>
            <a:extLst>
              <a:ext uri="{FF2B5EF4-FFF2-40B4-BE49-F238E27FC236}">
                <a16:creationId xmlns:a16="http://schemas.microsoft.com/office/drawing/2014/main" id="{27C2C4A0-733B-0993-86D0-7B310BE6C793}"/>
              </a:ext>
            </a:extLst>
          </p:cNvPr>
          <p:cNvSpPr>
            <a:spLocks noChangeArrowheads="1"/>
          </p:cNvSpPr>
          <p:nvPr/>
        </p:nvSpPr>
        <p:spPr bwMode="auto">
          <a:xfrm>
            <a:off x="1450401" y="460072"/>
            <a:ext cx="724535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3200" dirty="0">
                <a:latin typeface="黑体" panose="02010609060101010101" pitchFamily="49" charset="-122"/>
                <a:ea typeface="黑体" panose="02010609060101010101" pitchFamily="49" charset="-122"/>
              </a:rPr>
              <a:t>1.2.2 </a:t>
            </a:r>
            <a:r>
              <a:rPr lang="zh-CN" altLang="en-US" sz="3200" dirty="0">
                <a:latin typeface="黑体" panose="02010609060101010101" pitchFamily="49" charset="-122"/>
                <a:ea typeface="黑体" panose="02010609060101010101" pitchFamily="49" charset="-122"/>
              </a:rPr>
              <a:t>电感元件</a:t>
            </a:r>
            <a:r>
              <a:rPr lang="zh-CN" altLang="en-US" sz="3800" dirty="0">
                <a:ea typeface="宋体" panose="02010600030101010101" pitchFamily="2" charset="-122"/>
              </a:rPr>
              <a:t> </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5815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A0018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838200"/>
            <a:ext cx="2438400"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descr="EM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1" y="2362200"/>
            <a:ext cx="2360613"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descr="p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4419601"/>
            <a:ext cx="24384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descr="2004SEP15_NP_CM_CP_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1" y="838200"/>
            <a:ext cx="2157413"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6" descr="t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4267201"/>
            <a:ext cx="2133600"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7" descr="liMgQflehoZ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2514600"/>
            <a:ext cx="205740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8" descr="xcp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4800" y="2590801"/>
            <a:ext cx="17526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2620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0" name="Text Box 6"/>
          <p:cNvSpPr txBox="1">
            <a:spLocks noChangeArrowheads="1"/>
          </p:cNvSpPr>
          <p:nvPr/>
        </p:nvSpPr>
        <p:spPr bwMode="auto">
          <a:xfrm>
            <a:off x="1534945" y="250407"/>
            <a:ext cx="9738643"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30000"/>
              </a:lnSpc>
              <a:spcBef>
                <a:spcPct val="30000"/>
              </a:spcBef>
            </a:pPr>
            <a:r>
              <a:rPr kumimoji="1" lang="zh-CN" altLang="en-US" sz="2400" b="1" dirty="0">
                <a:latin typeface="Times New Roman" panose="02020603050405020304" pitchFamily="18" charset="0"/>
                <a:ea typeface="楷体_GB2312" pitchFamily="49" charset="-122"/>
              </a:rPr>
              <a:t>如果一个二端元件在任一时刻，其磁通链与电流之间的关系由</a:t>
            </a:r>
            <a:r>
              <a:rPr kumimoji="1" lang="en-US" altLang="zh-CN" sz="2400" b="1" i="1" dirty="0" err="1">
                <a:latin typeface="Times New Roman" panose="02020603050405020304" pitchFamily="18" charset="0"/>
                <a:ea typeface="楷体_GB2312" pitchFamily="49" charset="-122"/>
              </a:rPr>
              <a:t>i</a:t>
            </a:r>
            <a:r>
              <a:rPr kumimoji="1" lang="zh-CN" altLang="en-US" sz="2400" b="1" i="1" dirty="0">
                <a:latin typeface="Times New Roman" panose="02020603050405020304" pitchFamily="18" charset="0"/>
                <a:ea typeface="楷体_GB2312" pitchFamily="49" charset="-122"/>
              </a:rPr>
              <a:t>－</a:t>
            </a:r>
            <a:r>
              <a:rPr kumimoji="1" lang="zh-CN" altLang="en-US" sz="2400" b="1" i="1" dirty="0">
                <a:latin typeface="Times New Roman" panose="02020603050405020304" pitchFamily="18" charset="0"/>
                <a:ea typeface="楷体_GB2312" pitchFamily="49" charset="-122"/>
                <a:sym typeface="Symbol" panose="05050102010706020507" pitchFamily="18" charset="2"/>
              </a:rPr>
              <a:t></a:t>
            </a:r>
            <a:r>
              <a:rPr kumimoji="1" lang="zh-CN" altLang="en-US" sz="2400" b="1" dirty="0">
                <a:latin typeface="Times New Roman" panose="02020603050405020304" pitchFamily="18" charset="0"/>
                <a:ea typeface="楷体_GB2312" pitchFamily="49" charset="-122"/>
              </a:rPr>
              <a:t>平面上一条曲线所确定，则称此二端元件为电感元件。电感元件的符号和特性曲线如图</a:t>
            </a:r>
            <a:r>
              <a:rPr kumimoji="1" lang="en-US" altLang="zh-CN" sz="2400" b="1" dirty="0">
                <a:latin typeface="Times New Roman" panose="02020603050405020304" pitchFamily="18" charset="0"/>
                <a:ea typeface="楷体_GB2312" pitchFamily="49" charset="-122"/>
              </a:rPr>
              <a:t> (a)</a:t>
            </a:r>
            <a:r>
              <a:rPr kumimoji="1" lang="zh-CN" altLang="en-US" sz="2400" b="1" dirty="0">
                <a:latin typeface="Times New Roman" panose="02020603050405020304" pitchFamily="18" charset="0"/>
                <a:ea typeface="楷体_GB2312" pitchFamily="49" charset="-122"/>
              </a:rPr>
              <a:t>和</a:t>
            </a:r>
            <a:r>
              <a:rPr kumimoji="1" lang="en-US" altLang="zh-CN" sz="2400" b="1" dirty="0">
                <a:latin typeface="Times New Roman" panose="02020603050405020304" pitchFamily="18" charset="0"/>
                <a:ea typeface="楷体_GB2312" pitchFamily="49" charset="-122"/>
              </a:rPr>
              <a:t>(b)</a:t>
            </a:r>
            <a:r>
              <a:rPr kumimoji="1" lang="zh-CN" altLang="en-US" sz="2400" b="1" dirty="0">
                <a:latin typeface="Times New Roman" panose="02020603050405020304" pitchFamily="18" charset="0"/>
                <a:ea typeface="楷体_GB2312" pitchFamily="49" charset="-122"/>
              </a:rPr>
              <a:t>所示。</a:t>
            </a:r>
          </a:p>
        </p:txBody>
      </p:sp>
      <p:sp>
        <p:nvSpPr>
          <p:cNvPr id="129031" name="Text Box 7"/>
          <p:cNvSpPr txBox="1">
            <a:spLocks noChangeArrowheads="1"/>
          </p:cNvSpPr>
          <p:nvPr/>
        </p:nvSpPr>
        <p:spPr bwMode="auto">
          <a:xfrm>
            <a:off x="1703388" y="4891089"/>
            <a:ext cx="8001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kumimoji="1" lang="zh-CN" altLang="en-US" sz="2000" b="1">
                <a:latin typeface="Times New Roman" panose="02020603050405020304" pitchFamily="18" charset="0"/>
                <a:ea typeface="楷体_GB2312" pitchFamily="49" charset="-122"/>
              </a:rPr>
              <a:t>       </a:t>
            </a:r>
            <a:r>
              <a:rPr kumimoji="1" lang="en-US" altLang="zh-CN" sz="2000" b="1">
                <a:latin typeface="Times New Roman" panose="02020603050405020304" pitchFamily="18" charset="0"/>
                <a:ea typeface="楷体_GB2312" pitchFamily="49" charset="-122"/>
              </a:rPr>
              <a:t>(a) </a:t>
            </a:r>
            <a:r>
              <a:rPr kumimoji="1" lang="zh-CN" altLang="en-US" sz="2000" b="1">
                <a:latin typeface="Times New Roman" panose="02020603050405020304" pitchFamily="18" charset="0"/>
                <a:ea typeface="楷体_GB2312" pitchFamily="49" charset="-122"/>
              </a:rPr>
              <a:t>电感元件的符号                           </a:t>
            </a:r>
            <a:r>
              <a:rPr kumimoji="1" lang="en-US" altLang="zh-CN" sz="2000" b="1">
                <a:latin typeface="Times New Roman" panose="02020603050405020304" pitchFamily="18" charset="0"/>
                <a:ea typeface="楷体_GB2312" pitchFamily="49" charset="-122"/>
              </a:rPr>
              <a:t>(c) </a:t>
            </a:r>
            <a:r>
              <a:rPr kumimoji="1" lang="zh-CN" altLang="en-US" sz="2000" b="1">
                <a:latin typeface="Times New Roman" panose="02020603050405020304" pitchFamily="18" charset="0"/>
                <a:ea typeface="楷体_GB2312" pitchFamily="49" charset="-122"/>
              </a:rPr>
              <a:t>线性时不变电感元件的符号</a:t>
            </a:r>
          </a:p>
          <a:p>
            <a:pPr eaLnBrk="1" hangingPunct="1">
              <a:lnSpc>
                <a:spcPct val="120000"/>
              </a:lnSpc>
            </a:pPr>
            <a:r>
              <a:rPr kumimoji="1" lang="zh-CN" altLang="en-US" sz="2000" b="1">
                <a:latin typeface="Times New Roman" panose="02020603050405020304" pitchFamily="18" charset="0"/>
                <a:ea typeface="楷体_GB2312" pitchFamily="49" charset="-122"/>
              </a:rPr>
              <a:t>       </a:t>
            </a:r>
            <a:r>
              <a:rPr kumimoji="1" lang="en-US" altLang="zh-CN" sz="2000" b="1">
                <a:latin typeface="Times New Roman" panose="02020603050405020304" pitchFamily="18" charset="0"/>
                <a:ea typeface="楷体_GB2312" pitchFamily="49" charset="-122"/>
              </a:rPr>
              <a:t>(b) </a:t>
            </a:r>
            <a:r>
              <a:rPr kumimoji="1" lang="zh-CN" altLang="en-US" sz="2000" b="1">
                <a:latin typeface="Times New Roman" panose="02020603050405020304" pitchFamily="18" charset="0"/>
                <a:ea typeface="楷体_GB2312" pitchFamily="49" charset="-122"/>
              </a:rPr>
              <a:t>电感元件的特性曲线                  </a:t>
            </a:r>
            <a:r>
              <a:rPr kumimoji="1" lang="en-US" altLang="zh-CN" sz="2000" b="1">
                <a:latin typeface="Times New Roman" panose="02020603050405020304" pitchFamily="18" charset="0"/>
                <a:ea typeface="楷体_GB2312" pitchFamily="49" charset="-122"/>
              </a:rPr>
              <a:t>(d) </a:t>
            </a:r>
            <a:r>
              <a:rPr kumimoji="1" lang="zh-CN" altLang="en-US" sz="2000" b="1">
                <a:latin typeface="Times New Roman" panose="02020603050405020304" pitchFamily="18" charset="0"/>
                <a:ea typeface="楷体_GB2312" pitchFamily="49" charset="-122"/>
              </a:rPr>
              <a:t>线性时不变电感的特性曲线</a:t>
            </a:r>
          </a:p>
        </p:txBody>
      </p:sp>
      <p:grpSp>
        <p:nvGrpSpPr>
          <p:cNvPr id="129032" name="Group 8"/>
          <p:cNvGrpSpPr>
            <a:grpSpLocks/>
          </p:cNvGrpSpPr>
          <p:nvPr/>
        </p:nvGrpSpPr>
        <p:grpSpPr bwMode="auto">
          <a:xfrm>
            <a:off x="2084388" y="2225676"/>
            <a:ext cx="7239000" cy="2811463"/>
            <a:chOff x="624" y="1872"/>
            <a:chExt cx="4560" cy="1771"/>
          </a:xfrm>
        </p:grpSpPr>
        <p:graphicFrame>
          <p:nvGraphicFramePr>
            <p:cNvPr id="65541" name="Object 9"/>
            <p:cNvGraphicFramePr>
              <a:graphicFrameLocks noChangeAspect="1"/>
            </p:cNvGraphicFramePr>
            <p:nvPr/>
          </p:nvGraphicFramePr>
          <p:xfrm>
            <a:off x="624" y="1872"/>
            <a:ext cx="4560" cy="1592"/>
          </p:xfrm>
          <a:graphic>
            <a:graphicData uri="http://schemas.openxmlformats.org/presentationml/2006/ole">
              <mc:AlternateContent xmlns:mc="http://schemas.openxmlformats.org/markup-compatibility/2006">
                <mc:Choice xmlns:v="urn:schemas-microsoft-com:vml" Requires="v">
                  <p:oleObj name="Image" r:id="rId2" imgW="18603600" imgH="6493470" progId="Photoshop.Image.5">
                    <p:embed/>
                  </p:oleObj>
                </mc:Choice>
                <mc:Fallback>
                  <p:oleObj name="Image" r:id="rId2" imgW="18603600" imgH="6493470" progId="Photoshop.Image.5">
                    <p:embed/>
                    <p:pic>
                      <p:nvPicPr>
                        <p:cNvPr id="65541"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1872"/>
                          <a:ext cx="4560" cy="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2" name="Rectangle 10"/>
            <p:cNvSpPr>
              <a:spLocks noChangeArrowheads="1"/>
            </p:cNvSpPr>
            <p:nvPr/>
          </p:nvSpPr>
          <p:spPr bwMode="auto">
            <a:xfrm>
              <a:off x="2599" y="3393"/>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en-US" altLang="zh-CN" sz="2000" b="1">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326710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p:cNvSpPr txBox="1">
            <a:spLocks noChangeArrowheads="1"/>
          </p:cNvSpPr>
          <p:nvPr/>
        </p:nvSpPr>
        <p:spPr bwMode="auto">
          <a:xfrm>
            <a:off x="2133600" y="2844800"/>
            <a:ext cx="80010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20000"/>
              </a:lnSpc>
              <a:spcBef>
                <a:spcPct val="50000"/>
              </a:spcBef>
            </a:pPr>
            <a:r>
              <a:rPr kumimoji="1" lang="zh-CN" altLang="en-US" sz="2400" b="1" dirty="0">
                <a:solidFill>
                  <a:srgbClr val="FF0000"/>
                </a:solidFill>
                <a:latin typeface="Times New Roman" panose="02020603050405020304" pitchFamily="18" charset="0"/>
                <a:ea typeface="楷体_GB2312" pitchFamily="49" charset="-122"/>
              </a:rPr>
              <a:t>        其特性曲线是通过坐标原点一条直线的电感元件称为线性电感元件，否则称为非线性电感元件</a:t>
            </a:r>
            <a:r>
              <a:rPr kumimoji="1" lang="zh-CN" altLang="en-US" sz="2400" b="1" dirty="0">
                <a:latin typeface="Times New Roman" panose="02020603050405020304" pitchFamily="18" charset="0"/>
                <a:ea typeface="楷体_GB2312" pitchFamily="49" charset="-122"/>
              </a:rPr>
              <a:t>。线性时不变电感元件的符号与特性曲线如图</a:t>
            </a:r>
            <a:r>
              <a:rPr kumimoji="1" lang="en-US" altLang="zh-CN" sz="2400" b="1" dirty="0">
                <a:latin typeface="Times New Roman" panose="02020603050405020304" pitchFamily="18" charset="0"/>
                <a:ea typeface="楷体_GB2312" pitchFamily="49" charset="-122"/>
              </a:rPr>
              <a:t>(c)</a:t>
            </a:r>
            <a:r>
              <a:rPr kumimoji="1" lang="zh-CN" altLang="en-US" sz="2400" b="1" dirty="0">
                <a:latin typeface="Times New Roman" panose="02020603050405020304" pitchFamily="18" charset="0"/>
                <a:ea typeface="楷体_GB2312" pitchFamily="49" charset="-122"/>
              </a:rPr>
              <a:t>和</a:t>
            </a:r>
            <a:r>
              <a:rPr kumimoji="1" lang="en-US" altLang="zh-CN" sz="2400" b="1" dirty="0">
                <a:latin typeface="Times New Roman" panose="02020603050405020304" pitchFamily="18" charset="0"/>
                <a:ea typeface="楷体_GB2312" pitchFamily="49" charset="-122"/>
              </a:rPr>
              <a:t>(d)</a:t>
            </a:r>
            <a:r>
              <a:rPr kumimoji="1" lang="zh-CN" altLang="en-US" sz="2400" b="1" dirty="0">
                <a:latin typeface="Times New Roman" panose="02020603050405020304" pitchFamily="18" charset="0"/>
                <a:ea typeface="楷体_GB2312" pitchFamily="49" charset="-122"/>
              </a:rPr>
              <a:t>所示，它的特性曲线是一条通过原点不随时间变化的直线，其数学表达式为</a:t>
            </a:r>
          </a:p>
        </p:txBody>
      </p:sp>
      <p:graphicFrame>
        <p:nvGraphicFramePr>
          <p:cNvPr id="235523" name="Object 3"/>
          <p:cNvGraphicFramePr>
            <a:graphicFrameLocks noChangeAspect="1"/>
          </p:cNvGraphicFramePr>
          <p:nvPr/>
        </p:nvGraphicFramePr>
        <p:xfrm>
          <a:off x="5303838" y="4803775"/>
          <a:ext cx="1277937" cy="579438"/>
        </p:xfrm>
        <a:graphic>
          <a:graphicData uri="http://schemas.openxmlformats.org/presentationml/2006/ole">
            <mc:AlternateContent xmlns:mc="http://schemas.openxmlformats.org/markup-compatibility/2006">
              <mc:Choice xmlns:v="urn:schemas-microsoft-com:vml" Requires="v">
                <p:oleObj name="Equation" r:id="rId2" imgW="444240" imgH="190440" progId="Equation.DSMT4">
                  <p:embed/>
                </p:oleObj>
              </mc:Choice>
              <mc:Fallback>
                <p:oleObj name="Equation" r:id="rId2" imgW="444240" imgH="190440" progId="Equation.DSMT4">
                  <p:embed/>
                  <p:pic>
                    <p:nvPicPr>
                      <p:cNvPr id="235523" name="Object 3"/>
                      <p:cNvPicPr>
                        <a:picLocks noChangeAspect="1" noChangeArrowheads="1"/>
                      </p:cNvPicPr>
                      <p:nvPr/>
                    </p:nvPicPr>
                    <p:blipFill>
                      <a:blip r:embed="rId3"/>
                      <a:srcRect/>
                      <a:stretch>
                        <a:fillRect/>
                      </a:stretch>
                    </p:blipFill>
                    <p:spPr bwMode="auto">
                      <a:xfrm>
                        <a:off x="5303838" y="4803775"/>
                        <a:ext cx="1277937" cy="579438"/>
                      </a:xfrm>
                      <a:prstGeom prst="rect">
                        <a:avLst/>
                      </a:prstGeom>
                      <a:noFill/>
                      <a:ln>
                        <a:noFill/>
                      </a:ln>
                    </p:spPr>
                  </p:pic>
                </p:oleObj>
              </mc:Fallback>
            </mc:AlternateContent>
          </a:graphicData>
        </a:graphic>
      </p:graphicFrame>
      <p:sp>
        <p:nvSpPr>
          <p:cNvPr id="235524" name="Text Box 4"/>
          <p:cNvSpPr txBox="1">
            <a:spLocks noChangeArrowheads="1"/>
          </p:cNvSpPr>
          <p:nvPr/>
        </p:nvSpPr>
        <p:spPr bwMode="auto">
          <a:xfrm>
            <a:off x="2133600" y="5402264"/>
            <a:ext cx="80010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50000"/>
              </a:spcBef>
            </a:pPr>
            <a:r>
              <a:rPr kumimoji="1" lang="zh-CN" altLang="en-US" sz="2400" b="1">
                <a:latin typeface="Times New Roman" panose="02020603050405020304" pitchFamily="18" charset="0"/>
                <a:ea typeface="楷体_GB2312" pitchFamily="49" charset="-122"/>
              </a:rPr>
              <a:t>        式中的系数</a:t>
            </a:r>
            <a:r>
              <a:rPr kumimoji="1" lang="en-US" altLang="zh-CN" sz="2400" b="1" i="1">
                <a:latin typeface="Times New Roman" panose="02020603050405020304" pitchFamily="18" charset="0"/>
                <a:ea typeface="楷体_GB2312" pitchFamily="49" charset="-122"/>
              </a:rPr>
              <a:t>L</a:t>
            </a:r>
            <a:r>
              <a:rPr kumimoji="1" lang="zh-CN" altLang="en-US" sz="2400" b="1">
                <a:latin typeface="Times New Roman" panose="02020603050405020304" pitchFamily="18" charset="0"/>
                <a:ea typeface="楷体_GB2312" pitchFamily="49" charset="-122"/>
              </a:rPr>
              <a:t>为常量，与直线的斜率成正比，称为电感，单位是亨</a:t>
            </a:r>
            <a:r>
              <a:rPr kumimoji="1" lang="en-US" altLang="zh-CN" sz="2400" b="1">
                <a:latin typeface="Times New Roman" panose="02020603050405020304" pitchFamily="18" charset="0"/>
                <a:ea typeface="楷体_GB2312" pitchFamily="49" charset="-122"/>
              </a:rPr>
              <a:t>[</a:t>
            </a:r>
            <a:r>
              <a:rPr kumimoji="1" lang="zh-CN" altLang="en-US" sz="2400" b="1">
                <a:latin typeface="Times New Roman" panose="02020603050405020304" pitchFamily="18" charset="0"/>
                <a:ea typeface="楷体_GB2312" pitchFamily="49" charset="-122"/>
              </a:rPr>
              <a:t>利</a:t>
            </a:r>
            <a:r>
              <a:rPr kumimoji="1" lang="en-US" altLang="zh-CN" sz="2400" b="1">
                <a:latin typeface="Times New Roman" panose="02020603050405020304" pitchFamily="18" charset="0"/>
                <a:ea typeface="楷体_GB2312" pitchFamily="49" charset="-122"/>
              </a:rPr>
              <a:t>],</a:t>
            </a:r>
            <a:r>
              <a:rPr kumimoji="1" lang="zh-CN" altLang="en-US" sz="2400" b="1">
                <a:latin typeface="Times New Roman" panose="02020603050405020304" pitchFamily="18" charset="0"/>
                <a:ea typeface="楷体_GB2312" pitchFamily="49" charset="-122"/>
              </a:rPr>
              <a:t>用</a:t>
            </a:r>
            <a:r>
              <a:rPr kumimoji="1" lang="en-US" altLang="zh-CN" sz="2400" b="1">
                <a:latin typeface="Times New Roman" panose="02020603050405020304" pitchFamily="18" charset="0"/>
                <a:ea typeface="楷体_GB2312" pitchFamily="49" charset="-122"/>
              </a:rPr>
              <a:t>H</a:t>
            </a:r>
            <a:r>
              <a:rPr kumimoji="1" lang="zh-CN" altLang="en-US" sz="2400" b="1">
                <a:latin typeface="Times New Roman" panose="02020603050405020304" pitchFamily="18" charset="0"/>
                <a:ea typeface="楷体_GB2312" pitchFamily="49" charset="-122"/>
              </a:rPr>
              <a:t>表示。</a:t>
            </a:r>
          </a:p>
        </p:txBody>
      </p:sp>
      <p:grpSp>
        <p:nvGrpSpPr>
          <p:cNvPr id="235525" name="Group 5"/>
          <p:cNvGrpSpPr>
            <a:grpSpLocks/>
          </p:cNvGrpSpPr>
          <p:nvPr/>
        </p:nvGrpSpPr>
        <p:grpSpPr bwMode="auto">
          <a:xfrm>
            <a:off x="2590007" y="117475"/>
            <a:ext cx="6705600" cy="2727325"/>
            <a:chOff x="624" y="96"/>
            <a:chExt cx="4416" cy="1728"/>
          </a:xfrm>
        </p:grpSpPr>
        <p:graphicFrame>
          <p:nvGraphicFramePr>
            <p:cNvPr id="66566" name="Object 6"/>
            <p:cNvGraphicFramePr>
              <a:graphicFrameLocks noChangeAspect="1"/>
            </p:cNvGraphicFramePr>
            <p:nvPr/>
          </p:nvGraphicFramePr>
          <p:xfrm>
            <a:off x="624" y="96"/>
            <a:ext cx="4416" cy="1542"/>
          </p:xfrm>
          <a:graphic>
            <a:graphicData uri="http://schemas.openxmlformats.org/presentationml/2006/ole">
              <mc:AlternateContent xmlns:mc="http://schemas.openxmlformats.org/markup-compatibility/2006">
                <mc:Choice xmlns:v="urn:schemas-microsoft-com:vml" Requires="v">
                  <p:oleObj name="Image" r:id="rId4" imgW="18603600" imgH="6493470" progId="Photoshop.Image.5">
                    <p:embed/>
                  </p:oleObj>
                </mc:Choice>
                <mc:Fallback>
                  <p:oleObj name="Image" r:id="rId4" imgW="18603600" imgH="6493470" progId="Photoshop.Image.5">
                    <p:embed/>
                    <p:pic>
                      <p:nvPicPr>
                        <p:cNvPr id="6656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 y="96"/>
                          <a:ext cx="4416" cy="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67" name="Rectangle 7"/>
            <p:cNvSpPr>
              <a:spLocks noChangeArrowheads="1"/>
            </p:cNvSpPr>
            <p:nvPr/>
          </p:nvSpPr>
          <p:spPr bwMode="auto">
            <a:xfrm>
              <a:off x="2551" y="1572"/>
              <a:ext cx="1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en-US" altLang="zh-CN" sz="2000" b="1">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2681290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1774825" y="476250"/>
            <a:ext cx="80010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a:latin typeface="Times New Roman" panose="02020603050405020304" pitchFamily="18" charset="0"/>
                <a:ea typeface="楷体_GB2312" pitchFamily="49" charset="-122"/>
              </a:rPr>
              <a:t>        实际电路中使用的电感线圈类型很多，电感的范围变化很大，例如高频电路中使用的线圈容量可以小到几个</a:t>
            </a:r>
            <a:r>
              <a:rPr kumimoji="1" lang="zh-CN" altLang="en-US" sz="2400" b="1">
                <a:latin typeface="Times New Roman" panose="02020603050405020304" pitchFamily="18" charset="0"/>
                <a:ea typeface="楷体_GB2312" pitchFamily="49" charset="-122"/>
                <a:sym typeface="Symbol" panose="05050102010706020507" pitchFamily="18" charset="2"/>
              </a:rPr>
              <a:t></a:t>
            </a:r>
            <a:r>
              <a:rPr kumimoji="1" lang="en-US" altLang="zh-CN" sz="2400" b="1">
                <a:latin typeface="Times New Roman" panose="02020603050405020304" pitchFamily="18" charset="0"/>
                <a:ea typeface="楷体_GB2312" pitchFamily="49" charset="-122"/>
              </a:rPr>
              <a:t>H(1</a:t>
            </a:r>
            <a:r>
              <a:rPr kumimoji="1" lang="en-US" altLang="zh-CN" sz="2400" b="1">
                <a:latin typeface="Times New Roman" panose="02020603050405020304" pitchFamily="18" charset="0"/>
                <a:ea typeface="楷体_GB2312" pitchFamily="49" charset="-122"/>
                <a:sym typeface="Symbol" panose="05050102010706020507" pitchFamily="18" charset="2"/>
              </a:rPr>
              <a:t></a:t>
            </a:r>
            <a:r>
              <a:rPr kumimoji="1" lang="en-US" altLang="zh-CN" sz="2400" b="1">
                <a:latin typeface="Times New Roman" panose="02020603050405020304" pitchFamily="18" charset="0"/>
                <a:ea typeface="楷体_GB2312" pitchFamily="49" charset="-122"/>
              </a:rPr>
              <a:t>H=10</a:t>
            </a:r>
            <a:r>
              <a:rPr kumimoji="1" lang="en-US" altLang="zh-CN" sz="2400" b="1" baseline="30000">
                <a:latin typeface="Times New Roman" panose="02020603050405020304" pitchFamily="18" charset="0"/>
                <a:ea typeface="楷体_GB2312" pitchFamily="49" charset="-122"/>
              </a:rPr>
              <a:t>-6</a:t>
            </a:r>
            <a:r>
              <a:rPr kumimoji="1" lang="en-US" altLang="zh-CN" sz="2400" b="1">
                <a:latin typeface="Times New Roman" panose="02020603050405020304" pitchFamily="18" charset="0"/>
                <a:ea typeface="楷体_GB2312" pitchFamily="49" charset="-122"/>
              </a:rPr>
              <a:t>H) ,</a:t>
            </a:r>
            <a:r>
              <a:rPr kumimoji="1" lang="zh-CN" altLang="en-US" sz="2400" b="1">
                <a:latin typeface="Times New Roman" panose="02020603050405020304" pitchFamily="18" charset="0"/>
                <a:ea typeface="楷体_GB2312" pitchFamily="49" charset="-122"/>
              </a:rPr>
              <a:t>低频滤波电路中使用扼流圈的电感可以大到几亨。电感线圈可以用一个电感或一个电感与电阻的串联作为它的电路模型。在工作频率很高的情况下，还需要增加一个电容来构成线圈的电路模型，如图所示。 </a:t>
            </a:r>
          </a:p>
        </p:txBody>
      </p:sp>
      <p:grpSp>
        <p:nvGrpSpPr>
          <p:cNvPr id="234499" name="Group 3"/>
          <p:cNvGrpSpPr>
            <a:grpSpLocks/>
          </p:cNvGrpSpPr>
          <p:nvPr/>
        </p:nvGrpSpPr>
        <p:grpSpPr bwMode="auto">
          <a:xfrm>
            <a:off x="2460625" y="4083051"/>
            <a:ext cx="6629400" cy="1920875"/>
            <a:chOff x="960" y="2640"/>
            <a:chExt cx="4176" cy="1210"/>
          </a:xfrm>
        </p:grpSpPr>
        <p:graphicFrame>
          <p:nvGraphicFramePr>
            <p:cNvPr id="67588" name="Object 4"/>
            <p:cNvGraphicFramePr>
              <a:graphicFrameLocks noChangeAspect="1"/>
            </p:cNvGraphicFramePr>
            <p:nvPr/>
          </p:nvGraphicFramePr>
          <p:xfrm>
            <a:off x="960" y="2640"/>
            <a:ext cx="4176" cy="890"/>
          </p:xfrm>
          <a:graphic>
            <a:graphicData uri="http://schemas.openxmlformats.org/presentationml/2006/ole">
              <mc:AlternateContent xmlns:mc="http://schemas.openxmlformats.org/markup-compatibility/2006">
                <mc:Choice xmlns:v="urn:schemas-microsoft-com:vml" Requires="v">
                  <p:oleObj name="Image" r:id="rId2" imgW="22733498" imgH="4841511" progId="Photoshop.Image.5">
                    <p:embed/>
                  </p:oleObj>
                </mc:Choice>
                <mc:Fallback>
                  <p:oleObj name="Image" r:id="rId2" imgW="22733498" imgH="4841511" progId="Photoshop.Image.5">
                    <p:embed/>
                    <p:pic>
                      <p:nvPicPr>
                        <p:cNvPr id="675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2640"/>
                          <a:ext cx="4176" cy="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89" name="Text Box 5"/>
            <p:cNvSpPr txBox="1">
              <a:spLocks noChangeArrowheads="1"/>
            </p:cNvSpPr>
            <p:nvPr/>
          </p:nvSpPr>
          <p:spPr bwMode="auto">
            <a:xfrm>
              <a:off x="1872" y="3600"/>
              <a:ext cx="2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000" b="1">
                  <a:latin typeface="Times New Roman" panose="02020603050405020304" pitchFamily="18" charset="0"/>
                  <a:ea typeface="楷体_GB2312" pitchFamily="49" charset="-122"/>
                </a:rPr>
                <a:t>电感器的几种电路模型 </a:t>
              </a:r>
            </a:p>
          </p:txBody>
        </p:sp>
      </p:grpSp>
    </p:spTree>
    <p:extLst>
      <p:ext uri="{BB962C8B-B14F-4D97-AF65-F5344CB8AC3E}">
        <p14:creationId xmlns:p14="http://schemas.microsoft.com/office/powerpoint/2010/main" val="1233591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2133600" y="246063"/>
            <a:ext cx="8001000"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30000"/>
              </a:lnSpc>
              <a:spcBef>
                <a:spcPct val="50000"/>
              </a:spcBef>
            </a:pPr>
            <a:r>
              <a:rPr kumimoji="1" lang="zh-CN" altLang="en-US" sz="2800" b="1">
                <a:latin typeface="Times New Roman" panose="02020603050405020304" pitchFamily="18" charset="0"/>
                <a:ea typeface="楷体_GB2312" pitchFamily="49" charset="-122"/>
              </a:rPr>
              <a:t>二、电感的电压电流关系</a:t>
            </a:r>
          </a:p>
          <a:p>
            <a:pPr algn="just" eaLnBrk="1" hangingPunct="1">
              <a:lnSpc>
                <a:spcPct val="130000"/>
              </a:lnSpc>
              <a:spcBef>
                <a:spcPct val="50000"/>
              </a:spcBef>
            </a:pPr>
            <a:r>
              <a:rPr kumimoji="1" lang="zh-CN" altLang="en-US" sz="28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对于线性时不变电感元件来说，在采用电压电流关联参考方向的情况下，可以得到</a:t>
            </a:r>
          </a:p>
        </p:txBody>
      </p:sp>
      <p:graphicFrame>
        <p:nvGraphicFramePr>
          <p:cNvPr id="233475" name="Object 3"/>
          <p:cNvGraphicFramePr>
            <a:graphicFrameLocks noChangeAspect="1"/>
          </p:cNvGraphicFramePr>
          <p:nvPr/>
        </p:nvGraphicFramePr>
        <p:xfrm>
          <a:off x="4435475" y="2349500"/>
          <a:ext cx="3576638" cy="930275"/>
        </p:xfrm>
        <a:graphic>
          <a:graphicData uri="http://schemas.openxmlformats.org/presentationml/2006/ole">
            <mc:AlternateContent xmlns:mc="http://schemas.openxmlformats.org/markup-compatibility/2006">
              <mc:Choice xmlns:v="urn:schemas-microsoft-com:vml" Requires="v">
                <p:oleObj name="Equation" r:id="rId2" imgW="1536480" imgH="393480" progId="Equation.DSMT4">
                  <p:embed/>
                </p:oleObj>
              </mc:Choice>
              <mc:Fallback>
                <p:oleObj name="Equation" r:id="rId2" imgW="1536480" imgH="393480" progId="Equation.DSMT4">
                  <p:embed/>
                  <p:pic>
                    <p:nvPicPr>
                      <p:cNvPr id="233475" name="Object 3"/>
                      <p:cNvPicPr>
                        <a:picLocks noChangeAspect="1" noChangeArrowheads="1"/>
                      </p:cNvPicPr>
                      <p:nvPr/>
                    </p:nvPicPr>
                    <p:blipFill>
                      <a:blip r:embed="rId3"/>
                      <a:srcRect/>
                      <a:stretch>
                        <a:fillRect/>
                      </a:stretch>
                    </p:blipFill>
                    <p:spPr bwMode="auto">
                      <a:xfrm>
                        <a:off x="4435475" y="2349500"/>
                        <a:ext cx="3576638" cy="930275"/>
                      </a:xfrm>
                      <a:prstGeom prst="rect">
                        <a:avLst/>
                      </a:prstGeom>
                      <a:noFill/>
                      <a:ln>
                        <a:noFill/>
                      </a:ln>
                    </p:spPr>
                  </p:pic>
                </p:oleObj>
              </mc:Fallback>
            </mc:AlternateContent>
          </a:graphicData>
        </a:graphic>
      </p:graphicFrame>
      <p:sp>
        <p:nvSpPr>
          <p:cNvPr id="233476" name="Text Box 4"/>
          <p:cNvSpPr txBox="1">
            <a:spLocks noChangeArrowheads="1"/>
          </p:cNvSpPr>
          <p:nvPr/>
        </p:nvSpPr>
        <p:spPr bwMode="auto">
          <a:xfrm>
            <a:off x="2133600" y="3357563"/>
            <a:ext cx="80010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spcBef>
                <a:spcPct val="50000"/>
              </a:spcBef>
            </a:pPr>
            <a:r>
              <a:rPr kumimoji="1" lang="zh-CN" altLang="en-US" sz="2400" b="1" dirty="0">
                <a:latin typeface="Times New Roman" panose="02020603050405020304" pitchFamily="18" charset="0"/>
                <a:ea typeface="楷体_GB2312" pitchFamily="49" charset="-122"/>
              </a:rPr>
              <a:t>        此式表明电感中的电压与其电流对时间的变化率成正比，与电阻元件的电压电流之间存在确定的约束关系不同，电感电压与此时刻电流的数值之间并没有确定的约束关系。</a:t>
            </a:r>
          </a:p>
          <a:p>
            <a:pPr eaLnBrk="1" hangingPunct="1">
              <a:lnSpc>
                <a:spcPct val="130000"/>
              </a:lnSpc>
              <a:spcBef>
                <a:spcPct val="50000"/>
              </a:spcBef>
            </a:pPr>
            <a:r>
              <a:rPr kumimoji="1" lang="zh-CN" altLang="en-US" sz="2400" b="1" dirty="0">
                <a:latin typeface="Times New Roman" panose="02020603050405020304" pitchFamily="18" charset="0"/>
                <a:ea typeface="楷体_GB2312" pitchFamily="49" charset="-122"/>
              </a:rPr>
              <a:t>        在直流电源激励的电路中，磁场不随时间变化</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各电压电流均不随时间变化时，电感相当于一个短路</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u</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 </a:t>
            </a:r>
          </a:p>
        </p:txBody>
      </p:sp>
    </p:spTree>
    <p:extLst>
      <p:ext uri="{BB962C8B-B14F-4D97-AF65-F5344CB8AC3E}">
        <p14:creationId xmlns:p14="http://schemas.microsoft.com/office/powerpoint/2010/main" val="754632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66185" y="2437051"/>
            <a:ext cx="2379685" cy="2369811"/>
          </a:xfrm>
          <a:prstGeom prst="rect">
            <a:avLst/>
          </a:prstGeom>
        </p:spPr>
      </p:pic>
      <p:sp>
        <p:nvSpPr>
          <p:cNvPr id="10242" name="Rectangle 2"/>
          <p:cNvSpPr>
            <a:spLocks noGrp="1" noChangeArrowheads="1"/>
          </p:cNvSpPr>
          <p:nvPr>
            <p:ph type="title" idx="4294967295"/>
          </p:nvPr>
        </p:nvSpPr>
        <p:spPr>
          <a:xfrm>
            <a:off x="1044564" y="511174"/>
            <a:ext cx="6202363" cy="919163"/>
          </a:xfrm>
        </p:spPr>
        <p:txBody>
          <a:bodyPr/>
          <a:lstStyle/>
          <a:p>
            <a:pPr eaLnBrk="1" hangingPunct="1"/>
            <a:r>
              <a:rPr lang="en-US" altLang="zh-CN" sz="3200" b="1" dirty="0">
                <a:latin typeface="黑体" panose="02010609060101010101" pitchFamily="49" charset="-122"/>
                <a:ea typeface="黑体" panose="02010609060101010101" pitchFamily="49" charset="-122"/>
              </a:rPr>
              <a:t>1.1.2 </a:t>
            </a:r>
            <a:r>
              <a:rPr lang="zh-CN" altLang="en-US" sz="3200" b="1" dirty="0">
                <a:latin typeface="黑体" panose="02010609060101010101" pitchFamily="49" charset="-122"/>
                <a:ea typeface="黑体" panose="02010609060101010101" pitchFamily="49" charset="-122"/>
              </a:rPr>
              <a:t>电路元件和电路模型</a:t>
            </a:r>
          </a:p>
        </p:txBody>
      </p:sp>
      <p:sp>
        <p:nvSpPr>
          <p:cNvPr id="9219" name="Rectangle 3"/>
          <p:cNvSpPr>
            <a:spLocks noGrp="1" noChangeArrowheads="1"/>
          </p:cNvSpPr>
          <p:nvPr>
            <p:ph type="body" idx="4294967295"/>
          </p:nvPr>
        </p:nvSpPr>
        <p:spPr>
          <a:xfrm>
            <a:off x="2090739" y="1800225"/>
            <a:ext cx="3195637" cy="685800"/>
          </a:xfrm>
        </p:spPr>
        <p:txBody>
          <a:bodyPr/>
          <a:lstStyle/>
          <a:p>
            <a:pPr marL="0" indent="0" eaLnBrk="1" hangingPunct="1">
              <a:buNone/>
            </a:pPr>
            <a:r>
              <a:rPr lang="zh-CN" altLang="en-US" sz="2800" b="1" dirty="0">
                <a:ea typeface="幼圆" panose="02010509060101010101" pitchFamily="49" charset="-122"/>
              </a:rPr>
              <a:t>实际电路元件</a:t>
            </a:r>
          </a:p>
        </p:txBody>
      </p:sp>
      <p:sp>
        <p:nvSpPr>
          <p:cNvPr id="9220" name="Rectangle 4"/>
          <p:cNvSpPr>
            <a:spLocks noChangeArrowheads="1"/>
          </p:cNvSpPr>
          <p:nvPr/>
        </p:nvSpPr>
        <p:spPr bwMode="auto">
          <a:xfrm>
            <a:off x="2281227" y="5626101"/>
            <a:ext cx="31496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marL="0" indent="0" eaLnBrk="1" hangingPunct="1">
              <a:spcBef>
                <a:spcPct val="20000"/>
              </a:spcBef>
              <a:buClr>
                <a:schemeClr val="accent2"/>
              </a:buClr>
            </a:pPr>
            <a:r>
              <a:rPr lang="zh-CN" altLang="en-US" cap="all" dirty="0">
                <a:latin typeface="+mn-lt"/>
              </a:rPr>
              <a:t>理想电路元件</a:t>
            </a:r>
          </a:p>
        </p:txBody>
      </p:sp>
      <p:pic>
        <p:nvPicPr>
          <p:cNvPr id="9224" name="Picture 8" descr="200905202076_666390"/>
          <p:cNvPicPr>
            <a:picLocks noChangeAspect="1" noChangeArrowheads="1"/>
          </p:cNvPicPr>
          <p:nvPr/>
        </p:nvPicPr>
        <p:blipFill>
          <a:blip r:embed="rId3">
            <a:extLst>
              <a:ext uri="{28A0092B-C50C-407E-A947-70E740481C1C}">
                <a14:useLocalDpi xmlns:a14="http://schemas.microsoft.com/office/drawing/2010/main" val="0"/>
              </a:ext>
            </a:extLst>
          </a:blip>
          <a:srcRect l="14297" t="12865" r="14270" b="13568"/>
          <a:stretch>
            <a:fillRect/>
          </a:stretch>
        </p:blipFill>
        <p:spPr bwMode="auto">
          <a:xfrm>
            <a:off x="5541964" y="2403628"/>
            <a:ext cx="2333623" cy="240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6" name="Group 10"/>
          <p:cNvGrpSpPr/>
          <p:nvPr/>
        </p:nvGrpSpPr>
        <p:grpSpPr bwMode="auto">
          <a:xfrm>
            <a:off x="10071100" y="1582739"/>
            <a:ext cx="153988" cy="2320925"/>
            <a:chOff x="0" y="0"/>
            <a:chExt cx="97" cy="1462"/>
          </a:xfrm>
        </p:grpSpPr>
        <p:grpSp>
          <p:nvGrpSpPr>
            <p:cNvPr id="10268" name="Group 11"/>
            <p:cNvGrpSpPr>
              <a:grpSpLocks noChangeAspect="1"/>
            </p:cNvGrpSpPr>
            <p:nvPr/>
          </p:nvGrpSpPr>
          <p:grpSpPr bwMode="auto">
            <a:xfrm>
              <a:off x="0" y="393"/>
              <a:ext cx="97" cy="784"/>
              <a:chOff x="0" y="0"/>
              <a:chExt cx="97" cy="784"/>
            </a:xfrm>
          </p:grpSpPr>
          <p:sp>
            <p:nvSpPr>
              <p:cNvPr id="10271" name="Arc 12"/>
              <p:cNvSpPr>
                <a:spLocks noChangeAspect="1" noChangeArrowheads="1"/>
              </p:cNvSpPr>
              <p:nvPr/>
            </p:nvSpPr>
            <p:spPr bwMode="auto">
              <a:xfrm flipV="1">
                <a:off x="0" y="0"/>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72" name="Arc 13"/>
              <p:cNvSpPr>
                <a:spLocks noChangeAspect="1" noChangeArrowheads="1"/>
              </p:cNvSpPr>
              <p:nvPr/>
            </p:nvSpPr>
            <p:spPr bwMode="auto">
              <a:xfrm flipV="1">
                <a:off x="0" y="198"/>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73" name="Arc 14"/>
              <p:cNvSpPr>
                <a:spLocks noChangeAspect="1" noChangeArrowheads="1"/>
              </p:cNvSpPr>
              <p:nvPr/>
            </p:nvSpPr>
            <p:spPr bwMode="auto">
              <a:xfrm flipV="1">
                <a:off x="0" y="397"/>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74" name="Arc 15"/>
              <p:cNvSpPr>
                <a:spLocks noChangeAspect="1" noChangeArrowheads="1"/>
              </p:cNvSpPr>
              <p:nvPr/>
            </p:nvSpPr>
            <p:spPr bwMode="auto">
              <a:xfrm flipV="1">
                <a:off x="0" y="596"/>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69" name="Line 16"/>
            <p:cNvSpPr>
              <a:spLocks noChangeShapeType="1"/>
            </p:cNvSpPr>
            <p:nvPr/>
          </p:nvSpPr>
          <p:spPr bwMode="auto">
            <a:xfrm flipV="1">
              <a:off x="0" y="0"/>
              <a:ext cx="0" cy="39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70" name="Line 17"/>
            <p:cNvSpPr>
              <a:spLocks noChangeShapeType="1"/>
            </p:cNvSpPr>
            <p:nvPr/>
          </p:nvSpPr>
          <p:spPr bwMode="auto">
            <a:xfrm>
              <a:off x="0" y="1188"/>
              <a:ext cx="0" cy="274"/>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9234" name="Group 18"/>
          <p:cNvGrpSpPr/>
          <p:nvPr/>
        </p:nvGrpSpPr>
        <p:grpSpPr bwMode="auto">
          <a:xfrm>
            <a:off x="9926638" y="3903664"/>
            <a:ext cx="292100" cy="1539875"/>
            <a:chOff x="0" y="0"/>
            <a:chExt cx="184" cy="970"/>
          </a:xfrm>
        </p:grpSpPr>
        <p:sp>
          <p:nvSpPr>
            <p:cNvPr id="10266" name="Rectangle 19"/>
            <p:cNvSpPr>
              <a:spLocks noChangeArrowheads="1"/>
            </p:cNvSpPr>
            <p:nvPr/>
          </p:nvSpPr>
          <p:spPr bwMode="auto">
            <a:xfrm>
              <a:off x="0" y="0"/>
              <a:ext cx="184" cy="558"/>
            </a:xfrm>
            <a:prstGeom prst="rect">
              <a:avLst/>
            </a:prstGeom>
            <a:gradFill rotWithShape="1">
              <a:gsLst>
                <a:gs pos="0">
                  <a:srgbClr val="156B13"/>
                </a:gs>
                <a:gs pos="25000">
                  <a:srgbClr val="9CB86E"/>
                </a:gs>
                <a:gs pos="50000">
                  <a:srgbClr val="DDEBCF"/>
                </a:gs>
                <a:gs pos="75000">
                  <a:srgbClr val="9CB86E"/>
                </a:gs>
                <a:gs pos="100000">
                  <a:srgbClr val="156B1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endParaRPr lang="zh-CN" altLang="en-US">
                <a:ea typeface="华文楷体" panose="02010600040101010101" pitchFamily="2" charset="-122"/>
              </a:endParaRPr>
            </a:p>
          </p:txBody>
        </p:sp>
        <p:sp>
          <p:nvSpPr>
            <p:cNvPr id="10267" name="Line 20"/>
            <p:cNvSpPr>
              <a:spLocks noChangeShapeType="1"/>
            </p:cNvSpPr>
            <p:nvPr/>
          </p:nvSpPr>
          <p:spPr bwMode="auto">
            <a:xfrm>
              <a:off x="91" y="558"/>
              <a:ext cx="0" cy="41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9237" name="Group 21"/>
          <p:cNvGrpSpPr/>
          <p:nvPr/>
        </p:nvGrpSpPr>
        <p:grpSpPr bwMode="auto">
          <a:xfrm>
            <a:off x="9154050" y="1949380"/>
            <a:ext cx="918638" cy="3116333"/>
            <a:chOff x="0" y="0"/>
            <a:chExt cx="517" cy="1920"/>
          </a:xfrm>
        </p:grpSpPr>
        <p:grpSp>
          <p:nvGrpSpPr>
            <p:cNvPr id="10261" name="Group 22"/>
            <p:cNvGrpSpPr/>
            <p:nvPr/>
          </p:nvGrpSpPr>
          <p:grpSpPr bwMode="auto">
            <a:xfrm>
              <a:off x="0" y="924"/>
              <a:ext cx="311" cy="141"/>
              <a:chOff x="0" y="0"/>
              <a:chExt cx="311" cy="141"/>
            </a:xfrm>
          </p:grpSpPr>
          <p:sp>
            <p:nvSpPr>
              <p:cNvPr id="10264" name="Line 23"/>
              <p:cNvSpPr>
                <a:spLocks noChangeShapeType="1"/>
              </p:cNvSpPr>
              <p:nvPr/>
            </p:nvSpPr>
            <p:spPr bwMode="auto">
              <a:xfrm>
                <a:off x="0" y="0"/>
                <a:ext cx="31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65" name="Line 24"/>
              <p:cNvSpPr>
                <a:spLocks noChangeShapeType="1"/>
              </p:cNvSpPr>
              <p:nvPr/>
            </p:nvSpPr>
            <p:spPr bwMode="auto">
              <a:xfrm>
                <a:off x="0" y="141"/>
                <a:ext cx="31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262" name="未知"/>
            <p:cNvSpPr>
              <a:spLocks noChangeArrowheads="1"/>
            </p:cNvSpPr>
            <p:nvPr/>
          </p:nvSpPr>
          <p:spPr bwMode="auto">
            <a:xfrm>
              <a:off x="161" y="0"/>
              <a:ext cx="347" cy="923"/>
            </a:xfrm>
            <a:custGeom>
              <a:avLst/>
              <a:gdLst>
                <a:gd name="T0" fmla="*/ 0 w 347"/>
                <a:gd name="T1" fmla="*/ 923 h 923"/>
                <a:gd name="T2" fmla="*/ 0 w 347"/>
                <a:gd name="T3" fmla="*/ 0 h 923"/>
                <a:gd name="T4" fmla="*/ 347 w 347"/>
                <a:gd name="T5" fmla="*/ 0 h 923"/>
                <a:gd name="T6" fmla="*/ 0 60000 65536"/>
                <a:gd name="T7" fmla="*/ 0 60000 65536"/>
                <a:gd name="T8" fmla="*/ 0 60000 65536"/>
              </a:gdLst>
              <a:ahLst/>
              <a:cxnLst>
                <a:cxn ang="T6">
                  <a:pos x="T0" y="T1"/>
                </a:cxn>
                <a:cxn ang="T7">
                  <a:pos x="T2" y="T3"/>
                </a:cxn>
                <a:cxn ang="T8">
                  <a:pos x="T4" y="T5"/>
                </a:cxn>
              </a:cxnLst>
              <a:rect l="0" t="0" r="r" b="b"/>
              <a:pathLst>
                <a:path w="347" h="923">
                  <a:moveTo>
                    <a:pt x="0" y="923"/>
                  </a:moveTo>
                  <a:lnTo>
                    <a:pt x="0" y="0"/>
                  </a:lnTo>
                  <a:lnTo>
                    <a:pt x="347" y="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63" name="未知"/>
            <p:cNvSpPr>
              <a:spLocks noChangeArrowheads="1"/>
            </p:cNvSpPr>
            <p:nvPr/>
          </p:nvSpPr>
          <p:spPr bwMode="auto">
            <a:xfrm>
              <a:off x="161" y="1070"/>
              <a:ext cx="356" cy="850"/>
            </a:xfrm>
            <a:custGeom>
              <a:avLst/>
              <a:gdLst>
                <a:gd name="T0" fmla="*/ 0 w 356"/>
                <a:gd name="T1" fmla="*/ 0 h 850"/>
                <a:gd name="T2" fmla="*/ 0 w 356"/>
                <a:gd name="T3" fmla="*/ 850 h 850"/>
                <a:gd name="T4" fmla="*/ 356 w 356"/>
                <a:gd name="T5" fmla="*/ 850 h 850"/>
                <a:gd name="T6" fmla="*/ 0 60000 65536"/>
                <a:gd name="T7" fmla="*/ 0 60000 65536"/>
                <a:gd name="T8" fmla="*/ 0 60000 65536"/>
              </a:gdLst>
              <a:ahLst/>
              <a:cxnLst>
                <a:cxn ang="T6">
                  <a:pos x="T0" y="T1"/>
                </a:cxn>
                <a:cxn ang="T7">
                  <a:pos x="T2" y="T3"/>
                </a:cxn>
                <a:cxn ang="T8">
                  <a:pos x="T4" y="T5"/>
                </a:cxn>
              </a:cxnLst>
              <a:rect l="0" t="0" r="r" b="b"/>
              <a:pathLst>
                <a:path w="356" h="850">
                  <a:moveTo>
                    <a:pt x="0" y="0"/>
                  </a:moveTo>
                  <a:lnTo>
                    <a:pt x="0" y="850"/>
                  </a:lnTo>
                  <a:lnTo>
                    <a:pt x="356" y="85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243" name="Group 27"/>
          <p:cNvGrpSpPr/>
          <p:nvPr/>
        </p:nvGrpSpPr>
        <p:grpSpPr bwMode="auto">
          <a:xfrm rot="-5400000">
            <a:off x="6129339" y="4661699"/>
            <a:ext cx="153987" cy="2320925"/>
            <a:chOff x="0" y="0"/>
            <a:chExt cx="97" cy="1462"/>
          </a:xfrm>
        </p:grpSpPr>
        <p:grpSp>
          <p:nvGrpSpPr>
            <p:cNvPr id="10254" name="Group 28"/>
            <p:cNvGrpSpPr>
              <a:grpSpLocks noChangeAspect="1"/>
            </p:cNvGrpSpPr>
            <p:nvPr/>
          </p:nvGrpSpPr>
          <p:grpSpPr bwMode="auto">
            <a:xfrm>
              <a:off x="0" y="393"/>
              <a:ext cx="97" cy="784"/>
              <a:chOff x="0" y="0"/>
              <a:chExt cx="97" cy="784"/>
            </a:xfrm>
          </p:grpSpPr>
          <p:sp>
            <p:nvSpPr>
              <p:cNvPr id="10257" name="Arc 29"/>
              <p:cNvSpPr>
                <a:spLocks noChangeAspect="1" noChangeArrowheads="1"/>
              </p:cNvSpPr>
              <p:nvPr/>
            </p:nvSpPr>
            <p:spPr bwMode="auto">
              <a:xfrm flipV="1">
                <a:off x="0" y="0"/>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8" name="Arc 30"/>
              <p:cNvSpPr>
                <a:spLocks noChangeAspect="1" noChangeArrowheads="1"/>
              </p:cNvSpPr>
              <p:nvPr/>
            </p:nvSpPr>
            <p:spPr bwMode="auto">
              <a:xfrm flipV="1">
                <a:off x="0" y="198"/>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9" name="Arc 31"/>
              <p:cNvSpPr>
                <a:spLocks noChangeAspect="1" noChangeArrowheads="1"/>
              </p:cNvSpPr>
              <p:nvPr/>
            </p:nvSpPr>
            <p:spPr bwMode="auto">
              <a:xfrm flipV="1">
                <a:off x="0" y="397"/>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60" name="Arc 32"/>
              <p:cNvSpPr>
                <a:spLocks noChangeAspect="1" noChangeArrowheads="1"/>
              </p:cNvSpPr>
              <p:nvPr/>
            </p:nvSpPr>
            <p:spPr bwMode="auto">
              <a:xfrm flipV="1">
                <a:off x="0" y="596"/>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55" name="Line 33"/>
            <p:cNvSpPr>
              <a:spLocks noChangeShapeType="1"/>
            </p:cNvSpPr>
            <p:nvPr/>
          </p:nvSpPr>
          <p:spPr bwMode="auto">
            <a:xfrm flipV="1">
              <a:off x="0" y="0"/>
              <a:ext cx="0" cy="39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56" name="Line 34"/>
            <p:cNvSpPr>
              <a:spLocks noChangeShapeType="1"/>
            </p:cNvSpPr>
            <p:nvPr/>
          </p:nvSpPr>
          <p:spPr bwMode="auto">
            <a:xfrm>
              <a:off x="0" y="1188"/>
              <a:ext cx="0" cy="274"/>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224"/>
                                        </p:tgtEl>
                                        <p:attrNameLst>
                                          <p:attrName>style.visibility</p:attrName>
                                        </p:attrNameLst>
                                      </p:cBhvr>
                                      <p:to>
                                        <p:strVal val="visible"/>
                                      </p:to>
                                    </p:set>
                                    <p:animEffect transition="in" filter="checkerboard(across)">
                                      <p:cBhvr>
                                        <p:cTn id="11" dur="500"/>
                                        <p:tgtEl>
                                          <p:spTgt spid="922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2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234"/>
                                        </p:tgtEl>
                                        <p:attrNameLst>
                                          <p:attrName>style.visibility</p:attrName>
                                        </p:attrNameLst>
                                      </p:cBhvr>
                                      <p:to>
                                        <p:strVal val="visible"/>
                                      </p:to>
                                    </p:set>
                                    <p:animEffect transition="in" filter="dissolve">
                                      <p:cBhvr>
                                        <p:cTn id="20" dur="500"/>
                                        <p:tgtEl>
                                          <p:spTgt spid="92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9237"/>
                                        </p:tgtEl>
                                        <p:attrNameLst>
                                          <p:attrName>style.visibility</p:attrName>
                                        </p:attrNameLst>
                                      </p:cBhvr>
                                      <p:to>
                                        <p:strVal val="visible"/>
                                      </p:to>
                                    </p:set>
                                    <p:animEffect transition="in" filter="dissolve">
                                      <p:cBhvr>
                                        <p:cTn id="25" dur="500"/>
                                        <p:tgtEl>
                                          <p:spTgt spid="923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220"/>
                                        </p:tgtEl>
                                        <p:attrNameLst>
                                          <p:attrName>style.visibility</p:attrName>
                                        </p:attrNameLst>
                                      </p:cBhvr>
                                      <p:to>
                                        <p:strVal val="visible"/>
                                      </p:to>
                                    </p:set>
                                    <p:animEffect transition="in" filter="blinds(horizontal)">
                                      <p:cBhvr>
                                        <p:cTn id="30" dur="500"/>
                                        <p:tgtEl>
                                          <p:spTgt spid="922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9243"/>
                                        </p:tgtEl>
                                        <p:attrNameLst>
                                          <p:attrName>style.visibility</p:attrName>
                                        </p:attrNameLst>
                                      </p:cBhvr>
                                      <p:to>
                                        <p:strVal val="visible"/>
                                      </p:to>
                                    </p:set>
                                    <p:animEffect transition="in" filter="blinds(vertical)">
                                      <p:cBhvr>
                                        <p:cTn id="35" dur="500"/>
                                        <p:tgtEl>
                                          <p:spTgt spid="9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92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a:spLocks noChangeArrowheads="1"/>
          </p:cNvSpPr>
          <p:nvPr/>
        </p:nvSpPr>
        <p:spPr bwMode="auto">
          <a:xfrm>
            <a:off x="1149267" y="178677"/>
            <a:ext cx="99679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例如</a:t>
            </a:r>
            <a:r>
              <a:rPr kumimoji="1" lang="en-US" altLang="zh-CN" sz="2400" b="1" i="1" dirty="0">
                <a:latin typeface="Times New Roman" panose="02020603050405020304" pitchFamily="18" charset="0"/>
                <a:ea typeface="楷体_GB2312" pitchFamily="49" charset="-122"/>
              </a:rPr>
              <a:t>L</a:t>
            </a:r>
            <a:r>
              <a:rPr kumimoji="1" lang="en-US" altLang="zh-CN" sz="2400" b="1" dirty="0">
                <a:latin typeface="Times New Roman" panose="02020603050405020304" pitchFamily="18" charset="0"/>
                <a:ea typeface="楷体_GB2312" pitchFamily="49" charset="-122"/>
              </a:rPr>
              <a:t>=1mH</a:t>
            </a:r>
            <a:r>
              <a:rPr kumimoji="1" lang="zh-CN" altLang="en-US" sz="2400" b="1" dirty="0">
                <a:latin typeface="Times New Roman" panose="02020603050405020304" pitchFamily="18" charset="0"/>
                <a:ea typeface="楷体_GB2312" pitchFamily="49" charset="-122"/>
              </a:rPr>
              <a:t>的电电感上，施加电流为</a:t>
            </a:r>
            <a:r>
              <a:rPr kumimoji="1" lang="en-US" altLang="zh-CN" sz="2400" b="1" i="1" dirty="0" err="1">
                <a:latin typeface="Times New Roman" panose="02020603050405020304" pitchFamily="18" charset="0"/>
                <a:ea typeface="楷体_GB2312" pitchFamily="49" charset="-122"/>
              </a:rPr>
              <a:t>i</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)=10sin(5</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a:t>
            </a:r>
            <a:r>
              <a:rPr kumimoji="1" lang="zh-CN" altLang="en-US" sz="2400" b="1" dirty="0">
                <a:latin typeface="Times New Roman" panose="02020603050405020304" pitchFamily="18" charset="0"/>
                <a:ea typeface="楷体_GB2312" pitchFamily="49" charset="-122"/>
              </a:rPr>
              <a:t>时，其关联参考方向的电压为 </a:t>
            </a:r>
          </a:p>
        </p:txBody>
      </p:sp>
      <p:graphicFrame>
        <p:nvGraphicFramePr>
          <p:cNvPr id="238595" name="Object 3"/>
          <p:cNvGraphicFramePr>
            <a:graphicFrameLocks noChangeAspect="1"/>
          </p:cNvGraphicFramePr>
          <p:nvPr/>
        </p:nvGraphicFramePr>
        <p:xfrm>
          <a:off x="2797844" y="1500022"/>
          <a:ext cx="6424613" cy="1514475"/>
        </p:xfrm>
        <a:graphic>
          <a:graphicData uri="http://schemas.openxmlformats.org/presentationml/2006/ole">
            <mc:AlternateContent xmlns:mc="http://schemas.openxmlformats.org/markup-compatibility/2006">
              <mc:Choice xmlns:v="urn:schemas-microsoft-com:vml" Requires="v">
                <p:oleObj name="Equation" r:id="rId2" imgW="2476500" imgH="635000" progId="Equation.3">
                  <p:embed/>
                </p:oleObj>
              </mc:Choice>
              <mc:Fallback>
                <p:oleObj name="Equation" r:id="rId2" imgW="2476500" imgH="635000" progId="Equation.3">
                  <p:embed/>
                  <p:pic>
                    <p:nvPicPr>
                      <p:cNvPr id="23859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7844" y="1500022"/>
                        <a:ext cx="6424613" cy="1514475"/>
                      </a:xfrm>
                      <a:prstGeom prst="rect">
                        <a:avLst/>
                      </a:prstGeom>
                      <a:noFill/>
                      <a:ln>
                        <a:noFill/>
                      </a:ln>
                    </p:spPr>
                  </p:pic>
                </p:oleObj>
              </mc:Fallback>
            </mc:AlternateContent>
          </a:graphicData>
        </a:graphic>
      </p:graphicFrame>
      <p:sp>
        <p:nvSpPr>
          <p:cNvPr id="238596" name="Text Box 4"/>
          <p:cNvSpPr txBox="1">
            <a:spLocks noChangeArrowheads="1"/>
          </p:cNvSpPr>
          <p:nvPr/>
        </p:nvSpPr>
        <p:spPr bwMode="auto">
          <a:xfrm>
            <a:off x="1341771" y="3410953"/>
            <a:ext cx="977540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电感电压的数值与电感电流的数值之间并无确定的关系，例如将电感电流增加一个常量</a:t>
            </a:r>
            <a:r>
              <a:rPr kumimoji="1" lang="en-US" altLang="zh-CN" sz="2400" b="1" i="1" dirty="0">
                <a:latin typeface="Times New Roman" panose="02020603050405020304" pitchFamily="18" charset="0"/>
                <a:ea typeface="楷体_GB2312" pitchFamily="49" charset="-122"/>
              </a:rPr>
              <a:t>k</a:t>
            </a:r>
            <a:r>
              <a:rPr kumimoji="1" lang="zh-CN" altLang="en-US" sz="2400" b="1" dirty="0">
                <a:latin typeface="Times New Roman" panose="02020603050405020304" pitchFamily="18" charset="0"/>
                <a:ea typeface="楷体_GB2312" pitchFamily="49" charset="-122"/>
              </a:rPr>
              <a:t>，变为</a:t>
            </a:r>
            <a:r>
              <a:rPr kumimoji="1" lang="en-US" altLang="zh-CN" sz="2400" b="1" i="1" dirty="0" err="1">
                <a:latin typeface="Times New Roman" panose="02020603050405020304" pitchFamily="18" charset="0"/>
                <a:ea typeface="楷体_GB2312" pitchFamily="49" charset="-122"/>
              </a:rPr>
              <a:t>i</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k</a:t>
            </a:r>
            <a:r>
              <a:rPr kumimoji="1" lang="en-US" altLang="zh-CN" sz="2400" b="1" dirty="0">
                <a:latin typeface="Times New Roman" panose="02020603050405020304" pitchFamily="18" charset="0"/>
                <a:ea typeface="楷体_GB2312" pitchFamily="49" charset="-122"/>
              </a:rPr>
              <a:t>+10sin5</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a:t>
            </a:r>
            <a:r>
              <a:rPr kumimoji="1" lang="zh-CN" altLang="en-US" sz="2400" b="1" dirty="0">
                <a:latin typeface="Times New Roman" panose="02020603050405020304" pitchFamily="18" charset="0"/>
                <a:ea typeface="楷体_GB2312" pitchFamily="49" charset="-122"/>
              </a:rPr>
              <a:t>时，电感电压不会改变，这说明电感元件并不具有电阻元件在电压电流之间有确定关系的特性。 </a:t>
            </a:r>
          </a:p>
        </p:txBody>
      </p:sp>
    </p:spTree>
    <p:extLst>
      <p:ext uri="{BB962C8B-B14F-4D97-AF65-F5344CB8AC3E}">
        <p14:creationId xmlns:p14="http://schemas.microsoft.com/office/powerpoint/2010/main" val="980777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786062" y="174792"/>
            <a:ext cx="1105301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例</a:t>
            </a:r>
            <a:r>
              <a:rPr kumimoji="1" lang="en-US" altLang="zh-CN" sz="2400" b="1" dirty="0">
                <a:latin typeface="Times New Roman" panose="02020603050405020304" pitchFamily="18" charset="0"/>
                <a:ea typeface="楷体_GB2312" pitchFamily="49" charset="-122"/>
              </a:rPr>
              <a:t>1  </a:t>
            </a:r>
            <a:r>
              <a:rPr kumimoji="1" lang="zh-CN" altLang="en-US" sz="2400" b="1" dirty="0">
                <a:latin typeface="Times New Roman" panose="02020603050405020304" pitchFamily="18" charset="0"/>
                <a:ea typeface="楷体_GB2312" pitchFamily="49" charset="-122"/>
              </a:rPr>
              <a:t>电路如图</a:t>
            </a:r>
            <a:r>
              <a:rPr kumimoji="1" lang="en-US" altLang="zh-CN" sz="2400" b="1" dirty="0">
                <a:latin typeface="Times New Roman" panose="02020603050405020304" pitchFamily="18" charset="0"/>
                <a:ea typeface="楷体_GB2312" pitchFamily="49" charset="-122"/>
              </a:rPr>
              <a:t>(a)</a:t>
            </a:r>
            <a:r>
              <a:rPr kumimoji="1" lang="zh-CN" altLang="en-US" sz="2400" b="1" dirty="0">
                <a:latin typeface="Times New Roman" panose="02020603050405020304" pitchFamily="18" charset="0"/>
                <a:ea typeface="楷体_GB2312" pitchFamily="49" charset="-122"/>
              </a:rPr>
              <a:t>所示，已知</a:t>
            </a:r>
            <a:r>
              <a:rPr kumimoji="1" lang="en-US" altLang="zh-CN" sz="2400" b="1" i="1" dirty="0">
                <a:latin typeface="Times New Roman" panose="02020603050405020304" pitchFamily="18" charset="0"/>
                <a:ea typeface="楷体_GB2312" pitchFamily="49" charset="-122"/>
              </a:rPr>
              <a:t>L</a:t>
            </a:r>
            <a:r>
              <a:rPr kumimoji="1" lang="en-US" altLang="zh-CN" sz="2400" b="1" dirty="0">
                <a:latin typeface="Times New Roman" panose="02020603050405020304" pitchFamily="18" charset="0"/>
                <a:ea typeface="楷体_GB2312" pitchFamily="49" charset="-122"/>
              </a:rPr>
              <a:t>=5</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H</a:t>
            </a:r>
            <a:r>
              <a:rPr kumimoji="1" lang="zh-CN" altLang="en-US" sz="2400" b="1" dirty="0">
                <a:latin typeface="Times New Roman" panose="02020603050405020304" pitchFamily="18" charset="0"/>
                <a:ea typeface="楷体_GB2312" pitchFamily="49" charset="-122"/>
              </a:rPr>
              <a:t>电感上的电流波形如图</a:t>
            </a:r>
            <a:r>
              <a:rPr kumimoji="1" lang="en-US" altLang="zh-CN" sz="2400" b="1" dirty="0">
                <a:latin typeface="Times New Roman" panose="02020603050405020304" pitchFamily="18" charset="0"/>
                <a:ea typeface="楷体_GB2312" pitchFamily="49" charset="-122"/>
              </a:rPr>
              <a:t>(b)</a:t>
            </a:r>
            <a:r>
              <a:rPr kumimoji="1" lang="zh-CN" altLang="en-US" sz="2400" b="1" dirty="0">
                <a:latin typeface="Times New Roman" panose="02020603050405020304" pitchFamily="18" charset="0"/>
                <a:ea typeface="楷体_GB2312" pitchFamily="49" charset="-122"/>
              </a:rPr>
              <a:t>所示，求电感电压</a:t>
            </a:r>
            <a:r>
              <a:rPr kumimoji="1" lang="en-US" altLang="zh-CN" sz="2400" b="1" i="1" dirty="0">
                <a:latin typeface="Times New Roman" panose="02020603050405020304" pitchFamily="18" charset="0"/>
                <a:ea typeface="楷体_GB2312" pitchFamily="49" charset="-122"/>
              </a:rPr>
              <a:t>u</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并画出波形图。 </a:t>
            </a:r>
          </a:p>
        </p:txBody>
      </p:sp>
      <p:graphicFrame>
        <p:nvGraphicFramePr>
          <p:cNvPr id="70661" name="Object 5"/>
          <p:cNvGraphicFramePr>
            <a:graphicFrameLocks noChangeAspect="1"/>
          </p:cNvGraphicFramePr>
          <p:nvPr/>
        </p:nvGraphicFramePr>
        <p:xfrm>
          <a:off x="1030705" y="1375121"/>
          <a:ext cx="5867400" cy="2395537"/>
        </p:xfrm>
        <a:graphic>
          <a:graphicData uri="http://schemas.openxmlformats.org/presentationml/2006/ole">
            <mc:AlternateContent xmlns:mc="http://schemas.openxmlformats.org/markup-compatibility/2006">
              <mc:Choice xmlns:v="urn:schemas-microsoft-com:vml" Requires="v">
                <p:oleObj name="Image" r:id="rId2" imgW="19289799" imgH="7878574" progId="Photoshop.Image.5">
                  <p:embed/>
                </p:oleObj>
              </mc:Choice>
              <mc:Fallback>
                <p:oleObj name="Image" r:id="rId2" imgW="19289799" imgH="7878574" progId="Photoshop.Image.5">
                  <p:embed/>
                  <p:pic>
                    <p:nvPicPr>
                      <p:cNvPr id="70661"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705" y="1375121"/>
                        <a:ext cx="5867400" cy="239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2"/>
          <p:cNvSpPr txBox="1">
            <a:spLocks noChangeArrowheads="1"/>
          </p:cNvSpPr>
          <p:nvPr/>
        </p:nvSpPr>
        <p:spPr bwMode="auto">
          <a:xfrm>
            <a:off x="-140368" y="4970987"/>
            <a:ext cx="7972926" cy="57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0</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3</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s</a:t>
            </a:r>
            <a:r>
              <a:rPr kumimoji="1" lang="zh-CN" altLang="en-US" sz="2400" b="1" dirty="0">
                <a:latin typeface="Times New Roman" panose="02020603050405020304" pitchFamily="18" charset="0"/>
                <a:ea typeface="楷体_GB2312" pitchFamily="49" charset="-122"/>
              </a:rPr>
              <a:t>时，</a:t>
            </a:r>
            <a:r>
              <a:rPr kumimoji="1" lang="en-US" altLang="zh-CN" sz="2400" b="1" i="1" dirty="0" err="1">
                <a:latin typeface="Times New Roman" panose="02020603050405020304" pitchFamily="18" charset="0"/>
                <a:ea typeface="楷体_GB2312" pitchFamily="49" charset="-122"/>
              </a:rPr>
              <a:t>i</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)=2</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10</a:t>
            </a:r>
            <a:r>
              <a:rPr kumimoji="1" lang="en-US" altLang="zh-CN" sz="2400" b="1" baseline="30000" dirty="0">
                <a:latin typeface="Times New Roman" panose="02020603050405020304" pitchFamily="18" charset="0"/>
                <a:ea typeface="楷体_GB2312" pitchFamily="49" charset="-122"/>
              </a:rPr>
              <a:t>3</a:t>
            </a:r>
            <a:r>
              <a:rPr kumimoji="1" lang="en-US" altLang="zh-CN" sz="2400" b="1" i="1" dirty="0">
                <a:latin typeface="Times New Roman" panose="02020603050405020304" pitchFamily="18" charset="0"/>
                <a:ea typeface="楷体_GB2312" pitchFamily="49" charset="-122"/>
              </a:rPr>
              <a:t>t</a:t>
            </a:r>
            <a:endParaRPr kumimoji="1" lang="zh-CN" altLang="en-US" sz="2400" b="1" dirty="0">
              <a:latin typeface="Times New Roman" panose="02020603050405020304" pitchFamily="18" charset="0"/>
              <a:ea typeface="楷体_GB2312" pitchFamily="49" charset="-122"/>
            </a:endParaRPr>
          </a:p>
        </p:txBody>
      </p:sp>
      <p:graphicFrame>
        <p:nvGraphicFramePr>
          <p:cNvPr id="7" name="Object 3"/>
          <p:cNvGraphicFramePr>
            <a:graphicFrameLocks noChangeAspect="1"/>
          </p:cNvGraphicFramePr>
          <p:nvPr/>
        </p:nvGraphicFramePr>
        <p:xfrm>
          <a:off x="852235" y="5566026"/>
          <a:ext cx="3829050" cy="815975"/>
        </p:xfrm>
        <a:graphic>
          <a:graphicData uri="http://schemas.openxmlformats.org/presentationml/2006/ole">
            <mc:AlternateContent xmlns:mc="http://schemas.openxmlformats.org/markup-compatibility/2006">
              <mc:Choice xmlns:v="urn:schemas-microsoft-com:vml" Requires="v">
                <p:oleObj name="Equation" r:id="rId4" imgW="1981080" imgH="419040" progId="Equation.DSMT4">
                  <p:embed/>
                </p:oleObj>
              </mc:Choice>
              <mc:Fallback>
                <p:oleObj name="Equation" r:id="rId4" imgW="1981080" imgH="419040" progId="Equation.DSMT4">
                  <p:embed/>
                  <p:pic>
                    <p:nvPicPr>
                      <p:cNvPr id="7" name="Object 3"/>
                      <p:cNvPicPr>
                        <a:picLocks noChangeAspect="1" noChangeArrowheads="1"/>
                      </p:cNvPicPr>
                      <p:nvPr/>
                    </p:nvPicPr>
                    <p:blipFill>
                      <a:blip r:embed="rId5"/>
                      <a:srcRect/>
                      <a:stretch>
                        <a:fillRect/>
                      </a:stretch>
                    </p:blipFill>
                    <p:spPr bwMode="auto">
                      <a:xfrm>
                        <a:off x="852235" y="5566026"/>
                        <a:ext cx="3829050" cy="815975"/>
                      </a:xfrm>
                      <a:prstGeom prst="rect">
                        <a:avLst/>
                      </a:prstGeom>
                      <a:noFill/>
                      <a:ln>
                        <a:noFill/>
                      </a:ln>
                    </p:spPr>
                  </p:pic>
                </p:oleObj>
              </mc:Fallback>
            </mc:AlternateContent>
          </a:graphicData>
        </a:graphic>
      </p:graphicFrame>
      <p:sp>
        <p:nvSpPr>
          <p:cNvPr id="8" name="Text Box 4"/>
          <p:cNvSpPr txBox="1">
            <a:spLocks noChangeArrowheads="1"/>
          </p:cNvSpPr>
          <p:nvPr/>
        </p:nvSpPr>
        <p:spPr bwMode="auto">
          <a:xfrm>
            <a:off x="481263" y="3627502"/>
            <a:ext cx="51334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pPr>
            <a:r>
              <a:rPr kumimoji="1" lang="en-US" altLang="zh-CN" sz="2400" b="1" dirty="0">
                <a:latin typeface="Times New Roman" panose="02020603050405020304" pitchFamily="18" charset="0"/>
                <a:ea typeface="楷体_GB2312" pitchFamily="49" charset="-122"/>
              </a:rPr>
              <a:t>1.</a:t>
            </a:r>
            <a:r>
              <a:rPr kumimoji="1" lang="zh-CN" altLang="en-US" sz="2400" b="1" dirty="0">
                <a:latin typeface="Times New Roman" panose="02020603050405020304" pitchFamily="18" charset="0"/>
                <a:ea typeface="楷体_GB2312" pitchFamily="49" charset="-122"/>
              </a:rPr>
              <a:t>当</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时，</a:t>
            </a:r>
            <a:r>
              <a:rPr kumimoji="1" lang="en-US" altLang="zh-CN" sz="2400" b="1" i="1" dirty="0" err="1">
                <a:latin typeface="Times New Roman" panose="02020603050405020304" pitchFamily="18" charset="0"/>
                <a:ea typeface="楷体_GB2312" pitchFamily="49" charset="-122"/>
              </a:rPr>
              <a:t>i</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)=0</a:t>
            </a:r>
            <a:endParaRPr kumimoji="1" lang="zh-CN" altLang="en-US" sz="2400" b="1" dirty="0">
              <a:latin typeface="Times New Roman" panose="02020603050405020304" pitchFamily="18" charset="0"/>
              <a:ea typeface="楷体_GB2312" pitchFamily="49" charset="-122"/>
            </a:endParaRPr>
          </a:p>
        </p:txBody>
      </p:sp>
      <p:graphicFrame>
        <p:nvGraphicFramePr>
          <p:cNvPr id="9" name="Object 5"/>
          <p:cNvGraphicFramePr>
            <a:graphicFrameLocks noChangeAspect="1"/>
          </p:cNvGraphicFramePr>
          <p:nvPr/>
        </p:nvGraphicFramePr>
        <p:xfrm>
          <a:off x="852235" y="4280152"/>
          <a:ext cx="3530867" cy="741363"/>
        </p:xfrm>
        <a:graphic>
          <a:graphicData uri="http://schemas.openxmlformats.org/presentationml/2006/ole">
            <mc:AlternateContent xmlns:mc="http://schemas.openxmlformats.org/markup-compatibility/2006">
              <mc:Choice xmlns:v="urn:schemas-microsoft-com:vml" Requires="v">
                <p:oleObj r:id="rId6" imgW="1879600" imgH="393700" progId="Equation.3">
                  <p:embed/>
                </p:oleObj>
              </mc:Choice>
              <mc:Fallback>
                <p:oleObj r:id="rId6" imgW="1879600" imgH="393700" progId="Equation.3">
                  <p:embed/>
                  <p:pic>
                    <p:nvPicPr>
                      <p:cNvPr id="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235" y="4280152"/>
                        <a:ext cx="3530867" cy="741363"/>
                      </a:xfrm>
                      <a:prstGeom prst="rect">
                        <a:avLst/>
                      </a:prstGeom>
                      <a:noFill/>
                      <a:ln>
                        <a:noFill/>
                      </a:ln>
                    </p:spPr>
                  </p:pic>
                </p:oleObj>
              </mc:Fallback>
            </mc:AlternateContent>
          </a:graphicData>
        </a:graphic>
      </p:graphicFrame>
      <p:sp>
        <p:nvSpPr>
          <p:cNvPr id="10" name="Text Box 2"/>
          <p:cNvSpPr txBox="1">
            <a:spLocks noChangeArrowheads="1"/>
          </p:cNvSpPr>
          <p:nvPr/>
        </p:nvSpPr>
        <p:spPr bwMode="auto">
          <a:xfrm>
            <a:off x="5614737" y="3624363"/>
            <a:ext cx="8001000" cy="57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3. </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3</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s</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4</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s</a:t>
            </a:r>
            <a:r>
              <a:rPr kumimoji="1" lang="zh-CN" altLang="en-US" sz="2400" b="1" dirty="0">
                <a:latin typeface="Times New Roman" panose="02020603050405020304" pitchFamily="18" charset="0"/>
                <a:ea typeface="楷体_GB2312" pitchFamily="49" charset="-122"/>
              </a:rPr>
              <a:t>时，</a:t>
            </a:r>
            <a:r>
              <a:rPr kumimoji="1" lang="zh-CN" altLang="en-US" sz="2400" b="1" i="1" dirty="0">
                <a:latin typeface="Times New Roman" panose="02020603050405020304" pitchFamily="18" charset="0"/>
                <a:ea typeface="楷体_GB2312" pitchFamily="49" charset="-122"/>
              </a:rPr>
              <a:t> </a:t>
            </a:r>
            <a:r>
              <a:rPr kumimoji="1" lang="en-US" altLang="zh-CN" sz="2400" b="1" i="1" dirty="0" err="1">
                <a:latin typeface="Times New Roman" panose="02020603050405020304" pitchFamily="18" charset="0"/>
                <a:ea typeface="楷体_GB2312" pitchFamily="49" charset="-122"/>
              </a:rPr>
              <a:t>i</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)=24</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10</a:t>
            </a:r>
            <a:r>
              <a:rPr kumimoji="1" lang="en-US" altLang="zh-CN" sz="2400" b="1" baseline="30000" dirty="0">
                <a:latin typeface="Times New Roman" panose="02020603050405020304" pitchFamily="18" charset="0"/>
                <a:ea typeface="楷体_GB2312" pitchFamily="49" charset="-122"/>
              </a:rPr>
              <a:t>3</a:t>
            </a:r>
            <a:r>
              <a:rPr kumimoji="1" lang="en-US" altLang="zh-CN" sz="2400" b="1" dirty="0">
                <a:latin typeface="Times New Roman" panose="02020603050405020304" pitchFamily="18" charset="0"/>
                <a:ea typeface="楷体_GB2312" pitchFamily="49" charset="-122"/>
              </a:rPr>
              <a:t>-6</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10</a:t>
            </a:r>
            <a:r>
              <a:rPr kumimoji="1" lang="en-US" altLang="zh-CN" sz="2400" b="1" baseline="30000" dirty="0">
                <a:latin typeface="Times New Roman" panose="02020603050405020304" pitchFamily="18" charset="0"/>
                <a:ea typeface="楷体_GB2312" pitchFamily="49" charset="-122"/>
              </a:rPr>
              <a:t>3</a:t>
            </a:r>
            <a:r>
              <a:rPr kumimoji="1" lang="en-US" altLang="zh-CN" sz="2400" b="1" i="1" dirty="0">
                <a:latin typeface="Times New Roman" panose="02020603050405020304" pitchFamily="18" charset="0"/>
                <a:ea typeface="楷体_GB2312" pitchFamily="49" charset="-122"/>
              </a:rPr>
              <a:t>t</a:t>
            </a:r>
            <a:endParaRPr kumimoji="1" lang="zh-CN" altLang="en-US" sz="2400" b="1" dirty="0">
              <a:latin typeface="Times New Roman" panose="02020603050405020304" pitchFamily="18" charset="0"/>
              <a:ea typeface="楷体_GB2312" pitchFamily="49" charset="-122"/>
            </a:endParaRPr>
          </a:p>
        </p:txBody>
      </p:sp>
      <p:graphicFrame>
        <p:nvGraphicFramePr>
          <p:cNvPr id="11" name="Object 3"/>
          <p:cNvGraphicFramePr>
            <a:graphicFrameLocks noChangeAspect="1"/>
          </p:cNvGraphicFramePr>
          <p:nvPr/>
        </p:nvGraphicFramePr>
        <p:xfrm>
          <a:off x="6898105" y="4243968"/>
          <a:ext cx="4373562" cy="852487"/>
        </p:xfrm>
        <a:graphic>
          <a:graphicData uri="http://schemas.openxmlformats.org/presentationml/2006/ole">
            <mc:AlternateContent xmlns:mc="http://schemas.openxmlformats.org/markup-compatibility/2006">
              <mc:Choice xmlns:v="urn:schemas-microsoft-com:vml" Requires="v">
                <p:oleObj name="Equation" r:id="rId8" imgW="2171520" imgH="419040" progId="Equation.DSMT4">
                  <p:embed/>
                </p:oleObj>
              </mc:Choice>
              <mc:Fallback>
                <p:oleObj name="Equation" r:id="rId8" imgW="2171520" imgH="419040" progId="Equation.DSMT4">
                  <p:embed/>
                  <p:pic>
                    <p:nvPicPr>
                      <p:cNvPr id="11" name="Object 3"/>
                      <p:cNvPicPr>
                        <a:picLocks noChangeAspect="1" noChangeArrowheads="1"/>
                      </p:cNvPicPr>
                      <p:nvPr/>
                    </p:nvPicPr>
                    <p:blipFill>
                      <a:blip r:embed="rId9"/>
                      <a:srcRect/>
                      <a:stretch>
                        <a:fillRect/>
                      </a:stretch>
                    </p:blipFill>
                    <p:spPr bwMode="auto">
                      <a:xfrm>
                        <a:off x="6898105" y="4243968"/>
                        <a:ext cx="4373562" cy="852487"/>
                      </a:xfrm>
                      <a:prstGeom prst="rect">
                        <a:avLst/>
                      </a:prstGeom>
                      <a:noFill/>
                      <a:ln>
                        <a:noFill/>
                      </a:ln>
                    </p:spPr>
                  </p:pic>
                </p:oleObj>
              </mc:Fallback>
            </mc:AlternateContent>
          </a:graphicData>
        </a:graphic>
      </p:graphicFrame>
      <p:sp>
        <p:nvSpPr>
          <p:cNvPr id="12" name="Text Box 4"/>
          <p:cNvSpPr txBox="1">
            <a:spLocks noChangeArrowheads="1"/>
          </p:cNvSpPr>
          <p:nvPr/>
        </p:nvSpPr>
        <p:spPr bwMode="auto">
          <a:xfrm>
            <a:off x="5614737" y="4908468"/>
            <a:ext cx="8001000" cy="57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4. </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4</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s</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i="1" dirty="0">
                <a:latin typeface="Times New Roman" panose="02020603050405020304" pitchFamily="18" charset="0"/>
                <a:ea typeface="楷体_GB2312" pitchFamily="49" charset="-122"/>
              </a:rPr>
              <a:t>t </a:t>
            </a:r>
            <a:r>
              <a:rPr kumimoji="1" lang="zh-CN" altLang="en-US" sz="2400" b="1" dirty="0">
                <a:latin typeface="Times New Roman" panose="02020603050405020304" pitchFamily="18" charset="0"/>
                <a:ea typeface="楷体_GB2312" pitchFamily="49" charset="-122"/>
              </a:rPr>
              <a:t>时，</a:t>
            </a:r>
            <a:r>
              <a:rPr kumimoji="1" lang="en-US" altLang="zh-CN" sz="2400" b="1" i="1" dirty="0" err="1">
                <a:latin typeface="Times New Roman" panose="02020603050405020304" pitchFamily="18" charset="0"/>
                <a:ea typeface="楷体_GB2312" pitchFamily="49" charset="-122"/>
              </a:rPr>
              <a:t>i</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)=0</a:t>
            </a:r>
            <a:endParaRPr kumimoji="1" lang="zh-CN" altLang="en-US" sz="2400" b="1" dirty="0">
              <a:latin typeface="Times New Roman" panose="02020603050405020304" pitchFamily="18" charset="0"/>
              <a:ea typeface="楷体_GB2312" pitchFamily="49" charset="-122"/>
            </a:endParaRPr>
          </a:p>
        </p:txBody>
      </p:sp>
      <p:graphicFrame>
        <p:nvGraphicFramePr>
          <p:cNvPr id="13" name="Object 5"/>
          <p:cNvGraphicFramePr>
            <a:graphicFrameLocks noChangeAspect="1"/>
          </p:cNvGraphicFramePr>
          <p:nvPr/>
        </p:nvGraphicFramePr>
        <p:xfrm>
          <a:off x="6898105" y="5499267"/>
          <a:ext cx="4038600" cy="844550"/>
        </p:xfrm>
        <a:graphic>
          <a:graphicData uri="http://schemas.openxmlformats.org/presentationml/2006/ole">
            <mc:AlternateContent xmlns:mc="http://schemas.openxmlformats.org/markup-compatibility/2006">
              <mc:Choice xmlns:v="urn:schemas-microsoft-com:vml" Requires="v">
                <p:oleObj r:id="rId6" imgW="1879600" imgH="393700" progId="Equation.3">
                  <p:embed/>
                </p:oleObj>
              </mc:Choice>
              <mc:Fallback>
                <p:oleObj r:id="rId6" imgW="1879600" imgH="393700" progId="Equation.3">
                  <p:embed/>
                  <p:pic>
                    <p:nvPicPr>
                      <p:cNvPr id="1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8105" y="5499267"/>
                        <a:ext cx="4038600" cy="8445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8886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2"/>
          <p:cNvSpPr txBox="1">
            <a:spLocks noChangeArrowheads="1"/>
          </p:cNvSpPr>
          <p:nvPr/>
        </p:nvSpPr>
        <p:spPr bwMode="auto">
          <a:xfrm>
            <a:off x="906378" y="420522"/>
            <a:ext cx="105236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a:latin typeface="Times New Roman" panose="02020603050405020304" pitchFamily="18" charset="0"/>
                <a:ea typeface="楷体_GB2312" pitchFamily="49" charset="-122"/>
              </a:rPr>
              <a:t>        根据以上计算结果，画出相应的波形，如图</a:t>
            </a:r>
            <a:r>
              <a:rPr kumimoji="1" lang="en-US" altLang="zh-CN" sz="2400" b="1">
                <a:latin typeface="Times New Roman" panose="02020603050405020304" pitchFamily="18" charset="0"/>
                <a:ea typeface="楷体_GB2312" pitchFamily="49" charset="-122"/>
              </a:rPr>
              <a:t>(c)</a:t>
            </a:r>
            <a:r>
              <a:rPr kumimoji="1" lang="zh-CN" altLang="en-US" sz="2400" b="1">
                <a:latin typeface="Times New Roman" panose="02020603050405020304" pitchFamily="18" charset="0"/>
                <a:ea typeface="楷体_GB2312" pitchFamily="49" charset="-122"/>
              </a:rPr>
              <a:t>所示。这说明电感电流为三角波形时，其电感电压为矩形波形。 </a:t>
            </a:r>
          </a:p>
        </p:txBody>
      </p:sp>
      <p:grpSp>
        <p:nvGrpSpPr>
          <p:cNvPr id="240643" name="Group 3"/>
          <p:cNvGrpSpPr>
            <a:grpSpLocks/>
          </p:cNvGrpSpPr>
          <p:nvPr/>
        </p:nvGrpSpPr>
        <p:grpSpPr bwMode="auto">
          <a:xfrm>
            <a:off x="2602832" y="1977191"/>
            <a:ext cx="6524625" cy="2817813"/>
            <a:chOff x="864" y="1920"/>
            <a:chExt cx="4110" cy="1775"/>
          </a:xfrm>
        </p:grpSpPr>
        <p:graphicFrame>
          <p:nvGraphicFramePr>
            <p:cNvPr id="73732" name="Object 4"/>
            <p:cNvGraphicFramePr>
              <a:graphicFrameLocks noChangeAspect="1"/>
            </p:cNvGraphicFramePr>
            <p:nvPr/>
          </p:nvGraphicFramePr>
          <p:xfrm>
            <a:off x="864" y="1920"/>
            <a:ext cx="2064" cy="1484"/>
          </p:xfrm>
          <a:graphic>
            <a:graphicData uri="http://schemas.openxmlformats.org/presentationml/2006/ole">
              <mc:AlternateContent xmlns:mc="http://schemas.openxmlformats.org/markup-compatibility/2006">
                <mc:Choice xmlns:v="urn:schemas-microsoft-com:vml" Requires="v">
                  <p:oleObj name="Image" r:id="rId2" imgW="10953759" imgH="7878574" progId="Photoshop.Image.5">
                    <p:embed/>
                  </p:oleObj>
                </mc:Choice>
                <mc:Fallback>
                  <p:oleObj name="Image" r:id="rId2" imgW="10953759" imgH="7878574" progId="Photoshop.Image.5">
                    <p:embed/>
                    <p:pic>
                      <p:nvPicPr>
                        <p:cNvPr id="7373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920"/>
                          <a:ext cx="2064" cy="1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3" name="Object 5"/>
            <p:cNvGraphicFramePr>
              <a:graphicFrameLocks noChangeAspect="1"/>
            </p:cNvGraphicFramePr>
            <p:nvPr/>
          </p:nvGraphicFramePr>
          <p:xfrm>
            <a:off x="2928" y="1968"/>
            <a:ext cx="2046" cy="1421"/>
          </p:xfrm>
          <a:graphic>
            <a:graphicData uri="http://schemas.openxmlformats.org/presentationml/2006/ole">
              <mc:AlternateContent xmlns:mc="http://schemas.openxmlformats.org/markup-compatibility/2006">
                <mc:Choice xmlns:v="urn:schemas-microsoft-com:vml" Requires="v">
                  <p:oleObj name="Image" r:id="rId4" imgW="11106248" imgH="7713378" progId="Photoshop.Image.5">
                    <p:embed/>
                  </p:oleObj>
                </mc:Choice>
                <mc:Fallback>
                  <p:oleObj name="Image" r:id="rId4" imgW="11106248" imgH="7713378" progId="Photoshop.Image.5">
                    <p:embed/>
                    <p:pic>
                      <p:nvPicPr>
                        <p:cNvPr id="7373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68"/>
                          <a:ext cx="2046" cy="1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4" name="Rectangle 6"/>
            <p:cNvSpPr>
              <a:spLocks noChangeArrowheads="1"/>
            </p:cNvSpPr>
            <p:nvPr/>
          </p:nvSpPr>
          <p:spPr bwMode="auto">
            <a:xfrm>
              <a:off x="2640" y="3445"/>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en-US" altLang="zh-CN" sz="2000" b="1">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979272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2"/>
          <p:cNvSpPr txBox="1">
            <a:spLocks noChangeArrowheads="1"/>
          </p:cNvSpPr>
          <p:nvPr/>
        </p:nvSpPr>
        <p:spPr bwMode="auto">
          <a:xfrm>
            <a:off x="1363663" y="382369"/>
            <a:ext cx="8001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在已知电感电压</a:t>
            </a:r>
            <a:r>
              <a:rPr kumimoji="1" lang="en-US" altLang="zh-CN" sz="2400" b="1" i="1" dirty="0" err="1">
                <a:latin typeface="Times New Roman" panose="02020603050405020304" pitchFamily="18" charset="0"/>
                <a:ea typeface="楷体_GB2312" pitchFamily="49" charset="-122"/>
              </a:rPr>
              <a:t>u</a:t>
            </a:r>
            <a:r>
              <a:rPr kumimoji="1" lang="en-US" altLang="zh-CN" sz="2400" b="1" baseline="-30000" dirty="0" err="1">
                <a:latin typeface="Times New Roman" panose="02020603050405020304" pitchFamily="18" charset="0"/>
                <a:ea typeface="楷体_GB2312" pitchFamily="49" charset="-122"/>
              </a:rPr>
              <a:t>L</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的条件下，其电流</a:t>
            </a:r>
            <a:r>
              <a:rPr kumimoji="1" lang="en-US" altLang="zh-CN" sz="2400" b="1" i="1" dirty="0" err="1">
                <a:latin typeface="Times New Roman" panose="02020603050405020304" pitchFamily="18" charset="0"/>
                <a:ea typeface="楷体_GB2312" pitchFamily="49" charset="-122"/>
              </a:rPr>
              <a:t>i</a:t>
            </a:r>
            <a:r>
              <a:rPr kumimoji="1" lang="en-US" altLang="zh-CN" sz="2400" b="1" baseline="-30000" dirty="0" err="1">
                <a:latin typeface="Times New Roman" panose="02020603050405020304" pitchFamily="18" charset="0"/>
                <a:ea typeface="楷体_GB2312" pitchFamily="49" charset="-122"/>
              </a:rPr>
              <a:t>L</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为 </a:t>
            </a:r>
          </a:p>
        </p:txBody>
      </p:sp>
      <p:graphicFrame>
        <p:nvGraphicFramePr>
          <p:cNvPr id="239619" name="Object 3"/>
          <p:cNvGraphicFramePr>
            <a:graphicFrameLocks noChangeAspect="1"/>
          </p:cNvGraphicFramePr>
          <p:nvPr/>
        </p:nvGraphicFramePr>
        <p:xfrm>
          <a:off x="3461669" y="1003520"/>
          <a:ext cx="4416425" cy="2520950"/>
        </p:xfrm>
        <a:graphic>
          <a:graphicData uri="http://schemas.openxmlformats.org/presentationml/2006/ole">
            <mc:AlternateContent xmlns:mc="http://schemas.openxmlformats.org/markup-compatibility/2006">
              <mc:Choice xmlns:v="urn:schemas-microsoft-com:vml" Requires="v">
                <p:oleObj name="Equation" r:id="rId2" imgW="2286000" imgH="1206360" progId="Equation.DSMT4">
                  <p:embed/>
                </p:oleObj>
              </mc:Choice>
              <mc:Fallback>
                <p:oleObj name="Equation" r:id="rId2" imgW="2286000" imgH="1206360" progId="Equation.DSMT4">
                  <p:embed/>
                  <p:pic>
                    <p:nvPicPr>
                      <p:cNvPr id="239619" name="Object 3"/>
                      <p:cNvPicPr>
                        <a:picLocks noChangeAspect="1" noChangeArrowheads="1"/>
                      </p:cNvPicPr>
                      <p:nvPr/>
                    </p:nvPicPr>
                    <p:blipFill>
                      <a:blip r:embed="rId3"/>
                      <a:srcRect/>
                      <a:stretch>
                        <a:fillRect/>
                      </a:stretch>
                    </p:blipFill>
                    <p:spPr bwMode="auto">
                      <a:xfrm>
                        <a:off x="3461669" y="1003520"/>
                        <a:ext cx="4416425" cy="2520950"/>
                      </a:xfrm>
                      <a:prstGeom prst="rect">
                        <a:avLst/>
                      </a:prstGeom>
                      <a:noFill/>
                      <a:ln>
                        <a:noFill/>
                      </a:ln>
                    </p:spPr>
                  </p:pic>
                </p:oleObj>
              </mc:Fallback>
            </mc:AlternateContent>
          </a:graphicData>
        </a:graphic>
      </p:graphicFrame>
      <p:sp>
        <p:nvSpPr>
          <p:cNvPr id="239620" name="Text Box 4"/>
          <p:cNvSpPr txBox="1">
            <a:spLocks noChangeArrowheads="1"/>
          </p:cNvSpPr>
          <p:nvPr/>
        </p:nvSpPr>
        <p:spPr bwMode="auto">
          <a:xfrm>
            <a:off x="1975100" y="3524470"/>
            <a:ext cx="2184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其中 </a:t>
            </a:r>
          </a:p>
        </p:txBody>
      </p:sp>
      <p:graphicFrame>
        <p:nvGraphicFramePr>
          <p:cNvPr id="239621" name="Object 5"/>
          <p:cNvGraphicFramePr>
            <a:graphicFrameLocks noChangeAspect="1"/>
          </p:cNvGraphicFramePr>
          <p:nvPr/>
        </p:nvGraphicFramePr>
        <p:xfrm>
          <a:off x="3613485" y="4145621"/>
          <a:ext cx="2917825" cy="790575"/>
        </p:xfrm>
        <a:graphic>
          <a:graphicData uri="http://schemas.openxmlformats.org/presentationml/2006/ole">
            <mc:AlternateContent xmlns:mc="http://schemas.openxmlformats.org/markup-compatibility/2006">
              <mc:Choice xmlns:v="urn:schemas-microsoft-com:vml" Requires="v">
                <p:oleObj r:id="rId4" imgW="1384300" imgH="393700" progId="Equation.3">
                  <p:embed/>
                </p:oleObj>
              </mc:Choice>
              <mc:Fallback>
                <p:oleObj r:id="rId4" imgW="1384300" imgH="393700" progId="Equation.3">
                  <p:embed/>
                  <p:pic>
                    <p:nvPicPr>
                      <p:cNvPr id="23962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3485" y="4145621"/>
                        <a:ext cx="2917825" cy="790575"/>
                      </a:xfrm>
                      <a:prstGeom prst="rect">
                        <a:avLst/>
                      </a:prstGeom>
                      <a:noFill/>
                      <a:ln>
                        <a:noFill/>
                      </a:ln>
                    </p:spPr>
                  </p:pic>
                </p:oleObj>
              </mc:Fallback>
            </mc:AlternateContent>
          </a:graphicData>
        </a:graphic>
      </p:graphicFrame>
      <p:sp>
        <p:nvSpPr>
          <p:cNvPr id="239622" name="Rectangle 6"/>
          <p:cNvSpPr>
            <a:spLocks noChangeArrowheads="1"/>
          </p:cNvSpPr>
          <p:nvPr/>
        </p:nvSpPr>
        <p:spPr bwMode="auto">
          <a:xfrm>
            <a:off x="6531310" y="4217742"/>
            <a:ext cx="35718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称为电感电流的初始值。</a:t>
            </a:r>
          </a:p>
        </p:txBody>
      </p:sp>
    </p:spTree>
    <p:extLst>
      <p:ext uri="{BB962C8B-B14F-4D97-AF65-F5344CB8AC3E}">
        <p14:creationId xmlns:p14="http://schemas.microsoft.com/office/powerpoint/2010/main" val="2647375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 Box 2"/>
          <p:cNvSpPr txBox="1">
            <a:spLocks noChangeArrowheads="1"/>
          </p:cNvSpPr>
          <p:nvPr/>
        </p:nvSpPr>
        <p:spPr bwMode="auto">
          <a:xfrm>
            <a:off x="1042737" y="284748"/>
            <a:ext cx="792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从上式可以看出电感具有两个基本的性质。 </a:t>
            </a:r>
          </a:p>
        </p:txBody>
      </p:sp>
      <p:sp>
        <p:nvSpPr>
          <p:cNvPr id="244739" name="Text Box 3"/>
          <p:cNvSpPr txBox="1">
            <a:spLocks noChangeArrowheads="1"/>
          </p:cNvSpPr>
          <p:nvPr/>
        </p:nvSpPr>
        <p:spPr bwMode="auto">
          <a:xfrm>
            <a:off x="1664367" y="931079"/>
            <a:ext cx="992204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(1)</a:t>
            </a:r>
            <a:r>
              <a:rPr kumimoji="1" lang="zh-CN" altLang="en-US" sz="2400" b="1" dirty="0">
                <a:solidFill>
                  <a:srgbClr val="FF0000"/>
                </a:solidFill>
                <a:latin typeface="Times New Roman" panose="02020603050405020304" pitchFamily="18" charset="0"/>
                <a:ea typeface="楷体_GB2312" pitchFamily="49" charset="-122"/>
              </a:rPr>
              <a:t>电感电流的记忆性</a:t>
            </a:r>
            <a:r>
              <a:rPr kumimoji="1" lang="zh-CN" altLang="en-US" sz="2400" b="1" dirty="0">
                <a:latin typeface="Times New Roman" panose="02020603050405020304" pitchFamily="18" charset="0"/>
                <a:ea typeface="楷体_GB2312" pitchFamily="49" charset="-122"/>
              </a:rPr>
              <a:t>。</a:t>
            </a:r>
          </a:p>
          <a:p>
            <a:pPr algn="just"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从式（</a:t>
            </a:r>
            <a:r>
              <a:rPr kumimoji="1" lang="en-US" altLang="zh-CN" sz="2400" b="1" dirty="0">
                <a:latin typeface="Times New Roman" panose="02020603050405020304" pitchFamily="18" charset="0"/>
                <a:ea typeface="楷体_GB2312" pitchFamily="49" charset="-122"/>
              </a:rPr>
              <a:t>8</a:t>
            </a:r>
            <a:r>
              <a:rPr kumimoji="1" lang="zh-CN" altLang="en-US" sz="2400" b="1" dirty="0">
                <a:latin typeface="Times New Roman" panose="02020603050405020304" pitchFamily="18" charset="0"/>
                <a:ea typeface="楷体_GB2312" pitchFamily="49" charset="-122"/>
              </a:rPr>
              <a:t>）可见，任意时刻</a:t>
            </a:r>
            <a:r>
              <a:rPr kumimoji="1" lang="en-US" altLang="zh-CN" sz="2400" b="1" i="1" dirty="0">
                <a:latin typeface="Times New Roman" panose="02020603050405020304" pitchFamily="18" charset="0"/>
                <a:ea typeface="楷体_GB2312" pitchFamily="49" charset="-122"/>
              </a:rPr>
              <a:t>T</a:t>
            </a:r>
            <a:r>
              <a:rPr kumimoji="1" lang="zh-CN" altLang="en-US" sz="2400" b="1" dirty="0">
                <a:latin typeface="Times New Roman" panose="02020603050405020304" pitchFamily="18" charset="0"/>
                <a:ea typeface="楷体_GB2312" pitchFamily="49" charset="-122"/>
              </a:rPr>
              <a:t>电感电流的数值</a:t>
            </a:r>
            <a:r>
              <a:rPr kumimoji="1" lang="en-US" altLang="zh-CN" sz="2400" b="1" i="1" dirty="0" err="1">
                <a:latin typeface="Times New Roman" panose="02020603050405020304" pitchFamily="18" charset="0"/>
                <a:ea typeface="楷体_GB2312" pitchFamily="49" charset="-122"/>
              </a:rPr>
              <a:t>i</a:t>
            </a:r>
            <a:r>
              <a:rPr kumimoji="1" lang="en-US" altLang="zh-CN" sz="2400" b="1" baseline="-30000" dirty="0" err="1">
                <a:latin typeface="Times New Roman" panose="02020603050405020304" pitchFamily="18" charset="0"/>
                <a:ea typeface="楷体_GB2312" pitchFamily="49" charset="-122"/>
              </a:rPr>
              <a:t>L</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，要由从</a:t>
            </a:r>
            <a:r>
              <a:rPr kumimoji="1" lang="en-US" altLang="zh-CN" sz="2400" b="1" dirty="0">
                <a:latin typeface="Times New Roman" panose="02020603050405020304" pitchFamily="18" charset="0"/>
                <a:ea typeface="楷体_GB2312" pitchFamily="49" charset="-122"/>
              </a:rPr>
              <a:t>-</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zh-CN" altLang="en-US" sz="2400" b="1" dirty="0">
                <a:latin typeface="Times New Roman" panose="02020603050405020304" pitchFamily="18" charset="0"/>
                <a:ea typeface="楷体_GB2312" pitchFamily="49" charset="-122"/>
              </a:rPr>
              <a:t>到时刻</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 </a:t>
            </a:r>
            <a:r>
              <a:rPr kumimoji="1" lang="zh-CN" altLang="en-US" sz="2400" b="1" dirty="0">
                <a:latin typeface="Times New Roman" panose="02020603050405020304" pitchFamily="18" charset="0"/>
                <a:ea typeface="楷体_GB2312" pitchFamily="49" charset="-122"/>
              </a:rPr>
              <a:t>之间的全部电压来确定。</a:t>
            </a:r>
          </a:p>
          <a:p>
            <a:pPr algn="just"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也就是说，</a:t>
            </a:r>
            <a:r>
              <a:rPr kumimoji="1" lang="zh-CN" altLang="en-US" sz="2400" b="1" dirty="0">
                <a:solidFill>
                  <a:srgbClr val="FF0000"/>
                </a:solidFill>
                <a:latin typeface="Times New Roman" panose="02020603050405020304" pitchFamily="18" charset="0"/>
                <a:ea typeface="楷体_GB2312" pitchFamily="49" charset="-122"/>
              </a:rPr>
              <a:t>此时刻以前在电感上的任何电压对时刻</a:t>
            </a:r>
            <a:r>
              <a:rPr kumimoji="1" lang="en-US" altLang="zh-CN" sz="2400" b="1" i="1" dirty="0">
                <a:solidFill>
                  <a:srgbClr val="FF0000"/>
                </a:solidFill>
                <a:latin typeface="Times New Roman" panose="02020603050405020304" pitchFamily="18" charset="0"/>
                <a:ea typeface="楷体_GB2312" pitchFamily="49" charset="-122"/>
              </a:rPr>
              <a:t>T</a:t>
            </a:r>
            <a:r>
              <a:rPr kumimoji="1" lang="zh-CN" altLang="en-US" sz="2400" b="1" dirty="0">
                <a:solidFill>
                  <a:srgbClr val="FF0000"/>
                </a:solidFill>
                <a:latin typeface="Times New Roman" panose="02020603050405020304" pitchFamily="18" charset="0"/>
                <a:ea typeface="楷体_GB2312" pitchFamily="49" charset="-122"/>
              </a:rPr>
              <a:t>的电感电流都有一份贡献</a:t>
            </a:r>
            <a:r>
              <a:rPr kumimoji="1" lang="zh-CN" altLang="en-US" sz="2400" b="1" dirty="0">
                <a:latin typeface="Times New Roman" panose="02020603050405020304" pitchFamily="18" charset="0"/>
                <a:ea typeface="楷体_GB2312" pitchFamily="49" charset="-122"/>
              </a:rPr>
              <a:t>。这与电阻元件的电压或电流仅取决于此时刻的电流或电压完全不同，我们说电感是一种记忆元件。</a:t>
            </a:r>
          </a:p>
        </p:txBody>
      </p:sp>
    </p:spTree>
    <p:extLst>
      <p:ext uri="{BB962C8B-B14F-4D97-AF65-F5344CB8AC3E}">
        <p14:creationId xmlns:p14="http://schemas.microsoft.com/office/powerpoint/2010/main" val="3930899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p:cNvSpPr txBox="1">
            <a:spLocks noChangeArrowheads="1"/>
          </p:cNvSpPr>
          <p:nvPr/>
        </p:nvSpPr>
        <p:spPr bwMode="auto">
          <a:xfrm>
            <a:off x="1159041" y="236623"/>
            <a:ext cx="1012657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例</a:t>
            </a:r>
            <a:r>
              <a:rPr kumimoji="1" lang="en-US" altLang="zh-CN" sz="2400" b="1" dirty="0">
                <a:latin typeface="Times New Roman" panose="02020603050405020304" pitchFamily="18" charset="0"/>
                <a:ea typeface="楷体_GB2312" pitchFamily="49" charset="-122"/>
              </a:rPr>
              <a:t>2  </a:t>
            </a:r>
            <a:r>
              <a:rPr kumimoji="1" lang="zh-CN" altLang="en-US" sz="2400" b="1" dirty="0">
                <a:latin typeface="Times New Roman" panose="02020603050405020304" pitchFamily="18" charset="0"/>
                <a:ea typeface="楷体_GB2312" pitchFamily="49" charset="-122"/>
              </a:rPr>
              <a:t>电路如图</a:t>
            </a:r>
            <a:r>
              <a:rPr kumimoji="1" lang="en-US" altLang="zh-CN" sz="2400" b="1" dirty="0">
                <a:latin typeface="Times New Roman" panose="02020603050405020304" pitchFamily="18" charset="0"/>
                <a:ea typeface="楷体_GB2312" pitchFamily="49" charset="-122"/>
              </a:rPr>
              <a:t>(a)</a:t>
            </a:r>
            <a:r>
              <a:rPr kumimoji="1" lang="zh-CN" altLang="en-US" sz="2400" b="1" dirty="0">
                <a:latin typeface="Times New Roman" panose="02020603050405020304" pitchFamily="18" charset="0"/>
                <a:ea typeface="楷体_GB2312" pitchFamily="49" charset="-122"/>
              </a:rPr>
              <a:t>所示，已知</a:t>
            </a:r>
            <a:r>
              <a:rPr kumimoji="1" lang="en-US" altLang="zh-CN" sz="2400" b="1" i="1" dirty="0">
                <a:latin typeface="Times New Roman" panose="02020603050405020304" pitchFamily="18" charset="0"/>
                <a:ea typeface="楷体_GB2312" pitchFamily="49" charset="-122"/>
              </a:rPr>
              <a:t>L</a:t>
            </a:r>
            <a:r>
              <a:rPr kumimoji="1" lang="en-US" altLang="zh-CN" sz="2400" b="1" dirty="0">
                <a:latin typeface="Times New Roman" panose="02020603050405020304" pitchFamily="18" charset="0"/>
                <a:ea typeface="楷体_GB2312" pitchFamily="49" charset="-122"/>
              </a:rPr>
              <a:t>=0.5mH</a:t>
            </a:r>
            <a:r>
              <a:rPr kumimoji="1" lang="zh-CN" altLang="en-US" sz="2400" b="1" dirty="0">
                <a:latin typeface="Times New Roman" panose="02020603050405020304" pitchFamily="18" charset="0"/>
                <a:ea typeface="楷体_GB2312" pitchFamily="49" charset="-122"/>
              </a:rPr>
              <a:t>的电感电压波形如</a:t>
            </a:r>
            <a:r>
              <a:rPr kumimoji="1" lang="en-US" altLang="zh-CN" sz="2400" b="1" dirty="0">
                <a:latin typeface="Times New Roman" panose="02020603050405020304" pitchFamily="18" charset="0"/>
                <a:ea typeface="楷体_GB2312" pitchFamily="49" charset="-122"/>
              </a:rPr>
              <a:t>(b)</a:t>
            </a:r>
            <a:r>
              <a:rPr kumimoji="1" lang="zh-CN" altLang="en-US" sz="2400" b="1" dirty="0">
                <a:latin typeface="Times New Roman" panose="02020603050405020304" pitchFamily="18" charset="0"/>
                <a:ea typeface="楷体_GB2312" pitchFamily="49" charset="-122"/>
              </a:rPr>
              <a:t>所示，试求电感电流。 </a:t>
            </a:r>
          </a:p>
        </p:txBody>
      </p:sp>
      <p:grpSp>
        <p:nvGrpSpPr>
          <p:cNvPr id="243715" name="Group 3"/>
          <p:cNvGrpSpPr>
            <a:grpSpLocks/>
          </p:cNvGrpSpPr>
          <p:nvPr/>
        </p:nvGrpSpPr>
        <p:grpSpPr bwMode="auto">
          <a:xfrm>
            <a:off x="2488530" y="1203159"/>
            <a:ext cx="7467600" cy="3960813"/>
            <a:chOff x="480" y="720"/>
            <a:chExt cx="4704" cy="2495"/>
          </a:xfrm>
        </p:grpSpPr>
        <p:graphicFrame>
          <p:nvGraphicFramePr>
            <p:cNvPr id="76804" name="Object 4"/>
            <p:cNvGraphicFramePr>
              <a:graphicFrameLocks noChangeAspect="1"/>
            </p:cNvGraphicFramePr>
            <p:nvPr/>
          </p:nvGraphicFramePr>
          <p:xfrm>
            <a:off x="480" y="720"/>
            <a:ext cx="4704" cy="2263"/>
          </p:xfrm>
          <a:graphic>
            <a:graphicData uri="http://schemas.openxmlformats.org/presentationml/2006/ole">
              <mc:AlternateContent xmlns:mc="http://schemas.openxmlformats.org/markup-compatibility/2006">
                <mc:Choice xmlns:v="urn:schemas-microsoft-com:vml" Requires="v">
                  <p:oleObj name="Image" r:id="rId2" imgW="4341096" imgH="2088415" progId="Photoshop.Image.5">
                    <p:embed/>
                  </p:oleObj>
                </mc:Choice>
                <mc:Fallback>
                  <p:oleObj name="Image" r:id="rId2" imgW="4341096" imgH="2088415" progId="Photoshop.Image.5">
                    <p:embed/>
                    <p:pic>
                      <p:nvPicPr>
                        <p:cNvPr id="7680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720"/>
                          <a:ext cx="4704" cy="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5" name="Rectangle 5"/>
            <p:cNvSpPr>
              <a:spLocks noChangeArrowheads="1"/>
            </p:cNvSpPr>
            <p:nvPr/>
          </p:nvSpPr>
          <p:spPr bwMode="auto">
            <a:xfrm>
              <a:off x="2448" y="2965"/>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en-US" altLang="zh-CN" sz="2000" b="1">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3188647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2"/>
          <p:cNvSpPr txBox="1">
            <a:spLocks noChangeArrowheads="1"/>
          </p:cNvSpPr>
          <p:nvPr/>
        </p:nvSpPr>
        <p:spPr bwMode="auto">
          <a:xfrm>
            <a:off x="4349332" y="322431"/>
            <a:ext cx="282341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50000"/>
              </a:spcBef>
            </a:pPr>
            <a:r>
              <a:rPr kumimoji="1" lang="en-US" altLang="zh-CN" sz="2400" b="1" dirty="0">
                <a:latin typeface="Times New Roman" panose="02020603050405020304" pitchFamily="18" charset="0"/>
                <a:ea typeface="楷体_GB2312" pitchFamily="49" charset="-122"/>
              </a:rPr>
              <a:t>1.</a:t>
            </a:r>
            <a:r>
              <a:rPr kumimoji="1" lang="zh-CN" altLang="en-US" sz="2400" b="1" dirty="0">
                <a:latin typeface="Times New Roman" panose="02020603050405020304" pitchFamily="18" charset="0"/>
                <a:ea typeface="楷体_GB2312" pitchFamily="49" charset="-122"/>
              </a:rPr>
              <a:t>当</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&lt;0</a:t>
            </a:r>
            <a:r>
              <a:rPr kumimoji="1" lang="zh-CN" altLang="en-US" sz="2400" b="1" dirty="0">
                <a:latin typeface="Times New Roman" panose="02020603050405020304" pitchFamily="18" charset="0"/>
                <a:ea typeface="楷体_GB2312" pitchFamily="49" charset="-122"/>
              </a:rPr>
              <a:t>时，</a:t>
            </a:r>
            <a:r>
              <a:rPr kumimoji="1" lang="en-US" altLang="zh-CN" sz="2400" b="1" i="1" dirty="0">
                <a:latin typeface="Times New Roman" panose="02020603050405020304" pitchFamily="18" charset="0"/>
                <a:ea typeface="楷体_GB2312" pitchFamily="49" charset="-122"/>
              </a:rPr>
              <a:t>u</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)=0</a:t>
            </a:r>
            <a:endParaRPr kumimoji="1" lang="zh-CN" altLang="en-US" sz="2400" b="1" dirty="0">
              <a:latin typeface="Times New Roman" panose="02020603050405020304" pitchFamily="18" charset="0"/>
              <a:ea typeface="楷体_GB2312" pitchFamily="49" charset="-122"/>
            </a:endParaRPr>
          </a:p>
        </p:txBody>
      </p:sp>
      <p:graphicFrame>
        <p:nvGraphicFramePr>
          <p:cNvPr id="242691" name="Object 3"/>
          <p:cNvGraphicFramePr>
            <a:graphicFrameLocks noChangeAspect="1"/>
          </p:cNvGraphicFramePr>
          <p:nvPr/>
        </p:nvGraphicFramePr>
        <p:xfrm>
          <a:off x="4587875" y="1006235"/>
          <a:ext cx="5546725" cy="854075"/>
        </p:xfrm>
        <a:graphic>
          <a:graphicData uri="http://schemas.openxmlformats.org/presentationml/2006/ole">
            <mc:AlternateContent xmlns:mc="http://schemas.openxmlformats.org/markup-compatibility/2006">
              <mc:Choice xmlns:v="urn:schemas-microsoft-com:vml" Requires="v">
                <p:oleObj name="Equation" r:id="rId2" imgW="2578100" imgH="393700" progId="Equation.3">
                  <p:embed/>
                </p:oleObj>
              </mc:Choice>
              <mc:Fallback>
                <p:oleObj name="Equation" r:id="rId2" imgW="2578100" imgH="393700" progId="Equation.3">
                  <p:embed/>
                  <p:pic>
                    <p:nvPicPr>
                      <p:cNvPr id="24269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75" y="1006235"/>
                        <a:ext cx="5546725" cy="854075"/>
                      </a:xfrm>
                      <a:prstGeom prst="rect">
                        <a:avLst/>
                      </a:prstGeom>
                      <a:noFill/>
                      <a:ln>
                        <a:noFill/>
                      </a:ln>
                    </p:spPr>
                  </p:pic>
                </p:oleObj>
              </mc:Fallback>
            </mc:AlternateContent>
          </a:graphicData>
        </a:graphic>
      </p:graphicFrame>
      <p:sp>
        <p:nvSpPr>
          <p:cNvPr id="242692" name="Text Box 4"/>
          <p:cNvSpPr txBox="1">
            <a:spLocks noChangeArrowheads="1"/>
          </p:cNvSpPr>
          <p:nvPr/>
        </p:nvSpPr>
        <p:spPr bwMode="auto">
          <a:xfrm>
            <a:off x="3745832" y="2054619"/>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0&lt;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&lt;1s</a:t>
            </a:r>
            <a:r>
              <a:rPr kumimoji="1" lang="zh-CN" altLang="en-US" sz="2400" b="1" dirty="0">
                <a:latin typeface="Times New Roman" panose="02020603050405020304" pitchFamily="18" charset="0"/>
                <a:ea typeface="楷体_GB2312" pitchFamily="49" charset="-122"/>
              </a:rPr>
              <a:t>时，</a:t>
            </a:r>
            <a:r>
              <a:rPr kumimoji="1" lang="en-US" altLang="zh-CN" sz="2400" b="1" i="1" dirty="0">
                <a:latin typeface="Times New Roman" panose="02020603050405020304" pitchFamily="18" charset="0"/>
                <a:ea typeface="楷体_GB2312" pitchFamily="49" charset="-122"/>
              </a:rPr>
              <a:t>u</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)=1mV</a:t>
            </a:r>
            <a:endParaRPr kumimoji="1" lang="zh-CN" altLang="en-US" sz="2400" b="1" dirty="0">
              <a:latin typeface="Times New Roman" panose="02020603050405020304" pitchFamily="18" charset="0"/>
              <a:ea typeface="楷体_GB2312" pitchFamily="49" charset="-122"/>
            </a:endParaRPr>
          </a:p>
        </p:txBody>
      </p:sp>
      <p:graphicFrame>
        <p:nvGraphicFramePr>
          <p:cNvPr id="242693" name="Object 5"/>
          <p:cNvGraphicFramePr>
            <a:graphicFrameLocks noChangeAspect="1"/>
          </p:cNvGraphicFramePr>
          <p:nvPr/>
        </p:nvGraphicFramePr>
        <p:xfrm>
          <a:off x="4587875" y="2549292"/>
          <a:ext cx="7518400" cy="1277937"/>
        </p:xfrm>
        <a:graphic>
          <a:graphicData uri="http://schemas.openxmlformats.org/presentationml/2006/ole">
            <mc:AlternateContent xmlns:mc="http://schemas.openxmlformats.org/markup-compatibility/2006">
              <mc:Choice xmlns:v="urn:schemas-microsoft-com:vml" Requires="v">
                <p:oleObj name="Equation" r:id="rId4" imgW="3759200" imgH="635000" progId="Equation.3">
                  <p:embed/>
                </p:oleObj>
              </mc:Choice>
              <mc:Fallback>
                <p:oleObj name="Equation" r:id="rId4" imgW="3759200" imgH="635000" progId="Equation.3">
                  <p:embed/>
                  <p:pic>
                    <p:nvPicPr>
                      <p:cNvPr id="2426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7875" y="2549292"/>
                        <a:ext cx="7518400" cy="1277937"/>
                      </a:xfrm>
                      <a:prstGeom prst="rect">
                        <a:avLst/>
                      </a:prstGeom>
                      <a:noFill/>
                      <a:ln>
                        <a:noFill/>
                      </a:ln>
                    </p:spPr>
                  </p:pic>
                </p:oleObj>
              </mc:Fallback>
            </mc:AlternateContent>
          </a:graphicData>
        </a:graphic>
      </p:graphicFrame>
      <p:pic>
        <p:nvPicPr>
          <p:cNvPr id="2" name="图片 1"/>
          <p:cNvPicPr>
            <a:picLocks noChangeAspect="1"/>
          </p:cNvPicPr>
          <p:nvPr/>
        </p:nvPicPr>
        <p:blipFill rotWithShape="1">
          <a:blip r:embed="rId6"/>
          <a:srcRect l="45148" b="46947"/>
          <a:stretch/>
        </p:blipFill>
        <p:spPr>
          <a:xfrm>
            <a:off x="0" y="149600"/>
            <a:ext cx="4012045" cy="1867546"/>
          </a:xfrm>
          <a:prstGeom prst="rect">
            <a:avLst/>
          </a:prstGeom>
        </p:spPr>
      </p:pic>
      <p:sp>
        <p:nvSpPr>
          <p:cNvPr id="8" name="Text Box 2"/>
          <p:cNvSpPr txBox="1">
            <a:spLocks noChangeArrowheads="1"/>
          </p:cNvSpPr>
          <p:nvPr/>
        </p:nvSpPr>
        <p:spPr bwMode="auto">
          <a:xfrm>
            <a:off x="-254668" y="3753797"/>
            <a:ext cx="46943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3.</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1s&lt;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&lt;2s</a:t>
            </a:r>
            <a:r>
              <a:rPr kumimoji="1" lang="zh-CN" altLang="en-US" sz="2400" b="1" dirty="0">
                <a:latin typeface="Times New Roman" panose="02020603050405020304" pitchFamily="18" charset="0"/>
                <a:ea typeface="楷体_GB2312" pitchFamily="49" charset="-122"/>
              </a:rPr>
              <a:t>时，</a:t>
            </a:r>
            <a:r>
              <a:rPr kumimoji="1" lang="en-US" altLang="zh-CN" sz="2400" b="1" i="1" dirty="0">
                <a:latin typeface="Times New Roman" panose="02020603050405020304" pitchFamily="18" charset="0"/>
                <a:ea typeface="楷体_GB2312" pitchFamily="49" charset="-122"/>
              </a:rPr>
              <a:t>u</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)=-1mV</a:t>
            </a:r>
            <a:endParaRPr kumimoji="1" lang="zh-CN" altLang="en-US" sz="2400" b="1" dirty="0">
              <a:latin typeface="Times New Roman" panose="02020603050405020304" pitchFamily="18" charset="0"/>
              <a:ea typeface="楷体_GB2312" pitchFamily="49" charset="-122"/>
            </a:endParaRPr>
          </a:p>
        </p:txBody>
      </p:sp>
      <p:sp>
        <p:nvSpPr>
          <p:cNvPr id="9" name="Text Box 3"/>
          <p:cNvSpPr txBox="1">
            <a:spLocks noChangeArrowheads="1"/>
          </p:cNvSpPr>
          <p:nvPr/>
        </p:nvSpPr>
        <p:spPr bwMode="auto">
          <a:xfrm>
            <a:off x="5761037" y="3785902"/>
            <a:ext cx="425516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4.</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2s&lt;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&lt;3s</a:t>
            </a:r>
            <a:r>
              <a:rPr kumimoji="1" lang="zh-CN" altLang="en-US" sz="2400" b="1" dirty="0">
                <a:latin typeface="Times New Roman" panose="02020603050405020304" pitchFamily="18" charset="0"/>
                <a:ea typeface="楷体_GB2312" pitchFamily="49" charset="-122"/>
              </a:rPr>
              <a:t>时，</a:t>
            </a:r>
            <a:r>
              <a:rPr kumimoji="1" lang="en-US" altLang="zh-CN" sz="2400" b="1" i="1" dirty="0">
                <a:latin typeface="Times New Roman" panose="02020603050405020304" pitchFamily="18" charset="0"/>
                <a:ea typeface="楷体_GB2312" pitchFamily="49" charset="-122"/>
              </a:rPr>
              <a:t>u</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)=1mV</a:t>
            </a:r>
            <a:endParaRPr kumimoji="1" lang="zh-CN" altLang="en-US" sz="2400" b="1" dirty="0">
              <a:latin typeface="Times New Roman" panose="02020603050405020304" pitchFamily="18" charset="0"/>
              <a:ea typeface="楷体_GB2312" pitchFamily="49" charset="-122"/>
            </a:endParaRPr>
          </a:p>
        </p:txBody>
      </p:sp>
      <p:graphicFrame>
        <p:nvGraphicFramePr>
          <p:cNvPr id="10" name="Object 4"/>
          <p:cNvGraphicFramePr>
            <a:graphicFrameLocks noChangeAspect="1"/>
          </p:cNvGraphicFramePr>
          <p:nvPr/>
        </p:nvGraphicFramePr>
        <p:xfrm>
          <a:off x="485774" y="4390905"/>
          <a:ext cx="5275263" cy="1139825"/>
        </p:xfrm>
        <a:graphic>
          <a:graphicData uri="http://schemas.openxmlformats.org/presentationml/2006/ole">
            <mc:AlternateContent xmlns:mc="http://schemas.openxmlformats.org/markup-compatibility/2006">
              <mc:Choice xmlns:v="urn:schemas-microsoft-com:vml" Requires="v">
                <p:oleObj name="Equation" r:id="rId7" imgW="2946240" imgH="634680" progId="Equation.DSMT4">
                  <p:embed/>
                </p:oleObj>
              </mc:Choice>
              <mc:Fallback>
                <p:oleObj name="Equation" r:id="rId7" imgW="2946240" imgH="634680" progId="Equation.DSMT4">
                  <p:embed/>
                  <p:pic>
                    <p:nvPicPr>
                      <p:cNvPr id="10" name="Object 4"/>
                      <p:cNvPicPr>
                        <a:picLocks noChangeAspect="1" noChangeArrowheads="1"/>
                      </p:cNvPicPr>
                      <p:nvPr/>
                    </p:nvPicPr>
                    <p:blipFill>
                      <a:blip r:embed="rId8"/>
                      <a:srcRect/>
                      <a:stretch>
                        <a:fillRect/>
                      </a:stretch>
                    </p:blipFill>
                    <p:spPr bwMode="auto">
                      <a:xfrm>
                        <a:off x="485774" y="4390905"/>
                        <a:ext cx="5275263" cy="1139825"/>
                      </a:xfrm>
                      <a:prstGeom prst="rect">
                        <a:avLst/>
                      </a:prstGeom>
                      <a:noFill/>
                      <a:ln>
                        <a:noFill/>
                      </a:ln>
                    </p:spPr>
                  </p:pic>
                </p:oleObj>
              </mc:Fallback>
            </mc:AlternateContent>
          </a:graphicData>
        </a:graphic>
      </p:graphicFrame>
      <p:graphicFrame>
        <p:nvGraphicFramePr>
          <p:cNvPr id="11" name="Object 5"/>
          <p:cNvGraphicFramePr>
            <a:graphicFrameLocks noChangeAspect="1"/>
          </p:cNvGraphicFramePr>
          <p:nvPr/>
        </p:nvGraphicFramePr>
        <p:xfrm>
          <a:off x="6473408" y="4448071"/>
          <a:ext cx="5267325" cy="1150937"/>
        </p:xfrm>
        <a:graphic>
          <a:graphicData uri="http://schemas.openxmlformats.org/presentationml/2006/ole">
            <mc:AlternateContent xmlns:mc="http://schemas.openxmlformats.org/markup-compatibility/2006">
              <mc:Choice xmlns:v="urn:schemas-microsoft-com:vml" Requires="v">
                <p:oleObj name="Equation" r:id="rId9" imgW="2869920" imgH="634680" progId="Equation.DSMT4">
                  <p:embed/>
                </p:oleObj>
              </mc:Choice>
              <mc:Fallback>
                <p:oleObj name="Equation" r:id="rId9" imgW="2869920" imgH="634680" progId="Equation.DSMT4">
                  <p:embed/>
                  <p:pic>
                    <p:nvPicPr>
                      <p:cNvPr id="11" name="Object 5"/>
                      <p:cNvPicPr>
                        <a:picLocks noChangeAspect="1" noChangeArrowheads="1"/>
                      </p:cNvPicPr>
                      <p:nvPr/>
                    </p:nvPicPr>
                    <p:blipFill>
                      <a:blip r:embed="rId10"/>
                      <a:srcRect/>
                      <a:stretch>
                        <a:fillRect/>
                      </a:stretch>
                    </p:blipFill>
                    <p:spPr bwMode="auto">
                      <a:xfrm>
                        <a:off x="6473408" y="4448071"/>
                        <a:ext cx="5267325" cy="11509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41912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p:cNvSpPr txBox="1">
            <a:spLocks noChangeArrowheads="1"/>
          </p:cNvSpPr>
          <p:nvPr/>
        </p:nvSpPr>
        <p:spPr bwMode="auto">
          <a:xfrm>
            <a:off x="1074821" y="284580"/>
            <a:ext cx="1051159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(2)</a:t>
            </a:r>
            <a:r>
              <a:rPr kumimoji="1" lang="zh-CN" altLang="en-US" sz="2400" b="1" dirty="0">
                <a:solidFill>
                  <a:srgbClr val="FF0000"/>
                </a:solidFill>
                <a:latin typeface="Times New Roman" panose="02020603050405020304" pitchFamily="18" charset="0"/>
                <a:ea typeface="楷体_GB2312" pitchFamily="49" charset="-122"/>
              </a:rPr>
              <a:t>电感电流的连续性 </a:t>
            </a:r>
          </a:p>
          <a:p>
            <a:pPr algn="just"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从电感电压、电流的积分关系式可以看出</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电感电压在闭区间</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baseline="-30000" dirty="0">
                <a:latin typeface="Times New Roman" panose="02020603050405020304" pitchFamily="18" charset="0"/>
                <a:ea typeface="楷体_GB2312" pitchFamily="49" charset="-122"/>
              </a:rPr>
              <a:t>1</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baseline="-30000" dirty="0">
                <a:latin typeface="Times New Roman" panose="02020603050405020304" pitchFamily="18" charset="0"/>
                <a:ea typeface="楷体_GB2312" pitchFamily="49" charset="-122"/>
              </a:rPr>
              <a:t>2</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有界时，电感电流在开区间</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baseline="-30000" dirty="0">
                <a:latin typeface="Times New Roman" panose="02020603050405020304" pitchFamily="18" charset="0"/>
                <a:ea typeface="楷体_GB2312" pitchFamily="49" charset="-122"/>
              </a:rPr>
              <a:t>1</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baseline="-30000" dirty="0">
                <a:latin typeface="Times New Roman" panose="02020603050405020304" pitchFamily="18" charset="0"/>
                <a:ea typeface="楷体_GB2312" pitchFamily="49" charset="-122"/>
              </a:rPr>
              <a:t>2</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内是连续的。</a:t>
            </a:r>
          </a:p>
        </p:txBody>
      </p:sp>
      <p:graphicFrame>
        <p:nvGraphicFramePr>
          <p:cNvPr id="246787" name="Object 3"/>
          <p:cNvGraphicFramePr>
            <a:graphicFrameLocks noChangeAspect="1"/>
          </p:cNvGraphicFramePr>
          <p:nvPr/>
        </p:nvGraphicFramePr>
        <p:xfrm>
          <a:off x="3248527" y="2369638"/>
          <a:ext cx="4594225" cy="2154237"/>
        </p:xfrm>
        <a:graphic>
          <a:graphicData uri="http://schemas.openxmlformats.org/presentationml/2006/ole">
            <mc:AlternateContent xmlns:mc="http://schemas.openxmlformats.org/markup-compatibility/2006">
              <mc:Choice xmlns:v="urn:schemas-microsoft-com:vml" Requires="v">
                <p:oleObj name="Equation" r:id="rId2" imgW="1917700" imgH="1041400" progId="Equation.3">
                  <p:embed/>
                </p:oleObj>
              </mc:Choice>
              <mc:Fallback>
                <p:oleObj name="Equation" r:id="rId2" imgW="1917700" imgH="1041400" progId="Equation.3">
                  <p:embed/>
                  <p:pic>
                    <p:nvPicPr>
                      <p:cNvPr id="24678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527" y="2369638"/>
                        <a:ext cx="4594225" cy="21542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31815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170448" y="2424636"/>
            <a:ext cx="6324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对于初始时刻</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来说，上式表示为 </a:t>
            </a:r>
          </a:p>
        </p:txBody>
      </p:sp>
      <p:graphicFrame>
        <p:nvGraphicFramePr>
          <p:cNvPr id="245763" name="Object 3"/>
          <p:cNvGraphicFramePr>
            <a:graphicFrameLocks noChangeAspect="1"/>
          </p:cNvGraphicFramePr>
          <p:nvPr/>
        </p:nvGraphicFramePr>
        <p:xfrm>
          <a:off x="4178968" y="3326684"/>
          <a:ext cx="2584450" cy="666750"/>
        </p:xfrm>
        <a:graphic>
          <a:graphicData uri="http://schemas.openxmlformats.org/presentationml/2006/ole">
            <mc:AlternateContent xmlns:mc="http://schemas.openxmlformats.org/markup-compatibility/2006">
              <mc:Choice xmlns:v="urn:schemas-microsoft-com:vml" Requires="v">
                <p:oleObj name="Equation" r:id="rId2" imgW="914400" imgH="228600" progId="Equation.DSMT4">
                  <p:embed/>
                </p:oleObj>
              </mc:Choice>
              <mc:Fallback>
                <p:oleObj name="Equation" r:id="rId2" imgW="914400" imgH="228600" progId="Equation.DSMT4">
                  <p:embed/>
                  <p:pic>
                    <p:nvPicPr>
                      <p:cNvPr id="245763" name="Object 3"/>
                      <p:cNvPicPr>
                        <a:picLocks noChangeAspect="1" noChangeArrowheads="1"/>
                      </p:cNvPicPr>
                      <p:nvPr/>
                    </p:nvPicPr>
                    <p:blipFill>
                      <a:blip r:embed="rId3"/>
                      <a:srcRect/>
                      <a:stretch>
                        <a:fillRect/>
                      </a:stretch>
                    </p:blipFill>
                    <p:spPr bwMode="auto">
                      <a:xfrm>
                        <a:off x="4178968" y="3326684"/>
                        <a:ext cx="2584450" cy="666750"/>
                      </a:xfrm>
                      <a:prstGeom prst="rect">
                        <a:avLst/>
                      </a:prstGeom>
                      <a:noFill/>
                      <a:ln>
                        <a:noFill/>
                      </a:ln>
                    </p:spPr>
                  </p:pic>
                </p:oleObj>
              </mc:Fallback>
            </mc:AlternateContent>
          </a:graphicData>
        </a:graphic>
      </p:graphicFrame>
      <p:sp>
        <p:nvSpPr>
          <p:cNvPr id="245764" name="Text Box 4"/>
          <p:cNvSpPr txBox="1">
            <a:spLocks noChangeArrowheads="1"/>
          </p:cNvSpPr>
          <p:nvPr/>
        </p:nvSpPr>
        <p:spPr bwMode="auto">
          <a:xfrm>
            <a:off x="461211" y="4249151"/>
            <a:ext cx="1058377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利用电感电流的连续性，可以确定电路中开关发生作用后一瞬间的电感电流值。 </a:t>
            </a:r>
          </a:p>
        </p:txBody>
      </p:sp>
      <p:sp>
        <p:nvSpPr>
          <p:cNvPr id="245765" name="Text Box 5"/>
          <p:cNvSpPr txBox="1">
            <a:spLocks noChangeArrowheads="1"/>
          </p:cNvSpPr>
          <p:nvPr/>
        </p:nvSpPr>
        <p:spPr bwMode="auto">
          <a:xfrm>
            <a:off x="461211" y="332875"/>
            <a:ext cx="1107707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也就是说，当电感电压有界时，电感电流不能跃变，只能连续变化，即存在以下关系 </a:t>
            </a:r>
          </a:p>
        </p:txBody>
      </p:sp>
      <p:graphicFrame>
        <p:nvGraphicFramePr>
          <p:cNvPr id="245766" name="Object 6"/>
          <p:cNvGraphicFramePr>
            <a:graphicFrameLocks noChangeAspect="1"/>
          </p:cNvGraphicFramePr>
          <p:nvPr/>
        </p:nvGraphicFramePr>
        <p:xfrm>
          <a:off x="4178968" y="1576226"/>
          <a:ext cx="3048000" cy="714375"/>
        </p:xfrm>
        <a:graphic>
          <a:graphicData uri="http://schemas.openxmlformats.org/presentationml/2006/ole">
            <mc:AlternateContent xmlns:mc="http://schemas.openxmlformats.org/markup-compatibility/2006">
              <mc:Choice xmlns:v="urn:schemas-microsoft-com:vml" Requires="v">
                <p:oleObj name="Equation" r:id="rId4" imgW="888614" imgH="215806" progId="Equation.DSMT4">
                  <p:embed/>
                </p:oleObj>
              </mc:Choice>
              <mc:Fallback>
                <p:oleObj name="Equation" r:id="rId4" imgW="888614" imgH="215806" progId="Equation.DSMT4">
                  <p:embed/>
                  <p:pic>
                    <p:nvPicPr>
                      <p:cNvPr id="24576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968" y="1576226"/>
                        <a:ext cx="3048000" cy="7143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67416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6" name="Text Box 70"/>
          <p:cNvSpPr txBox="1">
            <a:spLocks noChangeArrowheads="1"/>
          </p:cNvSpPr>
          <p:nvPr/>
        </p:nvSpPr>
        <p:spPr bwMode="auto">
          <a:xfrm>
            <a:off x="1315453" y="288008"/>
            <a:ext cx="887529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50000"/>
              </a:spcBef>
            </a:pPr>
            <a:r>
              <a:rPr kumimoji="1" lang="zh-CN" altLang="en-US" sz="2800" b="1" dirty="0">
                <a:latin typeface="Times New Roman" panose="02020603050405020304" pitchFamily="18" charset="0"/>
                <a:ea typeface="楷体_GB2312" pitchFamily="49" charset="-122"/>
              </a:rPr>
              <a:t>三、电感的储能</a:t>
            </a:r>
          </a:p>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在电压电流采用关联参考方向的情况下，电感的吸收功率为 </a:t>
            </a:r>
          </a:p>
        </p:txBody>
      </p:sp>
      <p:graphicFrame>
        <p:nvGraphicFramePr>
          <p:cNvPr id="9287" name="Object 71"/>
          <p:cNvGraphicFramePr>
            <a:graphicFrameLocks noChangeAspect="1"/>
          </p:cNvGraphicFramePr>
          <p:nvPr/>
        </p:nvGraphicFramePr>
        <p:xfrm>
          <a:off x="4327526" y="2001253"/>
          <a:ext cx="3536950" cy="1608138"/>
        </p:xfrm>
        <a:graphic>
          <a:graphicData uri="http://schemas.openxmlformats.org/presentationml/2006/ole">
            <mc:AlternateContent xmlns:mc="http://schemas.openxmlformats.org/markup-compatibility/2006">
              <mc:Choice xmlns:v="urn:schemas-microsoft-com:vml" Requires="v">
                <p:oleObj name="Equation" r:id="rId2" imgW="914400" imgH="609600" progId="Equation.3">
                  <p:embed/>
                </p:oleObj>
              </mc:Choice>
              <mc:Fallback>
                <p:oleObj name="Equation" r:id="rId2" imgW="914400" imgH="609600" progId="Equation.3">
                  <p:embed/>
                  <p:pic>
                    <p:nvPicPr>
                      <p:cNvPr id="9287" name="Object 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526" y="2001253"/>
                        <a:ext cx="3536950" cy="1608138"/>
                      </a:xfrm>
                      <a:prstGeom prst="rect">
                        <a:avLst/>
                      </a:prstGeom>
                      <a:noFill/>
                      <a:ln>
                        <a:noFill/>
                      </a:ln>
                    </p:spPr>
                  </p:pic>
                </p:oleObj>
              </mc:Fallback>
            </mc:AlternateContent>
          </a:graphicData>
        </a:graphic>
      </p:graphicFrame>
      <p:sp>
        <p:nvSpPr>
          <p:cNvPr id="9288" name="Rectangle 72"/>
          <p:cNvSpPr>
            <a:spLocks noChangeArrowheads="1"/>
          </p:cNvSpPr>
          <p:nvPr/>
        </p:nvSpPr>
        <p:spPr bwMode="auto">
          <a:xfrm>
            <a:off x="2446338" y="4026568"/>
            <a:ext cx="729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400" b="1" dirty="0">
                <a:latin typeface="Times New Roman" panose="02020603050405020304" pitchFamily="18" charset="0"/>
                <a:ea typeface="楷体_GB2312" pitchFamily="49" charset="-122"/>
              </a:rPr>
              <a:t>当</a:t>
            </a:r>
            <a:r>
              <a:rPr kumimoji="1" lang="en-US" altLang="zh-CN" sz="2400" b="1" i="1" dirty="0">
                <a:latin typeface="Times New Roman" panose="02020603050405020304" pitchFamily="18" charset="0"/>
                <a:ea typeface="楷体_GB2312" pitchFamily="49" charset="-122"/>
              </a:rPr>
              <a:t>p</a:t>
            </a:r>
            <a:r>
              <a:rPr kumimoji="1" lang="en-US" altLang="zh-CN" sz="2400" b="1" dirty="0">
                <a:latin typeface="Times New Roman" panose="02020603050405020304" pitchFamily="18" charset="0"/>
                <a:ea typeface="楷体_GB2312" pitchFamily="49" charset="-122"/>
              </a:rPr>
              <a:t>&gt;0</a:t>
            </a:r>
            <a:r>
              <a:rPr kumimoji="1" lang="zh-CN" altLang="en-US" sz="2400" b="1" dirty="0">
                <a:latin typeface="Times New Roman" panose="02020603050405020304" pitchFamily="18" charset="0"/>
                <a:ea typeface="楷体_GB2312" pitchFamily="49" charset="-122"/>
              </a:rPr>
              <a:t>时，电感吸收功率；当</a:t>
            </a:r>
            <a:r>
              <a:rPr kumimoji="1" lang="en-US" altLang="zh-CN" sz="2400" b="1" i="1" dirty="0">
                <a:latin typeface="Times New Roman" panose="02020603050405020304" pitchFamily="18" charset="0"/>
                <a:ea typeface="楷体_GB2312" pitchFamily="49" charset="-122"/>
              </a:rPr>
              <a:t>p</a:t>
            </a:r>
            <a:r>
              <a:rPr kumimoji="1" lang="en-US" altLang="zh-CN" sz="2400" b="1" dirty="0">
                <a:latin typeface="Times New Roman" panose="02020603050405020304" pitchFamily="18" charset="0"/>
                <a:ea typeface="楷体_GB2312" pitchFamily="49" charset="-122"/>
              </a:rPr>
              <a:t>&lt;0</a:t>
            </a:r>
            <a:r>
              <a:rPr kumimoji="1" lang="zh-CN" altLang="en-US" sz="2400" b="1" dirty="0">
                <a:latin typeface="Times New Roman" panose="02020603050405020304" pitchFamily="18" charset="0"/>
                <a:ea typeface="楷体_GB2312" pitchFamily="49" charset="-122"/>
              </a:rPr>
              <a:t>时，电感发出功率。</a:t>
            </a:r>
          </a:p>
        </p:txBody>
      </p:sp>
    </p:spTree>
    <p:extLst>
      <p:ext uri="{BB962C8B-B14F-4D97-AF65-F5344CB8AC3E}">
        <p14:creationId xmlns:p14="http://schemas.microsoft.com/office/powerpoint/2010/main" val="309951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2090738" y="728664"/>
            <a:ext cx="24304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Char char="o"/>
            </a:pPr>
            <a:r>
              <a:rPr lang="zh-CN" altLang="en-US"/>
              <a:t>实际电路</a:t>
            </a:r>
          </a:p>
        </p:txBody>
      </p:sp>
      <p:sp>
        <p:nvSpPr>
          <p:cNvPr id="10243" name="Rectangle 3"/>
          <p:cNvSpPr>
            <a:spLocks noChangeArrowheads="1"/>
          </p:cNvSpPr>
          <p:nvPr/>
        </p:nvSpPr>
        <p:spPr bwMode="auto">
          <a:xfrm>
            <a:off x="2090738" y="4195764"/>
            <a:ext cx="26098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Char char="o"/>
            </a:pPr>
            <a:r>
              <a:rPr lang="zh-CN" altLang="en-US"/>
              <a:t>电路模型</a:t>
            </a:r>
          </a:p>
        </p:txBody>
      </p:sp>
      <p:pic>
        <p:nvPicPr>
          <p:cNvPr id="10244" name="Picture 4" descr="1172752332"/>
          <p:cNvPicPr>
            <a:picLocks noChangeAspect="1" noChangeArrowheads="1"/>
          </p:cNvPicPr>
          <p:nvPr/>
        </p:nvPicPr>
        <p:blipFill>
          <a:blip r:embed="rId2">
            <a:extLst>
              <a:ext uri="{28A0092B-C50C-407E-A947-70E740481C1C}">
                <a14:useLocalDpi xmlns:a14="http://schemas.microsoft.com/office/drawing/2010/main" val="0"/>
              </a:ext>
            </a:extLst>
          </a:blip>
          <a:srcRect l="27417" t="2556" r="8374" b="12445"/>
          <a:stretch>
            <a:fillRect/>
          </a:stretch>
        </p:blipFill>
        <p:spPr bwMode="auto">
          <a:xfrm>
            <a:off x="6615113" y="469900"/>
            <a:ext cx="36449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descr="OOOPIC_vipvip_2008091017191600c0575ad8e4cf5f58"/>
          <p:cNvPicPr>
            <a:picLocks noChangeAspect="1" noChangeArrowheads="1"/>
          </p:cNvPicPr>
          <p:nvPr/>
        </p:nvPicPr>
        <p:blipFill>
          <a:blip r:embed="rId3">
            <a:extLst>
              <a:ext uri="{28A0092B-C50C-407E-A947-70E740481C1C}">
                <a14:useLocalDpi xmlns:a14="http://schemas.microsoft.com/office/drawing/2010/main" val="0"/>
              </a:ext>
            </a:extLst>
          </a:blip>
          <a:srcRect l="11026" t="16884" r="20872" b="17860"/>
          <a:stretch>
            <a:fillRect/>
          </a:stretch>
        </p:blipFill>
        <p:spPr bwMode="auto">
          <a:xfrm>
            <a:off x="2159000" y="1235075"/>
            <a:ext cx="4216400"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6" descr="200881283336625778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4256" y="3174208"/>
            <a:ext cx="5862638" cy="34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linds(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45"/>
                                        </p:tgtEl>
                                        <p:attrNameLst>
                                          <p:attrName>style.visibility</p:attrName>
                                        </p:attrNameLst>
                                      </p:cBhvr>
                                      <p:to>
                                        <p:strVal val="visible"/>
                                      </p:to>
                                    </p:set>
                                    <p:animEffect transition="in" filter="dissolve">
                                      <p:cBhvr>
                                        <p:cTn id="12" dur="500"/>
                                        <p:tgtEl>
                                          <p:spTgt spid="10245"/>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244"/>
                                        </p:tgtEl>
                                        <p:attrNameLst>
                                          <p:attrName>style.visibility</p:attrName>
                                        </p:attrNameLst>
                                      </p:cBhvr>
                                      <p:to>
                                        <p:strVal val="visible"/>
                                      </p:to>
                                    </p:set>
                                    <p:animEffect transition="in" filter="dissolve">
                                      <p:cBhvr>
                                        <p:cTn id="16" dur="500"/>
                                        <p:tgtEl>
                                          <p:spTgt spid="1024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243"/>
                                        </p:tgtEl>
                                        <p:attrNameLst>
                                          <p:attrName>style.visibility</p:attrName>
                                        </p:attrNameLst>
                                      </p:cBhvr>
                                      <p:to>
                                        <p:strVal val="visible"/>
                                      </p:to>
                                    </p:set>
                                    <p:animEffect transition="in" filter="blinds(horizontal)">
                                      <p:cBhvr>
                                        <p:cTn id="21" dur="500"/>
                                        <p:tgtEl>
                                          <p:spTgt spid="10243"/>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0246"/>
                                        </p:tgtEl>
                                        <p:attrNameLst>
                                          <p:attrName>style.visibility</p:attrName>
                                        </p:attrNameLst>
                                      </p:cBhvr>
                                      <p:to>
                                        <p:strVal val="visible"/>
                                      </p:to>
                                    </p:set>
                                    <p:animEffect transition="in" filter="checkerboard(across)">
                                      <p:cBhvr>
                                        <p:cTn id="26"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ext Box 2"/>
          <p:cNvSpPr txBox="1">
            <a:spLocks noChangeArrowheads="1"/>
          </p:cNvSpPr>
          <p:nvPr/>
        </p:nvSpPr>
        <p:spPr bwMode="auto">
          <a:xfrm>
            <a:off x="954505" y="304801"/>
            <a:ext cx="8001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电感在从初始时刻</a:t>
            </a:r>
            <a:r>
              <a:rPr kumimoji="1" lang="en-US" altLang="zh-CN" sz="2400" b="1" i="1" dirty="0">
                <a:latin typeface="Times New Roman" panose="02020603050405020304" pitchFamily="18" charset="0"/>
                <a:ea typeface="楷体_GB2312" pitchFamily="49" charset="-122"/>
              </a:rPr>
              <a:t>t</a:t>
            </a:r>
            <a:r>
              <a:rPr kumimoji="1" lang="en-US" altLang="zh-CN" sz="2400" b="1" baseline="-30000"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到任意时刻</a:t>
            </a:r>
            <a:r>
              <a:rPr kumimoji="1" lang="en-US" altLang="zh-CN" sz="2400" b="1" i="1" dirty="0">
                <a:latin typeface="Times New Roman" panose="02020603050405020304" pitchFamily="18" charset="0"/>
                <a:ea typeface="楷体_GB2312" pitchFamily="49" charset="-122"/>
              </a:rPr>
              <a:t>t</a:t>
            </a:r>
            <a:r>
              <a:rPr kumimoji="1" lang="zh-CN" altLang="en-US" sz="2400" b="1" dirty="0">
                <a:latin typeface="Times New Roman" panose="02020603050405020304" pitchFamily="18" charset="0"/>
                <a:ea typeface="楷体_GB2312" pitchFamily="49" charset="-122"/>
              </a:rPr>
              <a:t>时间内得到的能量为 </a:t>
            </a:r>
          </a:p>
        </p:txBody>
      </p:sp>
      <p:graphicFrame>
        <p:nvGraphicFramePr>
          <p:cNvPr id="227331" name="Object 3"/>
          <p:cNvGraphicFramePr>
            <a:graphicFrameLocks noChangeAspect="1"/>
          </p:cNvGraphicFramePr>
          <p:nvPr/>
        </p:nvGraphicFramePr>
        <p:xfrm>
          <a:off x="2783305" y="1157122"/>
          <a:ext cx="6172200" cy="2249487"/>
        </p:xfrm>
        <a:graphic>
          <a:graphicData uri="http://schemas.openxmlformats.org/presentationml/2006/ole">
            <mc:AlternateContent xmlns:mc="http://schemas.openxmlformats.org/markup-compatibility/2006">
              <mc:Choice xmlns:v="urn:schemas-microsoft-com:vml" Requires="v">
                <p:oleObj name="Equation" r:id="rId2" imgW="2552700" imgH="838200" progId="Equation.3">
                  <p:embed/>
                </p:oleObj>
              </mc:Choice>
              <mc:Fallback>
                <p:oleObj name="Equation" r:id="rId2" imgW="2552700" imgH="838200" progId="Equation.3">
                  <p:embed/>
                  <p:pic>
                    <p:nvPicPr>
                      <p:cNvPr id="22733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305" y="1157122"/>
                        <a:ext cx="6172200" cy="2249487"/>
                      </a:xfrm>
                      <a:prstGeom prst="rect">
                        <a:avLst/>
                      </a:prstGeom>
                      <a:noFill/>
                      <a:ln>
                        <a:noFill/>
                      </a:ln>
                    </p:spPr>
                  </p:pic>
                </p:oleObj>
              </mc:Fallback>
            </mc:AlternateContent>
          </a:graphicData>
        </a:graphic>
      </p:graphicFrame>
      <p:sp>
        <p:nvSpPr>
          <p:cNvPr id="227332" name="Text Box 4"/>
          <p:cNvSpPr txBox="1">
            <a:spLocks noChangeArrowheads="1"/>
          </p:cNvSpPr>
          <p:nvPr/>
        </p:nvSpPr>
        <p:spPr bwMode="auto">
          <a:xfrm>
            <a:off x="1086852" y="3406609"/>
            <a:ext cx="99942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若电感的初始储能为零，即</a:t>
            </a:r>
            <a:r>
              <a:rPr kumimoji="1" lang="en-US" altLang="zh-CN" sz="2400" b="1" i="1" dirty="0" err="1">
                <a:latin typeface="Times New Roman" panose="02020603050405020304" pitchFamily="18" charset="0"/>
                <a:ea typeface="楷体_GB2312" pitchFamily="49" charset="-122"/>
              </a:rPr>
              <a:t>i</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baseline="-30000" dirty="0">
                <a:latin typeface="Times New Roman" panose="02020603050405020304" pitchFamily="18" charset="0"/>
                <a:ea typeface="楷体_GB2312" pitchFamily="49" charset="-122"/>
              </a:rPr>
              <a:t>0</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则任意时刻储存在电感中的能量为 </a:t>
            </a:r>
          </a:p>
        </p:txBody>
      </p:sp>
      <p:graphicFrame>
        <p:nvGraphicFramePr>
          <p:cNvPr id="227333" name="Object 5"/>
          <p:cNvGraphicFramePr>
            <a:graphicFrameLocks noChangeAspect="1"/>
          </p:cNvGraphicFramePr>
          <p:nvPr/>
        </p:nvGraphicFramePr>
        <p:xfrm>
          <a:off x="4647532" y="4177047"/>
          <a:ext cx="3071813" cy="1066800"/>
        </p:xfrm>
        <a:graphic>
          <a:graphicData uri="http://schemas.openxmlformats.org/presentationml/2006/ole">
            <mc:AlternateContent xmlns:mc="http://schemas.openxmlformats.org/markup-compatibility/2006">
              <mc:Choice xmlns:v="urn:schemas-microsoft-com:vml" Requires="v">
                <p:oleObj name="Equation" r:id="rId4" imgW="1002960" imgH="393480" progId="Equation.DSMT4">
                  <p:embed/>
                </p:oleObj>
              </mc:Choice>
              <mc:Fallback>
                <p:oleObj name="Equation" r:id="rId4" imgW="1002960" imgH="393480" progId="Equation.DSMT4">
                  <p:embed/>
                  <p:pic>
                    <p:nvPicPr>
                      <p:cNvPr id="227333" name="Object 5"/>
                      <p:cNvPicPr>
                        <a:picLocks noChangeAspect="1" noChangeArrowheads="1"/>
                      </p:cNvPicPr>
                      <p:nvPr/>
                    </p:nvPicPr>
                    <p:blipFill>
                      <a:blip r:embed="rId5"/>
                      <a:srcRect/>
                      <a:stretch>
                        <a:fillRect/>
                      </a:stretch>
                    </p:blipFill>
                    <p:spPr bwMode="auto">
                      <a:xfrm>
                        <a:off x="4647532" y="4177047"/>
                        <a:ext cx="3071813" cy="1066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869738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44F50-8D51-527C-860C-49DC1D40C851}"/>
            </a:ext>
          </a:extLst>
        </p:cNvPr>
        <p:cNvGrpSpPr/>
        <p:nvPr/>
      </p:nvGrpSpPr>
      <p:grpSpPr>
        <a:xfrm>
          <a:off x="0" y="0"/>
          <a:ext cx="0" cy="0"/>
          <a:chOff x="0" y="0"/>
          <a:chExt cx="0" cy="0"/>
        </a:xfrm>
      </p:grpSpPr>
      <p:sp>
        <p:nvSpPr>
          <p:cNvPr id="133122" name="Text Box 2">
            <a:extLst>
              <a:ext uri="{FF2B5EF4-FFF2-40B4-BE49-F238E27FC236}">
                <a16:creationId xmlns:a16="http://schemas.microsoft.com/office/drawing/2014/main" id="{D6AF8DD6-D057-4AD7-073E-7DBA48F47F67}"/>
              </a:ext>
            </a:extLst>
          </p:cNvPr>
          <p:cNvSpPr txBox="1">
            <a:spLocks noChangeArrowheads="1"/>
          </p:cNvSpPr>
          <p:nvPr/>
        </p:nvSpPr>
        <p:spPr bwMode="auto">
          <a:xfrm>
            <a:off x="1919288" y="1341438"/>
            <a:ext cx="4572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800" b="1">
                <a:ea typeface="楷体_GB2312" pitchFamily="49" charset="-122"/>
              </a:rPr>
              <a:t>&lt;1&gt;.</a:t>
            </a:r>
            <a:r>
              <a:rPr lang="zh-CN" altLang="en-US" sz="2800" b="1">
                <a:ea typeface="楷体_GB2312" pitchFamily="49" charset="-122"/>
              </a:rPr>
              <a:t>电容构成原理</a:t>
            </a:r>
          </a:p>
        </p:txBody>
      </p:sp>
      <p:grpSp>
        <p:nvGrpSpPr>
          <p:cNvPr id="133123" name="Group 3">
            <a:extLst>
              <a:ext uri="{FF2B5EF4-FFF2-40B4-BE49-F238E27FC236}">
                <a16:creationId xmlns:a16="http://schemas.microsoft.com/office/drawing/2014/main" id="{DFE62202-953D-C1C1-2590-B890AEA81526}"/>
              </a:ext>
            </a:extLst>
          </p:cNvPr>
          <p:cNvGrpSpPr>
            <a:grpSpLocks/>
          </p:cNvGrpSpPr>
          <p:nvPr/>
        </p:nvGrpSpPr>
        <p:grpSpPr bwMode="auto">
          <a:xfrm>
            <a:off x="3122614" y="2647951"/>
            <a:ext cx="5576887" cy="3660775"/>
            <a:chOff x="1144" y="912"/>
            <a:chExt cx="3513" cy="2306"/>
          </a:xfrm>
        </p:grpSpPr>
        <p:graphicFrame>
          <p:nvGraphicFramePr>
            <p:cNvPr id="7173" name="Object 4">
              <a:extLst>
                <a:ext uri="{FF2B5EF4-FFF2-40B4-BE49-F238E27FC236}">
                  <a16:creationId xmlns:a16="http://schemas.microsoft.com/office/drawing/2014/main" id="{376C70B0-2F9C-79F2-1298-1EB97BDE2583}"/>
                </a:ext>
              </a:extLst>
            </p:cNvPr>
            <p:cNvGraphicFramePr>
              <a:graphicFrameLocks noChangeAspect="1"/>
            </p:cNvGraphicFramePr>
            <p:nvPr/>
          </p:nvGraphicFramePr>
          <p:xfrm>
            <a:off x="1144" y="2021"/>
            <a:ext cx="1536" cy="1197"/>
          </p:xfrm>
          <a:graphic>
            <a:graphicData uri="http://schemas.openxmlformats.org/presentationml/2006/ole">
              <mc:AlternateContent xmlns:mc="http://schemas.openxmlformats.org/markup-compatibility/2006">
                <mc:Choice xmlns:v="urn:schemas-microsoft-com:vml" Requires="v">
                  <p:oleObj name="Visio" r:id="rId2" imgW="857304" imgH="619044" progId="Visio.Drawing.6">
                    <p:embed/>
                  </p:oleObj>
                </mc:Choice>
                <mc:Fallback>
                  <p:oleObj name="Visio" r:id="rId2" imgW="857304" imgH="619044" progId="Visio.Drawing.6">
                    <p:embed/>
                    <p:pic>
                      <p:nvPicPr>
                        <p:cNvPr id="717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 y="2021"/>
                          <a:ext cx="1536" cy="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174" name="Group 5">
              <a:extLst>
                <a:ext uri="{FF2B5EF4-FFF2-40B4-BE49-F238E27FC236}">
                  <a16:creationId xmlns:a16="http://schemas.microsoft.com/office/drawing/2014/main" id="{47DBA505-9DF6-8F4D-8C34-75D86FE50FE8}"/>
                </a:ext>
              </a:extLst>
            </p:cNvPr>
            <p:cNvGrpSpPr>
              <a:grpSpLocks/>
            </p:cNvGrpSpPr>
            <p:nvPr/>
          </p:nvGrpSpPr>
          <p:grpSpPr bwMode="auto">
            <a:xfrm>
              <a:off x="1296" y="912"/>
              <a:ext cx="3361" cy="2043"/>
              <a:chOff x="1296" y="912"/>
              <a:chExt cx="3361" cy="2043"/>
            </a:xfrm>
          </p:grpSpPr>
          <p:grpSp>
            <p:nvGrpSpPr>
              <p:cNvPr id="7175" name="Group 6">
                <a:extLst>
                  <a:ext uri="{FF2B5EF4-FFF2-40B4-BE49-F238E27FC236}">
                    <a16:creationId xmlns:a16="http://schemas.microsoft.com/office/drawing/2014/main" id="{0E039620-962F-ACAB-DE8F-806954AD53EE}"/>
                  </a:ext>
                </a:extLst>
              </p:cNvPr>
              <p:cNvGrpSpPr>
                <a:grpSpLocks/>
              </p:cNvGrpSpPr>
              <p:nvPr/>
            </p:nvGrpSpPr>
            <p:grpSpPr bwMode="auto">
              <a:xfrm>
                <a:off x="1296" y="1008"/>
                <a:ext cx="3216" cy="1947"/>
                <a:chOff x="1296" y="1008"/>
                <a:chExt cx="3216" cy="1947"/>
              </a:xfrm>
            </p:grpSpPr>
            <p:sp>
              <p:nvSpPr>
                <p:cNvPr id="7178" name="AutoShape 7">
                  <a:extLst>
                    <a:ext uri="{FF2B5EF4-FFF2-40B4-BE49-F238E27FC236}">
                      <a16:creationId xmlns:a16="http://schemas.microsoft.com/office/drawing/2014/main" id="{461EB530-D8B3-3EB2-BFF2-7DB3719E0AA7}"/>
                    </a:ext>
                  </a:extLst>
                </p:cNvPr>
                <p:cNvSpPr>
                  <a:spLocks noChangeAspect="1" noChangeArrowheads="1" noTextEdit="1"/>
                </p:cNvSpPr>
                <p:nvPr/>
              </p:nvSpPr>
              <p:spPr bwMode="auto">
                <a:xfrm>
                  <a:off x="1296" y="1008"/>
                  <a:ext cx="3216" cy="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79" name="Freeform 8">
                  <a:extLst>
                    <a:ext uri="{FF2B5EF4-FFF2-40B4-BE49-F238E27FC236}">
                      <a16:creationId xmlns:a16="http://schemas.microsoft.com/office/drawing/2014/main" id="{3AA71E70-24A5-F407-1910-F23BE2D273E8}"/>
                    </a:ext>
                  </a:extLst>
                </p:cNvPr>
                <p:cNvSpPr>
                  <a:spLocks/>
                </p:cNvSpPr>
                <p:nvPr/>
              </p:nvSpPr>
              <p:spPr bwMode="auto">
                <a:xfrm>
                  <a:off x="2160" y="1632"/>
                  <a:ext cx="1658" cy="451"/>
                </a:xfrm>
                <a:custGeom>
                  <a:avLst/>
                  <a:gdLst>
                    <a:gd name="T0" fmla="*/ 603 w 1658"/>
                    <a:gd name="T1" fmla="*/ 0 h 451"/>
                    <a:gd name="T2" fmla="*/ 0 w 1658"/>
                    <a:gd name="T3" fmla="*/ 451 h 451"/>
                    <a:gd name="T4" fmla="*/ 1207 w 1658"/>
                    <a:gd name="T5" fmla="*/ 451 h 451"/>
                    <a:gd name="T6" fmla="*/ 1658 w 1658"/>
                    <a:gd name="T7" fmla="*/ 0 h 451"/>
                    <a:gd name="T8" fmla="*/ 603 w 1658"/>
                    <a:gd name="T9" fmla="*/ 0 h 4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8" h="451">
                      <a:moveTo>
                        <a:pt x="603" y="0"/>
                      </a:moveTo>
                      <a:lnTo>
                        <a:pt x="0" y="451"/>
                      </a:lnTo>
                      <a:lnTo>
                        <a:pt x="1207" y="451"/>
                      </a:lnTo>
                      <a:lnTo>
                        <a:pt x="1658" y="0"/>
                      </a:lnTo>
                      <a:lnTo>
                        <a:pt x="603" y="0"/>
                      </a:lnTo>
                      <a:close/>
                    </a:path>
                  </a:pathLst>
                </a:custGeom>
                <a:solidFill>
                  <a:srgbClr val="FFFFFF"/>
                </a:solidFill>
                <a:ln w="9525">
                  <a:solidFill>
                    <a:schemeClr val="tx2"/>
                  </a:solidFill>
                  <a:round/>
                  <a:headEnd/>
                  <a:tailEnd/>
                </a:ln>
              </p:spPr>
              <p:txBody>
                <a:bodyPr/>
                <a:lstStyle/>
                <a:p>
                  <a:endParaRPr lang="zh-CN" altLang="en-US"/>
                </a:p>
              </p:txBody>
            </p:sp>
            <p:sp>
              <p:nvSpPr>
                <p:cNvPr id="7180" name="Freeform 9">
                  <a:extLst>
                    <a:ext uri="{FF2B5EF4-FFF2-40B4-BE49-F238E27FC236}">
                      <a16:creationId xmlns:a16="http://schemas.microsoft.com/office/drawing/2014/main" id="{51BEB991-28CA-F8FF-66BE-88AA4C5C2B6D}"/>
                    </a:ext>
                  </a:extLst>
                </p:cNvPr>
                <p:cNvSpPr>
                  <a:spLocks/>
                </p:cNvSpPr>
                <p:nvPr/>
              </p:nvSpPr>
              <p:spPr bwMode="auto">
                <a:xfrm>
                  <a:off x="2172" y="1629"/>
                  <a:ext cx="1658" cy="451"/>
                </a:xfrm>
                <a:custGeom>
                  <a:avLst/>
                  <a:gdLst>
                    <a:gd name="T0" fmla="*/ 603 w 1658"/>
                    <a:gd name="T1" fmla="*/ 0 h 451"/>
                    <a:gd name="T2" fmla="*/ 0 w 1658"/>
                    <a:gd name="T3" fmla="*/ 451 h 451"/>
                    <a:gd name="T4" fmla="*/ 1207 w 1658"/>
                    <a:gd name="T5" fmla="*/ 451 h 451"/>
                    <a:gd name="T6" fmla="*/ 1658 w 1658"/>
                    <a:gd name="T7" fmla="*/ 0 h 451"/>
                    <a:gd name="T8" fmla="*/ 603 w 1658"/>
                    <a:gd name="T9" fmla="*/ 0 h 4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8" h="451">
                      <a:moveTo>
                        <a:pt x="603" y="0"/>
                      </a:moveTo>
                      <a:lnTo>
                        <a:pt x="0" y="451"/>
                      </a:lnTo>
                      <a:lnTo>
                        <a:pt x="1207" y="451"/>
                      </a:lnTo>
                      <a:lnTo>
                        <a:pt x="1658" y="0"/>
                      </a:lnTo>
                      <a:lnTo>
                        <a:pt x="603" y="0"/>
                      </a:lnTo>
                      <a:close/>
                    </a:path>
                  </a:pathLst>
                </a:custGeom>
                <a:noFill/>
                <a:ln w="31750" cap="rnd">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1" name="Rectangle 10">
                  <a:extLst>
                    <a:ext uri="{FF2B5EF4-FFF2-40B4-BE49-F238E27FC236}">
                      <a16:creationId xmlns:a16="http://schemas.microsoft.com/office/drawing/2014/main" id="{64F9E5DA-CE13-DD85-F0AA-589CDCF43298}"/>
                    </a:ext>
                  </a:extLst>
                </p:cNvPr>
                <p:cNvSpPr>
                  <a:spLocks noChangeArrowheads="1"/>
                </p:cNvSpPr>
                <p:nvPr/>
              </p:nvSpPr>
              <p:spPr bwMode="auto">
                <a:xfrm>
                  <a:off x="2172" y="2080"/>
                  <a:ext cx="1207" cy="1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182" name="Rectangle 11">
                  <a:extLst>
                    <a:ext uri="{FF2B5EF4-FFF2-40B4-BE49-F238E27FC236}">
                      <a16:creationId xmlns:a16="http://schemas.microsoft.com/office/drawing/2014/main" id="{EF6BD151-0987-4E20-1A19-CA3064C1FC3C}"/>
                    </a:ext>
                  </a:extLst>
                </p:cNvPr>
                <p:cNvSpPr>
                  <a:spLocks noChangeArrowheads="1"/>
                </p:cNvSpPr>
                <p:nvPr/>
              </p:nvSpPr>
              <p:spPr bwMode="auto">
                <a:xfrm>
                  <a:off x="2172" y="2080"/>
                  <a:ext cx="1207" cy="150"/>
                </a:xfrm>
                <a:prstGeom prst="rect">
                  <a:avLst/>
                </a:prstGeom>
                <a:noFill/>
                <a:ln w="190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183" name="Line 12">
                  <a:extLst>
                    <a:ext uri="{FF2B5EF4-FFF2-40B4-BE49-F238E27FC236}">
                      <a16:creationId xmlns:a16="http://schemas.microsoft.com/office/drawing/2014/main" id="{5D380898-1F93-54BF-2C57-B4D64E4A399C}"/>
                    </a:ext>
                  </a:extLst>
                </p:cNvPr>
                <p:cNvSpPr>
                  <a:spLocks noChangeShapeType="1"/>
                </p:cNvSpPr>
                <p:nvPr/>
              </p:nvSpPr>
              <p:spPr bwMode="auto">
                <a:xfrm>
                  <a:off x="1644" y="2080"/>
                  <a:ext cx="453" cy="1"/>
                </a:xfrm>
                <a:prstGeom prst="line">
                  <a:avLst/>
                </a:prstGeom>
                <a:noFill/>
                <a:ln w="190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4" name="Line 13">
                  <a:extLst>
                    <a:ext uri="{FF2B5EF4-FFF2-40B4-BE49-F238E27FC236}">
                      <a16:creationId xmlns:a16="http://schemas.microsoft.com/office/drawing/2014/main" id="{68743C08-95FE-220D-E3B5-84FAAA2BC37E}"/>
                    </a:ext>
                  </a:extLst>
                </p:cNvPr>
                <p:cNvSpPr>
                  <a:spLocks noChangeShapeType="1"/>
                </p:cNvSpPr>
                <p:nvPr/>
              </p:nvSpPr>
              <p:spPr bwMode="auto">
                <a:xfrm flipH="1">
                  <a:off x="1644" y="2281"/>
                  <a:ext cx="453" cy="1"/>
                </a:xfrm>
                <a:prstGeom prst="line">
                  <a:avLst/>
                </a:prstGeom>
                <a:noFill/>
                <a:ln w="190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 name="Rectangle 14">
                  <a:extLst>
                    <a:ext uri="{FF2B5EF4-FFF2-40B4-BE49-F238E27FC236}">
                      <a16:creationId xmlns:a16="http://schemas.microsoft.com/office/drawing/2014/main" id="{D1E73943-FE13-2759-75DF-F654829667A3}"/>
                    </a:ext>
                  </a:extLst>
                </p:cNvPr>
                <p:cNvSpPr>
                  <a:spLocks noChangeArrowheads="1"/>
                </p:cNvSpPr>
                <p:nvPr/>
              </p:nvSpPr>
              <p:spPr bwMode="auto">
                <a:xfrm>
                  <a:off x="1680" y="1824"/>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900" i="1">
                      <a:solidFill>
                        <a:srgbClr val="000000"/>
                      </a:solidFill>
                      <a:latin typeface="Times New Roman" panose="02020603050405020304" pitchFamily="18" charset="0"/>
                      <a:ea typeface="宋体" panose="02010600030101010101" pitchFamily="2" charset="-122"/>
                    </a:rPr>
                    <a:t>d</a:t>
                  </a:r>
                  <a:endParaRPr lang="en-US" altLang="zh-CN">
                    <a:ea typeface="宋体" panose="02010600030101010101" pitchFamily="2" charset="-122"/>
                  </a:endParaRPr>
                </a:p>
              </p:txBody>
            </p:sp>
            <p:sp>
              <p:nvSpPr>
                <p:cNvPr id="7186" name="Line 15">
                  <a:extLst>
                    <a:ext uri="{FF2B5EF4-FFF2-40B4-BE49-F238E27FC236}">
                      <a16:creationId xmlns:a16="http://schemas.microsoft.com/office/drawing/2014/main" id="{5ED220DC-3B28-6D63-CE0A-651734C16176}"/>
                    </a:ext>
                  </a:extLst>
                </p:cNvPr>
                <p:cNvSpPr>
                  <a:spLocks noChangeShapeType="1"/>
                </p:cNvSpPr>
                <p:nvPr/>
              </p:nvSpPr>
              <p:spPr bwMode="auto">
                <a:xfrm>
                  <a:off x="2097" y="1554"/>
                  <a:ext cx="363" cy="181"/>
                </a:xfrm>
                <a:prstGeom prst="line">
                  <a:avLst/>
                </a:prstGeom>
                <a:noFill/>
                <a:ln w="190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 name="Freeform 16">
                  <a:extLst>
                    <a:ext uri="{FF2B5EF4-FFF2-40B4-BE49-F238E27FC236}">
                      <a16:creationId xmlns:a16="http://schemas.microsoft.com/office/drawing/2014/main" id="{68BE2D82-B370-2311-924F-95498500B7FB}"/>
                    </a:ext>
                  </a:extLst>
                </p:cNvPr>
                <p:cNvSpPr>
                  <a:spLocks/>
                </p:cNvSpPr>
                <p:nvPr/>
              </p:nvSpPr>
              <p:spPr bwMode="auto">
                <a:xfrm>
                  <a:off x="2435" y="1698"/>
                  <a:ext cx="114" cy="81"/>
                </a:xfrm>
                <a:custGeom>
                  <a:avLst/>
                  <a:gdLst>
                    <a:gd name="T0" fmla="*/ 33 w 114"/>
                    <a:gd name="T1" fmla="*/ 0 h 81"/>
                    <a:gd name="T2" fmla="*/ 114 w 114"/>
                    <a:gd name="T3" fmla="*/ 81 h 81"/>
                    <a:gd name="T4" fmla="*/ 0 w 114"/>
                    <a:gd name="T5" fmla="*/ 65 h 81"/>
                    <a:gd name="T6" fmla="*/ 33 w 114"/>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4" h="81">
                      <a:moveTo>
                        <a:pt x="33" y="0"/>
                      </a:moveTo>
                      <a:lnTo>
                        <a:pt x="114" y="81"/>
                      </a:lnTo>
                      <a:lnTo>
                        <a:pt x="0" y="65"/>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8" name="Rectangle 17">
                  <a:extLst>
                    <a:ext uri="{FF2B5EF4-FFF2-40B4-BE49-F238E27FC236}">
                      <a16:creationId xmlns:a16="http://schemas.microsoft.com/office/drawing/2014/main" id="{A974D635-FA20-D57D-464B-0B58DF0967AB}"/>
                    </a:ext>
                  </a:extLst>
                </p:cNvPr>
                <p:cNvSpPr>
                  <a:spLocks noChangeArrowheads="1"/>
                </p:cNvSpPr>
                <p:nvPr/>
              </p:nvSpPr>
              <p:spPr bwMode="auto">
                <a:xfrm>
                  <a:off x="1604" y="1089"/>
                  <a:ext cx="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600" b="1">
                      <a:solidFill>
                        <a:srgbClr val="000000"/>
                      </a:solidFill>
                      <a:latin typeface="宋体" panose="02010600030101010101" pitchFamily="2" charset="-122"/>
                      <a:ea typeface="宋体" panose="02010600030101010101" pitchFamily="2" charset="-122"/>
                    </a:rPr>
                    <a:t>金属极板</a:t>
                  </a:r>
                  <a:endParaRPr lang="zh-CN" altLang="en-US">
                    <a:ea typeface="宋体" panose="02010600030101010101" pitchFamily="2" charset="-122"/>
                  </a:endParaRPr>
                </a:p>
              </p:txBody>
            </p:sp>
            <p:sp>
              <p:nvSpPr>
                <p:cNvPr id="7189" name="Rectangle 18">
                  <a:extLst>
                    <a:ext uri="{FF2B5EF4-FFF2-40B4-BE49-F238E27FC236}">
                      <a16:creationId xmlns:a16="http://schemas.microsoft.com/office/drawing/2014/main" id="{26B7E8CE-5AE2-003C-1A33-1404197511CF}"/>
                    </a:ext>
                  </a:extLst>
                </p:cNvPr>
                <p:cNvSpPr>
                  <a:spLocks noChangeArrowheads="1"/>
                </p:cNvSpPr>
                <p:nvPr/>
              </p:nvSpPr>
              <p:spPr bwMode="auto">
                <a:xfrm>
                  <a:off x="1753" y="1326"/>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600" b="1">
                      <a:solidFill>
                        <a:srgbClr val="000000"/>
                      </a:solidFill>
                      <a:latin typeface="宋体" panose="02010600030101010101" pitchFamily="2" charset="-122"/>
                      <a:ea typeface="宋体" panose="02010600030101010101" pitchFamily="2" charset="-122"/>
                    </a:rPr>
                    <a:t>面积</a:t>
                  </a:r>
                  <a:endParaRPr lang="zh-CN" altLang="en-US">
                    <a:ea typeface="宋体" panose="02010600030101010101" pitchFamily="2" charset="-122"/>
                  </a:endParaRPr>
                </a:p>
              </p:txBody>
            </p:sp>
            <p:sp>
              <p:nvSpPr>
                <p:cNvPr id="7190" name="Rectangle 19">
                  <a:extLst>
                    <a:ext uri="{FF2B5EF4-FFF2-40B4-BE49-F238E27FC236}">
                      <a16:creationId xmlns:a16="http://schemas.microsoft.com/office/drawing/2014/main" id="{DF618EF4-6EC8-407E-FF0E-98ADB4272086}"/>
                    </a:ext>
                  </a:extLst>
                </p:cNvPr>
                <p:cNvSpPr>
                  <a:spLocks noChangeArrowheads="1"/>
                </p:cNvSpPr>
                <p:nvPr/>
              </p:nvSpPr>
              <p:spPr bwMode="auto">
                <a:xfrm>
                  <a:off x="2208" y="1296"/>
                  <a:ext cx="1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600" b="1" i="1">
                      <a:solidFill>
                        <a:srgbClr val="000000"/>
                      </a:solidFill>
                      <a:latin typeface="Times New Roman" panose="02020603050405020304" pitchFamily="18" charset="0"/>
                      <a:ea typeface="宋体" panose="02010600030101010101" pitchFamily="2" charset="-122"/>
                    </a:rPr>
                    <a:t>A</a:t>
                  </a:r>
                  <a:endParaRPr lang="en-US" altLang="zh-CN">
                    <a:ea typeface="宋体" panose="02010600030101010101" pitchFamily="2" charset="-122"/>
                  </a:endParaRPr>
                </a:p>
              </p:txBody>
            </p:sp>
            <p:sp>
              <p:nvSpPr>
                <p:cNvPr id="7191" name="Freeform 20">
                  <a:extLst>
                    <a:ext uri="{FF2B5EF4-FFF2-40B4-BE49-F238E27FC236}">
                      <a16:creationId xmlns:a16="http://schemas.microsoft.com/office/drawing/2014/main" id="{4B1EB0DB-3C96-7628-CB37-DB952C9D2870}"/>
                    </a:ext>
                  </a:extLst>
                </p:cNvPr>
                <p:cNvSpPr>
                  <a:spLocks/>
                </p:cNvSpPr>
                <p:nvPr/>
              </p:nvSpPr>
              <p:spPr bwMode="auto">
                <a:xfrm>
                  <a:off x="3360" y="1632"/>
                  <a:ext cx="451" cy="601"/>
                </a:xfrm>
                <a:custGeom>
                  <a:avLst/>
                  <a:gdLst>
                    <a:gd name="T0" fmla="*/ 451 w 451"/>
                    <a:gd name="T1" fmla="*/ 0 h 601"/>
                    <a:gd name="T2" fmla="*/ 0 w 451"/>
                    <a:gd name="T3" fmla="*/ 451 h 601"/>
                    <a:gd name="T4" fmla="*/ 0 w 451"/>
                    <a:gd name="T5" fmla="*/ 601 h 601"/>
                    <a:gd name="T6" fmla="*/ 451 w 451"/>
                    <a:gd name="T7" fmla="*/ 150 h 601"/>
                    <a:gd name="T8" fmla="*/ 451 w 451"/>
                    <a:gd name="T9" fmla="*/ 0 h 6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1" h="601">
                      <a:moveTo>
                        <a:pt x="451" y="0"/>
                      </a:moveTo>
                      <a:lnTo>
                        <a:pt x="0" y="451"/>
                      </a:lnTo>
                      <a:lnTo>
                        <a:pt x="0" y="601"/>
                      </a:lnTo>
                      <a:lnTo>
                        <a:pt x="451" y="150"/>
                      </a:lnTo>
                      <a:lnTo>
                        <a:pt x="4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2" name="Freeform 21">
                  <a:extLst>
                    <a:ext uri="{FF2B5EF4-FFF2-40B4-BE49-F238E27FC236}">
                      <a16:creationId xmlns:a16="http://schemas.microsoft.com/office/drawing/2014/main" id="{0009C508-9CB7-08F5-7358-C11856E6436F}"/>
                    </a:ext>
                  </a:extLst>
                </p:cNvPr>
                <p:cNvSpPr>
                  <a:spLocks/>
                </p:cNvSpPr>
                <p:nvPr/>
              </p:nvSpPr>
              <p:spPr bwMode="auto">
                <a:xfrm>
                  <a:off x="3360" y="1632"/>
                  <a:ext cx="451" cy="601"/>
                </a:xfrm>
                <a:custGeom>
                  <a:avLst/>
                  <a:gdLst>
                    <a:gd name="T0" fmla="*/ 451 w 451"/>
                    <a:gd name="T1" fmla="*/ 0 h 601"/>
                    <a:gd name="T2" fmla="*/ 0 w 451"/>
                    <a:gd name="T3" fmla="*/ 451 h 601"/>
                    <a:gd name="T4" fmla="*/ 0 w 451"/>
                    <a:gd name="T5" fmla="*/ 601 h 601"/>
                    <a:gd name="T6" fmla="*/ 451 w 451"/>
                    <a:gd name="T7" fmla="*/ 150 h 601"/>
                    <a:gd name="T8" fmla="*/ 451 w 451"/>
                    <a:gd name="T9" fmla="*/ 0 h 6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1" h="601">
                      <a:moveTo>
                        <a:pt x="451" y="0"/>
                      </a:moveTo>
                      <a:lnTo>
                        <a:pt x="0" y="451"/>
                      </a:lnTo>
                      <a:lnTo>
                        <a:pt x="0" y="601"/>
                      </a:lnTo>
                      <a:lnTo>
                        <a:pt x="451" y="150"/>
                      </a:lnTo>
                      <a:lnTo>
                        <a:pt x="451" y="0"/>
                      </a:ln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3" name="Freeform 22">
                  <a:extLst>
                    <a:ext uri="{FF2B5EF4-FFF2-40B4-BE49-F238E27FC236}">
                      <a16:creationId xmlns:a16="http://schemas.microsoft.com/office/drawing/2014/main" id="{ABC7D1E4-D99B-568A-8055-FF18CF91EDC1}"/>
                    </a:ext>
                  </a:extLst>
                </p:cNvPr>
                <p:cNvSpPr>
                  <a:spLocks/>
                </p:cNvSpPr>
                <p:nvPr/>
              </p:nvSpPr>
              <p:spPr bwMode="auto">
                <a:xfrm>
                  <a:off x="2160" y="1776"/>
                  <a:ext cx="1658" cy="451"/>
                </a:xfrm>
                <a:custGeom>
                  <a:avLst/>
                  <a:gdLst>
                    <a:gd name="T0" fmla="*/ 1658 w 1658"/>
                    <a:gd name="T1" fmla="*/ 0 h 451"/>
                    <a:gd name="T2" fmla="*/ 1207 w 1658"/>
                    <a:gd name="T3" fmla="*/ 451 h 451"/>
                    <a:gd name="T4" fmla="*/ 0 w 1658"/>
                    <a:gd name="T5" fmla="*/ 451 h 451"/>
                    <a:gd name="T6" fmla="*/ 0 60000 65536"/>
                    <a:gd name="T7" fmla="*/ 0 60000 65536"/>
                    <a:gd name="T8" fmla="*/ 0 60000 65536"/>
                  </a:gdLst>
                  <a:ahLst/>
                  <a:cxnLst>
                    <a:cxn ang="T6">
                      <a:pos x="T0" y="T1"/>
                    </a:cxn>
                    <a:cxn ang="T7">
                      <a:pos x="T2" y="T3"/>
                    </a:cxn>
                    <a:cxn ang="T8">
                      <a:pos x="T4" y="T5"/>
                    </a:cxn>
                  </a:cxnLst>
                  <a:rect l="0" t="0" r="r" b="b"/>
                  <a:pathLst>
                    <a:path w="1658" h="451">
                      <a:moveTo>
                        <a:pt x="1658" y="0"/>
                      </a:moveTo>
                      <a:lnTo>
                        <a:pt x="1207" y="451"/>
                      </a:lnTo>
                      <a:lnTo>
                        <a:pt x="0" y="451"/>
                      </a:lnTo>
                    </a:path>
                  </a:pathLst>
                </a:custGeom>
                <a:noFill/>
                <a:ln w="31750" cap="rnd">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4" name="Line 23">
                  <a:extLst>
                    <a:ext uri="{FF2B5EF4-FFF2-40B4-BE49-F238E27FC236}">
                      <a16:creationId xmlns:a16="http://schemas.microsoft.com/office/drawing/2014/main" id="{FAA9F7A9-821C-3ADD-18C2-DB1EC8F16D74}"/>
                    </a:ext>
                  </a:extLst>
                </p:cNvPr>
                <p:cNvSpPr>
                  <a:spLocks noChangeShapeType="1"/>
                </p:cNvSpPr>
                <p:nvPr/>
              </p:nvSpPr>
              <p:spPr bwMode="auto">
                <a:xfrm>
                  <a:off x="1870" y="1829"/>
                  <a:ext cx="1" cy="151"/>
                </a:xfrm>
                <a:prstGeom prst="line">
                  <a:avLst/>
                </a:prstGeom>
                <a:noFill/>
                <a:ln w="190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5" name="Freeform 24">
                  <a:extLst>
                    <a:ext uri="{FF2B5EF4-FFF2-40B4-BE49-F238E27FC236}">
                      <a16:creationId xmlns:a16="http://schemas.microsoft.com/office/drawing/2014/main" id="{1A513909-1387-F2AF-B0B5-1355BAB7CE7D}"/>
                    </a:ext>
                  </a:extLst>
                </p:cNvPr>
                <p:cNvSpPr>
                  <a:spLocks/>
                </p:cNvSpPr>
                <p:nvPr/>
              </p:nvSpPr>
              <p:spPr bwMode="auto">
                <a:xfrm>
                  <a:off x="1834" y="1972"/>
                  <a:ext cx="73" cy="108"/>
                </a:xfrm>
                <a:custGeom>
                  <a:avLst/>
                  <a:gdLst>
                    <a:gd name="T0" fmla="*/ 73 w 73"/>
                    <a:gd name="T1" fmla="*/ 0 h 108"/>
                    <a:gd name="T2" fmla="*/ 36 w 73"/>
                    <a:gd name="T3" fmla="*/ 108 h 108"/>
                    <a:gd name="T4" fmla="*/ 0 w 73"/>
                    <a:gd name="T5" fmla="*/ 0 h 108"/>
                    <a:gd name="T6" fmla="*/ 73 w 73"/>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3" h="108">
                      <a:moveTo>
                        <a:pt x="73" y="0"/>
                      </a:moveTo>
                      <a:lnTo>
                        <a:pt x="36" y="108"/>
                      </a:lnTo>
                      <a:lnTo>
                        <a:pt x="0" y="0"/>
                      </a:lnTo>
                      <a:lnTo>
                        <a:pt x="7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6" name="Line 25">
                  <a:extLst>
                    <a:ext uri="{FF2B5EF4-FFF2-40B4-BE49-F238E27FC236}">
                      <a16:creationId xmlns:a16="http://schemas.microsoft.com/office/drawing/2014/main" id="{47319FC2-BB15-9AE7-37B8-ECCC64E860C9}"/>
                    </a:ext>
                  </a:extLst>
                </p:cNvPr>
                <p:cNvSpPr>
                  <a:spLocks noChangeShapeType="1"/>
                </p:cNvSpPr>
                <p:nvPr/>
              </p:nvSpPr>
              <p:spPr bwMode="auto">
                <a:xfrm flipV="1">
                  <a:off x="1870" y="2380"/>
                  <a:ext cx="1" cy="151"/>
                </a:xfrm>
                <a:prstGeom prst="line">
                  <a:avLst/>
                </a:prstGeom>
                <a:noFill/>
                <a:ln w="190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7" name="Freeform 26">
                  <a:extLst>
                    <a:ext uri="{FF2B5EF4-FFF2-40B4-BE49-F238E27FC236}">
                      <a16:creationId xmlns:a16="http://schemas.microsoft.com/office/drawing/2014/main" id="{D5AB6915-755D-5653-FE80-1DB7A720B533}"/>
                    </a:ext>
                  </a:extLst>
                </p:cNvPr>
                <p:cNvSpPr>
                  <a:spLocks/>
                </p:cNvSpPr>
                <p:nvPr/>
              </p:nvSpPr>
              <p:spPr bwMode="auto">
                <a:xfrm>
                  <a:off x="1834" y="2281"/>
                  <a:ext cx="73" cy="108"/>
                </a:xfrm>
                <a:custGeom>
                  <a:avLst/>
                  <a:gdLst>
                    <a:gd name="T0" fmla="*/ 0 w 73"/>
                    <a:gd name="T1" fmla="*/ 108 h 108"/>
                    <a:gd name="T2" fmla="*/ 36 w 73"/>
                    <a:gd name="T3" fmla="*/ 0 h 108"/>
                    <a:gd name="T4" fmla="*/ 73 w 73"/>
                    <a:gd name="T5" fmla="*/ 108 h 108"/>
                    <a:gd name="T6" fmla="*/ 0 w 73"/>
                    <a:gd name="T7" fmla="*/ 108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3" h="108">
                      <a:moveTo>
                        <a:pt x="0" y="108"/>
                      </a:moveTo>
                      <a:lnTo>
                        <a:pt x="36" y="0"/>
                      </a:lnTo>
                      <a:lnTo>
                        <a:pt x="73" y="10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7176" name="Object 27">
                <a:extLst>
                  <a:ext uri="{FF2B5EF4-FFF2-40B4-BE49-F238E27FC236}">
                    <a16:creationId xmlns:a16="http://schemas.microsoft.com/office/drawing/2014/main" id="{914044BE-62A8-3A9B-321F-B39AB6A5BAA1}"/>
                  </a:ext>
                </a:extLst>
              </p:cNvPr>
              <p:cNvGraphicFramePr>
                <a:graphicFrameLocks noChangeAspect="1"/>
              </p:cNvGraphicFramePr>
              <p:nvPr/>
            </p:nvGraphicFramePr>
            <p:xfrm>
              <a:off x="2496" y="1632"/>
              <a:ext cx="1056" cy="1001"/>
            </p:xfrm>
            <a:graphic>
              <a:graphicData uri="http://schemas.openxmlformats.org/presentationml/2006/ole">
                <mc:AlternateContent xmlns:mc="http://schemas.openxmlformats.org/markup-compatibility/2006">
                  <mc:Choice xmlns:v="urn:schemas-microsoft-com:vml" Requires="v">
                    <p:oleObj name="Visio" r:id="rId4" imgW="704876" imgH="676127" progId="Visio.Drawing.6">
                      <p:embed/>
                    </p:oleObj>
                  </mc:Choice>
                  <mc:Fallback>
                    <p:oleObj name="Visio" r:id="rId4" imgW="704876" imgH="676127" progId="Visio.Drawing.6">
                      <p:embed/>
                      <p:pic>
                        <p:nvPicPr>
                          <p:cNvPr id="7176"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6" y="1632"/>
                            <a:ext cx="1056" cy="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28">
                <a:extLst>
                  <a:ext uri="{FF2B5EF4-FFF2-40B4-BE49-F238E27FC236}">
                    <a16:creationId xmlns:a16="http://schemas.microsoft.com/office/drawing/2014/main" id="{FD1F189B-CE92-76D0-5A64-83BE90B01EDF}"/>
                  </a:ext>
                </a:extLst>
              </p:cNvPr>
              <p:cNvGraphicFramePr>
                <a:graphicFrameLocks noChangeAspect="1"/>
              </p:cNvGraphicFramePr>
              <p:nvPr/>
            </p:nvGraphicFramePr>
            <p:xfrm>
              <a:off x="2976" y="912"/>
              <a:ext cx="1681" cy="1728"/>
            </p:xfrm>
            <a:graphic>
              <a:graphicData uri="http://schemas.openxmlformats.org/presentationml/2006/ole">
                <mc:AlternateContent xmlns:mc="http://schemas.openxmlformats.org/markup-compatibility/2006">
                  <mc:Choice xmlns:v="urn:schemas-microsoft-com:vml" Requires="v">
                    <p:oleObj name="Visio" r:id="rId6" imgW="1009733" imgH="1038082" progId="Visio.Drawing.6">
                      <p:embed/>
                    </p:oleObj>
                  </mc:Choice>
                  <mc:Fallback>
                    <p:oleObj name="Visio" r:id="rId6" imgW="1009733" imgH="1038082" progId="Visio.Drawing.6">
                      <p:embed/>
                      <p:pic>
                        <p:nvPicPr>
                          <p:cNvPr id="7177"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2976" y="912"/>
                            <a:ext cx="1681"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 name="Rectangle 8">
            <a:hlinkClick r:id="rId8" action="ppaction://hlinksldjump"/>
            <a:extLst>
              <a:ext uri="{FF2B5EF4-FFF2-40B4-BE49-F238E27FC236}">
                <a16:creationId xmlns:a16="http://schemas.microsoft.com/office/drawing/2014/main" id="{540A89E6-3BBC-0C66-3329-5C5B93EA8EAF}"/>
              </a:ext>
            </a:extLst>
          </p:cNvPr>
          <p:cNvSpPr>
            <a:spLocks noChangeArrowheads="1"/>
          </p:cNvSpPr>
          <p:nvPr/>
        </p:nvSpPr>
        <p:spPr bwMode="auto">
          <a:xfrm>
            <a:off x="1573214" y="488683"/>
            <a:ext cx="7559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3200" dirty="0">
                <a:latin typeface="黑体" panose="02010609060101010101" pitchFamily="49" charset="-122"/>
                <a:ea typeface="黑体" panose="02010609060101010101" pitchFamily="49" charset="-122"/>
              </a:rPr>
              <a:t>1.2.3 </a:t>
            </a:r>
            <a:r>
              <a:rPr lang="zh-CN" altLang="en-US" sz="3200" dirty="0">
                <a:latin typeface="黑体" panose="02010609060101010101" pitchFamily="49" charset="-122"/>
                <a:ea typeface="黑体" panose="02010609060101010101" pitchFamily="49" charset="-122"/>
              </a:rPr>
              <a:t>电容元件</a:t>
            </a:r>
          </a:p>
        </p:txBody>
      </p:sp>
    </p:spTree>
    <p:extLst>
      <p:ext uri="{BB962C8B-B14F-4D97-AF65-F5344CB8AC3E}">
        <p14:creationId xmlns:p14="http://schemas.microsoft.com/office/powerpoint/2010/main" val="159991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78F22-5171-531F-12F4-B62206143200}"/>
            </a:ext>
          </a:extLst>
        </p:cNvPr>
        <p:cNvGrpSpPr/>
        <p:nvPr/>
      </p:nvGrpSpPr>
      <p:grpSpPr>
        <a:xfrm>
          <a:off x="0" y="0"/>
          <a:ext cx="0" cy="0"/>
          <a:chOff x="0" y="0"/>
          <a:chExt cx="0" cy="0"/>
        </a:xfrm>
      </p:grpSpPr>
      <p:grpSp>
        <p:nvGrpSpPr>
          <p:cNvPr id="8194" name="Group 2">
            <a:extLst>
              <a:ext uri="{FF2B5EF4-FFF2-40B4-BE49-F238E27FC236}">
                <a16:creationId xmlns:a16="http://schemas.microsoft.com/office/drawing/2014/main" id="{4A80310A-D792-81A6-A839-5A040B4D33D0}"/>
              </a:ext>
            </a:extLst>
          </p:cNvPr>
          <p:cNvGrpSpPr>
            <a:grpSpLocks/>
          </p:cNvGrpSpPr>
          <p:nvPr/>
        </p:nvGrpSpPr>
        <p:grpSpPr bwMode="auto">
          <a:xfrm>
            <a:off x="2711451" y="404814"/>
            <a:ext cx="1438275" cy="2408237"/>
            <a:chOff x="672" y="432"/>
            <a:chExt cx="906" cy="1517"/>
          </a:xfrm>
        </p:grpSpPr>
        <p:pic>
          <p:nvPicPr>
            <p:cNvPr id="8204" name="Picture 3" descr="P_105240">
              <a:hlinkClick r:id="rId2"/>
              <a:extLst>
                <a:ext uri="{FF2B5EF4-FFF2-40B4-BE49-F238E27FC236}">
                  <a16:creationId xmlns:a16="http://schemas.microsoft.com/office/drawing/2014/main" id="{24269D07-C2BF-E508-7FAA-62B3A9D6A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432"/>
              <a:ext cx="906"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5" name="Text Box 4">
              <a:extLst>
                <a:ext uri="{FF2B5EF4-FFF2-40B4-BE49-F238E27FC236}">
                  <a16:creationId xmlns:a16="http://schemas.microsoft.com/office/drawing/2014/main" id="{1FA337D0-9121-271D-D8EC-B325924B454C}"/>
                </a:ext>
              </a:extLst>
            </p:cNvPr>
            <p:cNvSpPr txBox="1">
              <a:spLocks noChangeArrowheads="1"/>
            </p:cNvSpPr>
            <p:nvPr/>
          </p:nvSpPr>
          <p:spPr bwMode="auto">
            <a:xfrm>
              <a:off x="672" y="1776"/>
              <a:ext cx="76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1200">
                  <a:solidFill>
                    <a:srgbClr val="000000"/>
                  </a:solidFill>
                  <a:latin typeface="Times New Roman" panose="02020603050405020304" pitchFamily="18" charset="0"/>
                  <a:ea typeface="宋体" panose="02010600030101010101" pitchFamily="2" charset="-122"/>
                </a:rPr>
                <a:t>电解电容</a:t>
              </a:r>
            </a:p>
          </p:txBody>
        </p:sp>
      </p:grpSp>
      <p:pic>
        <p:nvPicPr>
          <p:cNvPr id="8195" name="Picture 5" descr="A002728">
            <a:hlinkClick r:id="rId4"/>
            <a:extLst>
              <a:ext uri="{FF2B5EF4-FFF2-40B4-BE49-F238E27FC236}">
                <a16:creationId xmlns:a16="http://schemas.microsoft.com/office/drawing/2014/main" id="{00A44F08-26D5-B9A7-AC36-49546DEAA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314" y="404813"/>
            <a:ext cx="26003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6" name="Group 6">
            <a:extLst>
              <a:ext uri="{FF2B5EF4-FFF2-40B4-BE49-F238E27FC236}">
                <a16:creationId xmlns:a16="http://schemas.microsoft.com/office/drawing/2014/main" id="{56908A18-5412-A14C-632B-79BBF0714FD4}"/>
              </a:ext>
            </a:extLst>
          </p:cNvPr>
          <p:cNvGrpSpPr>
            <a:grpSpLocks/>
          </p:cNvGrpSpPr>
          <p:nvPr/>
        </p:nvGrpSpPr>
        <p:grpSpPr bwMode="auto">
          <a:xfrm>
            <a:off x="7391400" y="549275"/>
            <a:ext cx="2209800" cy="2146300"/>
            <a:chOff x="3456" y="528"/>
            <a:chExt cx="1550" cy="1623"/>
          </a:xfrm>
        </p:grpSpPr>
        <p:pic>
          <p:nvPicPr>
            <p:cNvPr id="8202" name="Picture 7" descr="1101142393">
              <a:hlinkClick r:id="rId6"/>
              <a:extLst>
                <a:ext uri="{FF2B5EF4-FFF2-40B4-BE49-F238E27FC236}">
                  <a16:creationId xmlns:a16="http://schemas.microsoft.com/office/drawing/2014/main" id="{247094B5-7D4E-9933-F7E5-75EED44DB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 y="528"/>
              <a:ext cx="1550" cy="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Text Box 8">
              <a:extLst>
                <a:ext uri="{FF2B5EF4-FFF2-40B4-BE49-F238E27FC236}">
                  <a16:creationId xmlns:a16="http://schemas.microsoft.com/office/drawing/2014/main" id="{EE666AA6-85A2-05F8-525B-D9412B5E399C}"/>
                </a:ext>
              </a:extLst>
            </p:cNvPr>
            <p:cNvSpPr txBox="1">
              <a:spLocks noChangeArrowheads="1"/>
            </p:cNvSpPr>
            <p:nvPr/>
          </p:nvSpPr>
          <p:spPr bwMode="auto">
            <a:xfrm>
              <a:off x="4176" y="1920"/>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1400">
                  <a:solidFill>
                    <a:srgbClr val="000000"/>
                  </a:solidFill>
                  <a:latin typeface="Times New Roman" panose="02020603050405020304" pitchFamily="18" charset="0"/>
                  <a:ea typeface="宋体" panose="02010600030101010101" pitchFamily="2" charset="-122"/>
                </a:rPr>
                <a:t>钽电容</a:t>
              </a:r>
            </a:p>
          </p:txBody>
        </p:sp>
      </p:grpSp>
      <p:pic>
        <p:nvPicPr>
          <p:cNvPr id="8197" name="Picture 9" descr="DSC00846">
            <a:hlinkClick r:id="rId8"/>
            <a:extLst>
              <a:ext uri="{FF2B5EF4-FFF2-40B4-BE49-F238E27FC236}">
                <a16:creationId xmlns:a16="http://schemas.microsoft.com/office/drawing/2014/main" id="{11937110-8977-901C-9F26-6416C24873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4825" y="3068638"/>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10" descr="Image1_36196">
            <a:hlinkClick r:id="rId10"/>
            <a:extLst>
              <a:ext uri="{FF2B5EF4-FFF2-40B4-BE49-F238E27FC236}">
                <a16:creationId xmlns:a16="http://schemas.microsoft.com/office/drawing/2014/main" id="{DFFE6929-0E7C-B3AF-EC3E-8586CD6A5F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7938" y="3068638"/>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5355" name="Group 11">
            <a:extLst>
              <a:ext uri="{FF2B5EF4-FFF2-40B4-BE49-F238E27FC236}">
                <a16:creationId xmlns:a16="http://schemas.microsoft.com/office/drawing/2014/main" id="{2A61BFB9-EE70-065A-E08C-B416E1494B5D}"/>
              </a:ext>
            </a:extLst>
          </p:cNvPr>
          <p:cNvGrpSpPr>
            <a:grpSpLocks/>
          </p:cNvGrpSpPr>
          <p:nvPr/>
        </p:nvGrpSpPr>
        <p:grpSpPr bwMode="auto">
          <a:xfrm>
            <a:off x="7643814" y="3284538"/>
            <a:ext cx="3024187" cy="2622550"/>
            <a:chOff x="3651" y="2341"/>
            <a:chExt cx="1905" cy="1652"/>
          </a:xfrm>
        </p:grpSpPr>
        <p:graphicFrame>
          <p:nvGraphicFramePr>
            <p:cNvPr id="8200" name="Object 12">
              <a:extLst>
                <a:ext uri="{FF2B5EF4-FFF2-40B4-BE49-F238E27FC236}">
                  <a16:creationId xmlns:a16="http://schemas.microsoft.com/office/drawing/2014/main" id="{7EE54F40-BE15-5383-F9A3-E139E9036195}"/>
                </a:ext>
              </a:extLst>
            </p:cNvPr>
            <p:cNvGraphicFramePr>
              <a:graphicFrameLocks noChangeAspect="1"/>
            </p:cNvGraphicFramePr>
            <p:nvPr/>
          </p:nvGraphicFramePr>
          <p:xfrm>
            <a:off x="3651" y="2341"/>
            <a:ext cx="1769" cy="1346"/>
          </p:xfrm>
          <a:graphic>
            <a:graphicData uri="http://schemas.openxmlformats.org/presentationml/2006/ole">
              <mc:AlternateContent xmlns:mc="http://schemas.openxmlformats.org/markup-compatibility/2006">
                <mc:Choice xmlns:v="urn:schemas-microsoft-com:vml" Requires="v">
                  <p:oleObj name="Image" r:id="rId12" imgW="2615023" imgH="2137279" progId="Photoshop.Image.7">
                    <p:embed/>
                  </p:oleObj>
                </mc:Choice>
                <mc:Fallback>
                  <p:oleObj name="Image" r:id="rId12" imgW="2615023" imgH="2137279" progId="Photoshop.Image.7">
                    <p:embed/>
                    <p:pic>
                      <p:nvPicPr>
                        <p:cNvPr id="820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1" y="2341"/>
                          <a:ext cx="1769" cy="1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lgn="ctr">
                              <a:solidFill>
                                <a:srgbClr val="FF99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1" name="Text Box 13">
              <a:extLst>
                <a:ext uri="{FF2B5EF4-FFF2-40B4-BE49-F238E27FC236}">
                  <a16:creationId xmlns:a16="http://schemas.microsoft.com/office/drawing/2014/main" id="{5B462BEA-7FC7-26ED-6DE3-061494CDAF51}"/>
                </a:ext>
              </a:extLst>
            </p:cNvPr>
            <p:cNvSpPr txBox="1">
              <a:spLocks noChangeArrowheads="1"/>
            </p:cNvSpPr>
            <p:nvPr/>
          </p:nvSpPr>
          <p:spPr bwMode="auto">
            <a:xfrm>
              <a:off x="4059" y="3612"/>
              <a:ext cx="1497"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kumimoji="1" lang="zh-CN" altLang="en-US" sz="2800" b="1">
                  <a:solidFill>
                    <a:srgbClr val="000000"/>
                  </a:solidFill>
                  <a:latin typeface="幼圆" panose="02010509060101010101" pitchFamily="49" charset="-122"/>
                  <a:ea typeface="幼圆" panose="02010509060101010101" pitchFamily="49" charset="-122"/>
                </a:rPr>
                <a:t>电力电容器</a:t>
              </a:r>
            </a:p>
          </p:txBody>
        </p:sp>
      </p:grpSp>
    </p:spTree>
    <p:extLst>
      <p:ext uri="{BB962C8B-B14F-4D97-AF65-F5344CB8AC3E}">
        <p14:creationId xmlns:p14="http://schemas.microsoft.com/office/powerpoint/2010/main" val="1981870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51DE2-2A34-D1DF-12FE-2A5C0276684A}"/>
            </a:ext>
          </a:extLst>
        </p:cNvPr>
        <p:cNvGrpSpPr/>
        <p:nvPr/>
      </p:nvGrpSpPr>
      <p:grpSpPr>
        <a:xfrm>
          <a:off x="0" y="0"/>
          <a:ext cx="0" cy="0"/>
          <a:chOff x="0" y="0"/>
          <a:chExt cx="0" cy="0"/>
        </a:xfrm>
      </p:grpSpPr>
      <p:grpSp>
        <p:nvGrpSpPr>
          <p:cNvPr id="132098" name="Group 2">
            <a:extLst>
              <a:ext uri="{FF2B5EF4-FFF2-40B4-BE49-F238E27FC236}">
                <a16:creationId xmlns:a16="http://schemas.microsoft.com/office/drawing/2014/main" id="{F7FD0F19-98C6-3212-0EF5-1E8820A4F6CD}"/>
              </a:ext>
            </a:extLst>
          </p:cNvPr>
          <p:cNvGrpSpPr>
            <a:grpSpLocks/>
          </p:cNvGrpSpPr>
          <p:nvPr/>
        </p:nvGrpSpPr>
        <p:grpSpPr bwMode="auto">
          <a:xfrm>
            <a:off x="1768476" y="2997200"/>
            <a:ext cx="8359775" cy="2560638"/>
            <a:chOff x="288" y="384"/>
            <a:chExt cx="5232" cy="1861"/>
          </a:xfrm>
        </p:grpSpPr>
        <p:graphicFrame>
          <p:nvGraphicFramePr>
            <p:cNvPr id="12292" name="Object 3">
              <a:extLst>
                <a:ext uri="{FF2B5EF4-FFF2-40B4-BE49-F238E27FC236}">
                  <a16:creationId xmlns:a16="http://schemas.microsoft.com/office/drawing/2014/main" id="{D68E9C01-ED31-CCC0-FB1D-95BBADA837B4}"/>
                </a:ext>
              </a:extLst>
            </p:cNvPr>
            <p:cNvGraphicFramePr>
              <a:graphicFrameLocks noChangeAspect="1"/>
            </p:cNvGraphicFramePr>
            <p:nvPr/>
          </p:nvGraphicFramePr>
          <p:xfrm>
            <a:off x="288" y="384"/>
            <a:ext cx="5232" cy="1562"/>
          </p:xfrm>
          <a:graphic>
            <a:graphicData uri="http://schemas.openxmlformats.org/presentationml/2006/ole">
              <mc:AlternateContent xmlns:mc="http://schemas.openxmlformats.org/markup-compatibility/2006">
                <mc:Choice xmlns:v="urn:schemas-microsoft-com:vml" Requires="v">
                  <p:oleObj name="Image" r:id="rId2" imgW="22263325" imgH="6645958" progId="Photoshop.Image.5">
                    <p:embed/>
                  </p:oleObj>
                </mc:Choice>
                <mc:Fallback>
                  <p:oleObj name="Image" r:id="rId2" imgW="22263325" imgH="6645958" progId="Photoshop.Image.5">
                    <p:embed/>
                    <p:pic>
                      <p:nvPicPr>
                        <p:cNvPr id="12292"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384"/>
                          <a:ext cx="5232" cy="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Rectangle 4">
              <a:extLst>
                <a:ext uri="{FF2B5EF4-FFF2-40B4-BE49-F238E27FC236}">
                  <a16:creationId xmlns:a16="http://schemas.microsoft.com/office/drawing/2014/main" id="{3413BC80-93AB-8B67-44D0-A448837217BE}"/>
                </a:ext>
              </a:extLst>
            </p:cNvPr>
            <p:cNvSpPr>
              <a:spLocks noChangeArrowheads="1"/>
            </p:cNvSpPr>
            <p:nvPr/>
          </p:nvSpPr>
          <p:spPr bwMode="auto">
            <a:xfrm>
              <a:off x="2535" y="1957"/>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en-US" altLang="zh-CN" sz="2000" b="1">
                <a:latin typeface="Times New Roman" panose="02020603050405020304" pitchFamily="18" charset="0"/>
                <a:ea typeface="楷体_GB2312" pitchFamily="49" charset="-122"/>
              </a:endParaRPr>
            </a:p>
          </p:txBody>
        </p:sp>
      </p:grpSp>
      <p:sp>
        <p:nvSpPr>
          <p:cNvPr id="132101" name="Text Box 5">
            <a:extLst>
              <a:ext uri="{FF2B5EF4-FFF2-40B4-BE49-F238E27FC236}">
                <a16:creationId xmlns:a16="http://schemas.microsoft.com/office/drawing/2014/main" id="{E263E25A-B235-D3EC-89FF-731A2E2E579F}"/>
              </a:ext>
            </a:extLst>
          </p:cNvPr>
          <p:cNvSpPr txBox="1">
            <a:spLocks noChangeArrowheads="1"/>
          </p:cNvSpPr>
          <p:nvPr/>
        </p:nvSpPr>
        <p:spPr bwMode="auto">
          <a:xfrm>
            <a:off x="1984375" y="981075"/>
            <a:ext cx="8001000" cy="168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50000"/>
              </a:spcBef>
            </a:pPr>
            <a:r>
              <a:rPr kumimoji="1" lang="en-US" altLang="zh-CN" sz="2400" b="1" dirty="0">
                <a:latin typeface="Times New Roman" panose="02020603050405020304" pitchFamily="18" charset="0"/>
                <a:ea typeface="楷体_GB2312" pitchFamily="49" charset="-122"/>
              </a:rPr>
              <a:t>&lt;2&gt;.</a:t>
            </a:r>
            <a:r>
              <a:rPr kumimoji="1" lang="zh-CN" altLang="en-US" sz="2400" b="1" dirty="0">
                <a:latin typeface="Times New Roman" panose="02020603050405020304" pitchFamily="18" charset="0"/>
                <a:ea typeface="楷体_GB2312" pitchFamily="49" charset="-122"/>
              </a:rPr>
              <a:t>电容元件的定义：如果一个二端元件在任一时刻，其电荷与电压之间的关系由</a:t>
            </a:r>
            <a:r>
              <a:rPr kumimoji="1" lang="en-US" altLang="zh-CN" sz="2400" b="1" i="1" dirty="0" err="1">
                <a:latin typeface="Times New Roman" panose="02020603050405020304" pitchFamily="18" charset="0"/>
                <a:ea typeface="楷体_GB2312" pitchFamily="49" charset="-122"/>
              </a:rPr>
              <a:t>uq</a:t>
            </a:r>
            <a:r>
              <a:rPr kumimoji="1" lang="zh-CN" altLang="en-US" sz="2400" b="1" dirty="0">
                <a:latin typeface="Times New Roman" panose="02020603050405020304" pitchFamily="18" charset="0"/>
                <a:ea typeface="楷体_GB2312" pitchFamily="49" charset="-122"/>
              </a:rPr>
              <a:t>平面上一条曲线所确定，则称此二端元件为电容元件。        </a:t>
            </a:r>
          </a:p>
        </p:txBody>
      </p:sp>
    </p:spTree>
    <p:extLst>
      <p:ext uri="{BB962C8B-B14F-4D97-AF65-F5344CB8AC3E}">
        <p14:creationId xmlns:p14="http://schemas.microsoft.com/office/powerpoint/2010/main" val="3543402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701C2-83C2-F1C4-6198-B29A93D22213}"/>
            </a:ext>
          </a:extLst>
        </p:cNvPr>
        <p:cNvGrpSpPr/>
        <p:nvPr/>
      </p:nvGrpSpPr>
      <p:grpSpPr>
        <a:xfrm>
          <a:off x="0" y="0"/>
          <a:ext cx="0" cy="0"/>
          <a:chOff x="0" y="0"/>
          <a:chExt cx="0" cy="0"/>
        </a:xfrm>
      </p:grpSpPr>
      <p:sp>
        <p:nvSpPr>
          <p:cNvPr id="135170" name="Text Box 2">
            <a:extLst>
              <a:ext uri="{FF2B5EF4-FFF2-40B4-BE49-F238E27FC236}">
                <a16:creationId xmlns:a16="http://schemas.microsoft.com/office/drawing/2014/main" id="{FCA7111A-89DF-D2F2-C36F-8682D38AACA3}"/>
              </a:ext>
            </a:extLst>
          </p:cNvPr>
          <p:cNvSpPr txBox="1">
            <a:spLocks noChangeArrowheads="1"/>
          </p:cNvSpPr>
          <p:nvPr/>
        </p:nvSpPr>
        <p:spPr bwMode="auto">
          <a:xfrm>
            <a:off x="1992313" y="3589339"/>
            <a:ext cx="80010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000" b="1">
                <a:latin typeface="Times New Roman" panose="02020603050405020304" pitchFamily="18" charset="0"/>
                <a:ea typeface="楷体_GB2312" pitchFamily="49" charset="-122"/>
              </a:rPr>
              <a:t>    </a:t>
            </a:r>
            <a:r>
              <a:rPr kumimoji="1" lang="en-US" altLang="zh-CN" sz="2000" b="1">
                <a:latin typeface="Times New Roman" panose="02020603050405020304" pitchFamily="18" charset="0"/>
                <a:ea typeface="楷体_GB2312" pitchFamily="49" charset="-122"/>
              </a:rPr>
              <a:t>a) </a:t>
            </a:r>
            <a:r>
              <a:rPr kumimoji="1" lang="zh-CN" altLang="en-US" sz="2000" b="1">
                <a:latin typeface="Times New Roman" panose="02020603050405020304" pitchFamily="18" charset="0"/>
                <a:ea typeface="楷体_GB2312" pitchFamily="49" charset="-122"/>
              </a:rPr>
              <a:t>电容元件的符号                        </a:t>
            </a:r>
            <a:r>
              <a:rPr kumimoji="1" lang="en-US" altLang="zh-CN" sz="2000" b="1">
                <a:latin typeface="Times New Roman" panose="02020603050405020304" pitchFamily="18" charset="0"/>
                <a:ea typeface="楷体_GB2312" pitchFamily="49" charset="-122"/>
              </a:rPr>
              <a:t>(c) </a:t>
            </a:r>
            <a:r>
              <a:rPr kumimoji="1" lang="zh-CN" altLang="en-US" sz="2000" b="1">
                <a:latin typeface="Times New Roman" panose="02020603050405020304" pitchFamily="18" charset="0"/>
                <a:ea typeface="楷体_GB2312" pitchFamily="49" charset="-122"/>
              </a:rPr>
              <a:t>线性时不变电容元件的符号</a:t>
            </a:r>
          </a:p>
          <a:p>
            <a:pPr eaLnBrk="1" hangingPunct="1">
              <a:lnSpc>
                <a:spcPct val="150000"/>
              </a:lnSpc>
              <a:spcBef>
                <a:spcPct val="50000"/>
              </a:spcBef>
            </a:pPr>
            <a:r>
              <a:rPr kumimoji="1" lang="zh-CN" altLang="en-US" sz="2000" b="1">
                <a:latin typeface="Times New Roman" panose="02020603050405020304" pitchFamily="18" charset="0"/>
                <a:ea typeface="楷体_GB2312" pitchFamily="49" charset="-122"/>
              </a:rPr>
              <a:t>     </a:t>
            </a:r>
            <a:r>
              <a:rPr kumimoji="1" lang="en-US" altLang="zh-CN" sz="2000" b="1">
                <a:latin typeface="Times New Roman" panose="02020603050405020304" pitchFamily="18" charset="0"/>
                <a:ea typeface="楷体_GB2312" pitchFamily="49" charset="-122"/>
              </a:rPr>
              <a:t>b) </a:t>
            </a:r>
            <a:r>
              <a:rPr kumimoji="1" lang="zh-CN" altLang="en-US" sz="2000" b="1">
                <a:latin typeface="Times New Roman" panose="02020603050405020304" pitchFamily="18" charset="0"/>
                <a:ea typeface="楷体_GB2312" pitchFamily="49" charset="-122"/>
              </a:rPr>
              <a:t>电容元件的特性曲线               </a:t>
            </a:r>
            <a:r>
              <a:rPr kumimoji="1" lang="en-US" altLang="zh-CN" sz="2000" b="1">
                <a:latin typeface="Times New Roman" panose="02020603050405020304" pitchFamily="18" charset="0"/>
                <a:ea typeface="楷体_GB2312" pitchFamily="49" charset="-122"/>
              </a:rPr>
              <a:t>(d) </a:t>
            </a:r>
            <a:r>
              <a:rPr kumimoji="1" lang="zh-CN" altLang="en-US" sz="2000" b="1">
                <a:latin typeface="Times New Roman" panose="02020603050405020304" pitchFamily="18" charset="0"/>
                <a:ea typeface="楷体_GB2312" pitchFamily="49" charset="-122"/>
              </a:rPr>
              <a:t>线性时不变电容元件的特性曲线</a:t>
            </a:r>
          </a:p>
        </p:txBody>
      </p:sp>
      <p:grpSp>
        <p:nvGrpSpPr>
          <p:cNvPr id="135171" name="Group 3">
            <a:extLst>
              <a:ext uri="{FF2B5EF4-FFF2-40B4-BE49-F238E27FC236}">
                <a16:creationId xmlns:a16="http://schemas.microsoft.com/office/drawing/2014/main" id="{8AFA6F22-B5F3-3E19-D1C9-2C7AA4C00B62}"/>
              </a:ext>
            </a:extLst>
          </p:cNvPr>
          <p:cNvGrpSpPr>
            <a:grpSpLocks/>
          </p:cNvGrpSpPr>
          <p:nvPr/>
        </p:nvGrpSpPr>
        <p:grpSpPr bwMode="auto">
          <a:xfrm>
            <a:off x="1992313" y="1090614"/>
            <a:ext cx="8001000" cy="2560637"/>
            <a:chOff x="288" y="384"/>
            <a:chExt cx="5232" cy="1861"/>
          </a:xfrm>
        </p:grpSpPr>
        <p:graphicFrame>
          <p:nvGraphicFramePr>
            <p:cNvPr id="13318" name="Object 4">
              <a:extLst>
                <a:ext uri="{FF2B5EF4-FFF2-40B4-BE49-F238E27FC236}">
                  <a16:creationId xmlns:a16="http://schemas.microsoft.com/office/drawing/2014/main" id="{A1AA3695-30C2-372E-0DAE-FC9C4CB02FB4}"/>
                </a:ext>
              </a:extLst>
            </p:cNvPr>
            <p:cNvGraphicFramePr>
              <a:graphicFrameLocks noChangeAspect="1"/>
            </p:cNvGraphicFramePr>
            <p:nvPr/>
          </p:nvGraphicFramePr>
          <p:xfrm>
            <a:off x="288" y="384"/>
            <a:ext cx="5232" cy="1562"/>
          </p:xfrm>
          <a:graphic>
            <a:graphicData uri="http://schemas.openxmlformats.org/presentationml/2006/ole">
              <mc:AlternateContent xmlns:mc="http://schemas.openxmlformats.org/markup-compatibility/2006">
                <mc:Choice xmlns:v="urn:schemas-microsoft-com:vml" Requires="v">
                  <p:oleObj name="Image" r:id="rId2" imgW="22263325" imgH="6645958" progId="Photoshop.Image.5">
                    <p:embed/>
                  </p:oleObj>
                </mc:Choice>
                <mc:Fallback>
                  <p:oleObj name="Image" r:id="rId2" imgW="22263325" imgH="6645958" progId="Photoshop.Image.5">
                    <p:embed/>
                    <p:pic>
                      <p:nvPicPr>
                        <p:cNvPr id="1331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384"/>
                          <a:ext cx="5232" cy="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9" name="Rectangle 5">
              <a:extLst>
                <a:ext uri="{FF2B5EF4-FFF2-40B4-BE49-F238E27FC236}">
                  <a16:creationId xmlns:a16="http://schemas.microsoft.com/office/drawing/2014/main" id="{CA242FD5-8560-4B17-BF83-2F23881A67FA}"/>
                </a:ext>
              </a:extLst>
            </p:cNvPr>
            <p:cNvSpPr>
              <a:spLocks noChangeArrowheads="1"/>
            </p:cNvSpPr>
            <p:nvPr/>
          </p:nvSpPr>
          <p:spPr bwMode="auto">
            <a:xfrm>
              <a:off x="2535" y="1957"/>
              <a:ext cx="1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en-US" altLang="zh-CN" sz="2000" b="1">
                <a:latin typeface="Times New Roman" panose="02020603050405020304" pitchFamily="18" charset="0"/>
                <a:ea typeface="楷体_GB2312" pitchFamily="49" charset="-122"/>
              </a:endParaRPr>
            </a:p>
          </p:txBody>
        </p:sp>
      </p:grpSp>
      <p:sp>
        <p:nvSpPr>
          <p:cNvPr id="135174" name="Rectangle 6">
            <a:extLst>
              <a:ext uri="{FF2B5EF4-FFF2-40B4-BE49-F238E27FC236}">
                <a16:creationId xmlns:a16="http://schemas.microsoft.com/office/drawing/2014/main" id="{76B19418-CF3E-44E7-31A0-9983D6A6D2B3}"/>
              </a:ext>
            </a:extLst>
          </p:cNvPr>
          <p:cNvSpPr>
            <a:spLocks noChangeArrowheads="1"/>
          </p:cNvSpPr>
          <p:nvPr/>
        </p:nvSpPr>
        <p:spPr bwMode="auto">
          <a:xfrm>
            <a:off x="1992313" y="404814"/>
            <a:ext cx="8001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a:latin typeface="Times New Roman" panose="02020603050405020304" pitchFamily="18" charset="0"/>
                <a:ea typeface="楷体_GB2312" pitchFamily="49" charset="-122"/>
              </a:rPr>
              <a:t>        电容元件的符号和特性曲线如图</a:t>
            </a:r>
            <a:r>
              <a:rPr kumimoji="1" lang="en-US" altLang="zh-CN" sz="2400" b="1">
                <a:latin typeface="Times New Roman" panose="02020603050405020304" pitchFamily="18" charset="0"/>
                <a:ea typeface="楷体_GB2312" pitchFamily="49" charset="-122"/>
              </a:rPr>
              <a:t>(a)</a:t>
            </a:r>
            <a:r>
              <a:rPr kumimoji="1" lang="zh-CN" altLang="en-US" sz="2400" b="1">
                <a:latin typeface="Times New Roman" panose="02020603050405020304" pitchFamily="18" charset="0"/>
                <a:ea typeface="楷体_GB2312" pitchFamily="49" charset="-122"/>
              </a:rPr>
              <a:t>和</a:t>
            </a:r>
            <a:r>
              <a:rPr kumimoji="1" lang="en-US" altLang="zh-CN" sz="2400" b="1">
                <a:latin typeface="Times New Roman" panose="02020603050405020304" pitchFamily="18" charset="0"/>
                <a:ea typeface="楷体_GB2312" pitchFamily="49" charset="-122"/>
              </a:rPr>
              <a:t>(b)</a:t>
            </a:r>
            <a:r>
              <a:rPr kumimoji="1" lang="zh-CN" altLang="en-US" sz="2400" b="1">
                <a:latin typeface="Times New Roman" panose="02020603050405020304" pitchFamily="18" charset="0"/>
                <a:ea typeface="楷体_GB2312" pitchFamily="49" charset="-122"/>
              </a:rPr>
              <a:t>所示。 </a:t>
            </a:r>
          </a:p>
        </p:txBody>
      </p:sp>
      <p:sp>
        <p:nvSpPr>
          <p:cNvPr id="135175" name="Rectangle 7">
            <a:extLst>
              <a:ext uri="{FF2B5EF4-FFF2-40B4-BE49-F238E27FC236}">
                <a16:creationId xmlns:a16="http://schemas.microsoft.com/office/drawing/2014/main" id="{7BFF4263-5EDD-4318-E52D-64A120B98A39}"/>
              </a:ext>
            </a:extLst>
          </p:cNvPr>
          <p:cNvSpPr>
            <a:spLocks noChangeArrowheads="1"/>
          </p:cNvSpPr>
          <p:nvPr/>
        </p:nvSpPr>
        <p:spPr bwMode="auto">
          <a:xfrm>
            <a:off x="1992313" y="4824414"/>
            <a:ext cx="8001000" cy="113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其特性曲线是通过坐标原点一条直线的电容元件称为线性电容元件，否则称为非线性电容元件。</a:t>
            </a:r>
          </a:p>
        </p:txBody>
      </p:sp>
    </p:spTree>
    <p:extLst>
      <p:ext uri="{BB962C8B-B14F-4D97-AF65-F5344CB8AC3E}">
        <p14:creationId xmlns:p14="http://schemas.microsoft.com/office/powerpoint/2010/main" val="2696269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C46D7-85E9-1800-DF7C-247F653CCE39}"/>
            </a:ext>
          </a:extLst>
        </p:cNvPr>
        <p:cNvGrpSpPr/>
        <p:nvPr/>
      </p:nvGrpSpPr>
      <p:grpSpPr>
        <a:xfrm>
          <a:off x="0" y="0"/>
          <a:ext cx="0" cy="0"/>
          <a:chOff x="0" y="0"/>
          <a:chExt cx="0" cy="0"/>
        </a:xfrm>
      </p:grpSpPr>
      <p:sp>
        <p:nvSpPr>
          <p:cNvPr id="90114" name="Text Box 2">
            <a:extLst>
              <a:ext uri="{FF2B5EF4-FFF2-40B4-BE49-F238E27FC236}">
                <a16:creationId xmlns:a16="http://schemas.microsoft.com/office/drawing/2014/main" id="{1C146806-4643-B938-9795-00273DF8C8E7}"/>
              </a:ext>
            </a:extLst>
          </p:cNvPr>
          <p:cNvSpPr txBox="1">
            <a:spLocks noChangeArrowheads="1"/>
          </p:cNvSpPr>
          <p:nvPr/>
        </p:nvSpPr>
        <p:spPr bwMode="auto">
          <a:xfrm>
            <a:off x="4655396" y="438614"/>
            <a:ext cx="673058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线性时不变电容元件的符号与特性曲线如图</a:t>
            </a:r>
            <a:r>
              <a:rPr kumimoji="1" lang="en-US" altLang="zh-CN" sz="2400" b="1" dirty="0">
                <a:latin typeface="Times New Roman" panose="02020603050405020304" pitchFamily="18" charset="0"/>
                <a:ea typeface="楷体_GB2312" pitchFamily="49" charset="-122"/>
              </a:rPr>
              <a:t>(c)</a:t>
            </a:r>
            <a:r>
              <a:rPr kumimoji="1" lang="zh-CN" altLang="en-US" sz="2400" b="1" dirty="0">
                <a:latin typeface="Times New Roman" panose="02020603050405020304" pitchFamily="18" charset="0"/>
                <a:ea typeface="楷体_GB2312" pitchFamily="49" charset="-122"/>
              </a:rPr>
              <a:t>和</a:t>
            </a:r>
            <a:r>
              <a:rPr kumimoji="1" lang="en-US" altLang="zh-CN" sz="2400" b="1" dirty="0">
                <a:latin typeface="Times New Roman" panose="02020603050405020304" pitchFamily="18" charset="0"/>
                <a:ea typeface="楷体_GB2312" pitchFamily="49" charset="-122"/>
              </a:rPr>
              <a:t>(d)</a:t>
            </a:r>
            <a:r>
              <a:rPr kumimoji="1" lang="zh-CN" altLang="en-US" sz="2400" b="1" dirty="0">
                <a:latin typeface="Times New Roman" panose="02020603050405020304" pitchFamily="18" charset="0"/>
                <a:ea typeface="楷体_GB2312" pitchFamily="49" charset="-122"/>
              </a:rPr>
              <a:t>所示，它的特性曲线是一条通过原点不随时间变化的直线，其数学表达式为 </a:t>
            </a:r>
          </a:p>
        </p:txBody>
      </p:sp>
      <p:sp>
        <p:nvSpPr>
          <p:cNvPr id="90115" name="Text Box 3">
            <a:extLst>
              <a:ext uri="{FF2B5EF4-FFF2-40B4-BE49-F238E27FC236}">
                <a16:creationId xmlns:a16="http://schemas.microsoft.com/office/drawing/2014/main" id="{326A3C2A-2488-C630-1087-93EA5C5E6A5A}"/>
              </a:ext>
            </a:extLst>
          </p:cNvPr>
          <p:cNvSpPr txBox="1">
            <a:spLocks noChangeArrowheads="1"/>
          </p:cNvSpPr>
          <p:nvPr/>
        </p:nvSpPr>
        <p:spPr bwMode="auto">
          <a:xfrm>
            <a:off x="173633" y="3127978"/>
            <a:ext cx="113405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式中的系数</a:t>
            </a:r>
            <a:r>
              <a:rPr kumimoji="1" lang="en-US" altLang="zh-CN" sz="2400" b="1" i="1" dirty="0">
                <a:latin typeface="Times New Roman" panose="02020603050405020304" pitchFamily="18" charset="0"/>
                <a:ea typeface="楷体_GB2312" pitchFamily="49" charset="-122"/>
              </a:rPr>
              <a:t>C</a:t>
            </a:r>
            <a:r>
              <a:rPr kumimoji="1" lang="zh-CN" altLang="en-US" sz="2400" b="1" dirty="0">
                <a:latin typeface="Times New Roman" panose="02020603050405020304" pitchFamily="18" charset="0"/>
                <a:ea typeface="楷体_GB2312" pitchFamily="49" charset="-122"/>
              </a:rPr>
              <a:t>为常量，与直线的斜率成正比，称为电容，单位是法</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拉</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用</a:t>
            </a:r>
            <a:r>
              <a:rPr kumimoji="1" lang="en-US" altLang="zh-CN" sz="2400" b="1" dirty="0">
                <a:latin typeface="Times New Roman" panose="02020603050405020304" pitchFamily="18" charset="0"/>
                <a:ea typeface="楷体_GB2312" pitchFamily="49" charset="-122"/>
              </a:rPr>
              <a:t>F</a:t>
            </a:r>
            <a:r>
              <a:rPr kumimoji="1" lang="zh-CN" altLang="en-US" sz="2400" b="1" dirty="0">
                <a:latin typeface="Times New Roman" panose="02020603050405020304" pitchFamily="18" charset="0"/>
                <a:ea typeface="楷体_GB2312" pitchFamily="49" charset="-122"/>
              </a:rPr>
              <a:t>表示。</a:t>
            </a:r>
          </a:p>
        </p:txBody>
      </p:sp>
      <p:sp>
        <p:nvSpPr>
          <p:cNvPr id="14344" name="Rectangle 6">
            <a:extLst>
              <a:ext uri="{FF2B5EF4-FFF2-40B4-BE49-F238E27FC236}">
                <a16:creationId xmlns:a16="http://schemas.microsoft.com/office/drawing/2014/main" id="{819B8571-8C9E-6356-6801-421FE3C7E949}"/>
              </a:ext>
            </a:extLst>
          </p:cNvPr>
          <p:cNvSpPr>
            <a:spLocks noChangeArrowheads="1"/>
          </p:cNvSpPr>
          <p:nvPr/>
        </p:nvSpPr>
        <p:spPr bwMode="auto">
          <a:xfrm>
            <a:off x="5569801" y="2424716"/>
            <a:ext cx="185038" cy="39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en-US" altLang="zh-CN" sz="2000" b="1">
              <a:latin typeface="Times New Roman" panose="02020603050405020304" pitchFamily="18" charset="0"/>
              <a:ea typeface="楷体_GB2312" pitchFamily="49" charset="-122"/>
            </a:endParaRPr>
          </a:p>
        </p:txBody>
      </p:sp>
      <p:graphicFrame>
        <p:nvGraphicFramePr>
          <p:cNvPr id="14341" name="Object 7">
            <a:extLst>
              <a:ext uri="{FF2B5EF4-FFF2-40B4-BE49-F238E27FC236}">
                <a16:creationId xmlns:a16="http://schemas.microsoft.com/office/drawing/2014/main" id="{C1FFF86C-2223-5187-1D39-15C95EF9FC61}"/>
              </a:ext>
            </a:extLst>
          </p:cNvPr>
          <p:cNvGraphicFramePr>
            <a:graphicFrameLocks noChangeAspect="1"/>
          </p:cNvGraphicFramePr>
          <p:nvPr/>
        </p:nvGraphicFramePr>
        <p:xfrm>
          <a:off x="5586487" y="2331411"/>
          <a:ext cx="1584325" cy="703262"/>
        </p:xfrm>
        <a:graphic>
          <a:graphicData uri="http://schemas.openxmlformats.org/presentationml/2006/ole">
            <mc:AlternateContent xmlns:mc="http://schemas.openxmlformats.org/markup-compatibility/2006">
              <mc:Choice xmlns:v="urn:schemas-microsoft-com:vml" Requires="v">
                <p:oleObj name="Equation" r:id="rId2" imgW="457002" imgH="203112" progId="Equation.DSMT4">
                  <p:embed/>
                </p:oleObj>
              </mc:Choice>
              <mc:Fallback>
                <p:oleObj name="Equation" r:id="rId2" imgW="457002" imgH="203112" progId="Equation.DSMT4">
                  <p:embed/>
                  <p:pic>
                    <p:nvPicPr>
                      <p:cNvPr id="14341"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487" y="2331411"/>
                        <a:ext cx="1584325"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2" name="Rectangle 8">
            <a:extLst>
              <a:ext uri="{FF2B5EF4-FFF2-40B4-BE49-F238E27FC236}">
                <a16:creationId xmlns:a16="http://schemas.microsoft.com/office/drawing/2014/main" id="{F8C3D7C1-F624-37FE-B3BB-0A1AB562D8FE}"/>
              </a:ext>
            </a:extLst>
          </p:cNvPr>
          <p:cNvSpPr>
            <a:spLocks noChangeArrowheads="1"/>
          </p:cNvSpPr>
          <p:nvPr/>
        </p:nvSpPr>
        <p:spPr bwMode="auto">
          <a:xfrm>
            <a:off x="866274" y="4232293"/>
            <a:ext cx="10647947" cy="954107"/>
          </a:xfrm>
          <a:prstGeom prst="rect">
            <a:avLst/>
          </a:prstGeom>
          <a:noFill/>
          <a:ln>
            <a:noFill/>
          </a:ln>
          <a:effec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800" b="1" dirty="0">
                <a:latin typeface="楷体_GB2312" pitchFamily="49" charset="-122"/>
                <a:ea typeface="楷体_GB2312" pitchFamily="49" charset="-122"/>
              </a:rPr>
              <a:t>电容</a:t>
            </a:r>
            <a:r>
              <a:rPr kumimoji="1" lang="en-US" altLang="zh-CN" sz="2800" b="1" dirty="0">
                <a:latin typeface="楷体_GB2312" pitchFamily="49" charset="-122"/>
                <a:ea typeface="楷体_GB2312" pitchFamily="49" charset="-122"/>
              </a:rPr>
              <a:t>C</a:t>
            </a:r>
            <a:r>
              <a:rPr kumimoji="1" lang="en-US" altLang="zh-CN" sz="2800" b="1" dirty="0">
                <a:latin typeface="Times New Roman" panose="02020603050405020304" pitchFamily="18" charset="0"/>
                <a:ea typeface="楷体_GB2312" pitchFamily="49" charset="-122"/>
              </a:rPr>
              <a:t>——</a:t>
            </a:r>
            <a:r>
              <a:rPr kumimoji="1" lang="zh-CN" altLang="en-US" sz="2800" b="1" dirty="0">
                <a:latin typeface="楷体_GB2312" pitchFamily="49" charset="-122"/>
                <a:ea typeface="楷体_GB2312" pitchFamily="49" charset="-122"/>
              </a:rPr>
              <a:t>表征元件储存电荷的能力的 参数，不随电路情况变化。极板电容的大小取决于介电常数、极板相对的面积及极板间距。</a:t>
            </a:r>
          </a:p>
        </p:txBody>
      </p:sp>
      <p:pic>
        <p:nvPicPr>
          <p:cNvPr id="2" name="图片 1">
            <a:extLst>
              <a:ext uri="{FF2B5EF4-FFF2-40B4-BE49-F238E27FC236}">
                <a16:creationId xmlns:a16="http://schemas.microsoft.com/office/drawing/2014/main" id="{465EF807-0F7D-3299-0C3D-6C2BEBF8E728}"/>
              </a:ext>
            </a:extLst>
          </p:cNvPr>
          <p:cNvPicPr>
            <a:picLocks noChangeAspect="1"/>
          </p:cNvPicPr>
          <p:nvPr/>
        </p:nvPicPr>
        <p:blipFill rotWithShape="1">
          <a:blip r:embed="rId4"/>
          <a:srcRect l="52062"/>
          <a:stretch/>
        </p:blipFill>
        <p:spPr>
          <a:xfrm>
            <a:off x="348916" y="270231"/>
            <a:ext cx="4306480" cy="2412811"/>
          </a:xfrm>
          <a:prstGeom prst="rect">
            <a:avLst/>
          </a:prstGeom>
        </p:spPr>
      </p:pic>
    </p:spTree>
    <p:extLst>
      <p:ext uri="{BB962C8B-B14F-4D97-AF65-F5344CB8AC3E}">
        <p14:creationId xmlns:p14="http://schemas.microsoft.com/office/powerpoint/2010/main" val="2495587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29308-625C-13B7-995A-12BB7E6540E6}"/>
            </a:ext>
          </a:extLst>
        </p:cNvPr>
        <p:cNvGrpSpPr/>
        <p:nvPr/>
      </p:nvGrpSpPr>
      <p:grpSpPr>
        <a:xfrm>
          <a:off x="0" y="0"/>
          <a:ext cx="0" cy="0"/>
          <a:chOff x="0" y="0"/>
          <a:chExt cx="0" cy="0"/>
        </a:xfrm>
      </p:grpSpPr>
      <p:sp>
        <p:nvSpPr>
          <p:cNvPr id="89090" name="Text Box 2">
            <a:extLst>
              <a:ext uri="{FF2B5EF4-FFF2-40B4-BE49-F238E27FC236}">
                <a16:creationId xmlns:a16="http://schemas.microsoft.com/office/drawing/2014/main" id="{5C826A18-3438-9302-7650-AD60E8D5F8A7}"/>
              </a:ext>
            </a:extLst>
          </p:cNvPr>
          <p:cNvSpPr txBox="1">
            <a:spLocks noChangeArrowheads="1"/>
          </p:cNvSpPr>
          <p:nvPr/>
        </p:nvSpPr>
        <p:spPr bwMode="auto">
          <a:xfrm>
            <a:off x="885407" y="523792"/>
            <a:ext cx="1041224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实际电路中使用的电容器类型很多，电容的范围变化很大，大多数电容器的漏电很小，在工作电压低的情况下，可以用一个电容作为它的电路模型。当其漏电不能忽略时，则需要用一个电阻与电容的并联作为它的电路模型。</a:t>
            </a:r>
          </a:p>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在工作频率很高的情况下，还需要增加一个电感来构成电容器的电路模型</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如图所示。 </a:t>
            </a:r>
          </a:p>
        </p:txBody>
      </p:sp>
      <p:grpSp>
        <p:nvGrpSpPr>
          <p:cNvPr id="89091" name="Group 3">
            <a:extLst>
              <a:ext uri="{FF2B5EF4-FFF2-40B4-BE49-F238E27FC236}">
                <a16:creationId xmlns:a16="http://schemas.microsoft.com/office/drawing/2014/main" id="{A8B04B14-E94A-51EC-1D11-614F8EC3B063}"/>
              </a:ext>
            </a:extLst>
          </p:cNvPr>
          <p:cNvGrpSpPr>
            <a:grpSpLocks/>
          </p:cNvGrpSpPr>
          <p:nvPr/>
        </p:nvGrpSpPr>
        <p:grpSpPr bwMode="auto">
          <a:xfrm>
            <a:off x="2304548" y="4022558"/>
            <a:ext cx="7778750" cy="1799435"/>
            <a:chOff x="384" y="2544"/>
            <a:chExt cx="5088" cy="1359"/>
          </a:xfrm>
        </p:grpSpPr>
        <p:graphicFrame>
          <p:nvGraphicFramePr>
            <p:cNvPr id="15364" name="Object 4">
              <a:extLst>
                <a:ext uri="{FF2B5EF4-FFF2-40B4-BE49-F238E27FC236}">
                  <a16:creationId xmlns:a16="http://schemas.microsoft.com/office/drawing/2014/main" id="{2AAEDF5F-2A5C-DDE8-1990-EFB386BA0E21}"/>
                </a:ext>
              </a:extLst>
            </p:cNvPr>
            <p:cNvGraphicFramePr>
              <a:graphicFrameLocks noChangeAspect="1"/>
            </p:cNvGraphicFramePr>
            <p:nvPr/>
          </p:nvGraphicFramePr>
          <p:xfrm>
            <a:off x="384" y="2544"/>
            <a:ext cx="5088" cy="1045"/>
          </p:xfrm>
          <a:graphic>
            <a:graphicData uri="http://schemas.openxmlformats.org/presentationml/2006/ole">
              <mc:AlternateContent xmlns:mc="http://schemas.openxmlformats.org/markup-compatibility/2006">
                <mc:Choice xmlns:v="urn:schemas-microsoft-com:vml" Requires="v">
                  <p:oleObj name="Image" r:id="rId2" imgW="20738440" imgH="4269679" progId="Photoshop.Image.5">
                    <p:embed/>
                  </p:oleObj>
                </mc:Choice>
                <mc:Fallback>
                  <p:oleObj name="Image" r:id="rId2" imgW="20738440" imgH="4269679" progId="Photoshop.Image.5">
                    <p:embed/>
                    <p:pic>
                      <p:nvPicPr>
                        <p:cNvPr id="1536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2544"/>
                          <a:ext cx="5088"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Text Box 5">
              <a:extLst>
                <a:ext uri="{FF2B5EF4-FFF2-40B4-BE49-F238E27FC236}">
                  <a16:creationId xmlns:a16="http://schemas.microsoft.com/office/drawing/2014/main" id="{08AACBBB-74EE-7033-CE22-B31067B20E60}"/>
                </a:ext>
              </a:extLst>
            </p:cNvPr>
            <p:cNvSpPr txBox="1">
              <a:spLocks noChangeArrowheads="1"/>
            </p:cNvSpPr>
            <p:nvPr/>
          </p:nvSpPr>
          <p:spPr bwMode="auto">
            <a:xfrm>
              <a:off x="1536" y="3601"/>
              <a:ext cx="2784"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kumimoji="1" lang="zh-CN" altLang="en-US" sz="2000" b="1">
                  <a:solidFill>
                    <a:schemeClr val="bg1"/>
                  </a:solidFill>
                  <a:latin typeface="Times New Roman" panose="02020603050405020304" pitchFamily="18" charset="0"/>
                  <a:ea typeface="楷体_GB2312" pitchFamily="49" charset="-122"/>
                </a:rPr>
                <a:t>电容器的几种电路模型 </a:t>
              </a:r>
            </a:p>
          </p:txBody>
        </p:sp>
      </p:grpSp>
    </p:spTree>
    <p:extLst>
      <p:ext uri="{BB962C8B-B14F-4D97-AF65-F5344CB8AC3E}">
        <p14:creationId xmlns:p14="http://schemas.microsoft.com/office/powerpoint/2010/main" val="3076966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F7BE0-F556-7532-3730-AB804A77D1EC}"/>
            </a:ext>
          </a:extLst>
        </p:cNvPr>
        <p:cNvGrpSpPr/>
        <p:nvPr/>
      </p:nvGrpSpPr>
      <p:grpSpPr>
        <a:xfrm>
          <a:off x="0" y="0"/>
          <a:ext cx="0" cy="0"/>
          <a:chOff x="0" y="0"/>
          <a:chExt cx="0" cy="0"/>
        </a:xfrm>
      </p:grpSpPr>
      <p:sp>
        <p:nvSpPr>
          <p:cNvPr id="88066" name="Text Box 2">
            <a:extLst>
              <a:ext uri="{FF2B5EF4-FFF2-40B4-BE49-F238E27FC236}">
                <a16:creationId xmlns:a16="http://schemas.microsoft.com/office/drawing/2014/main" id="{DE7C4122-9F5D-B7D0-2C16-B730FA813AAC}"/>
              </a:ext>
            </a:extLst>
          </p:cNvPr>
          <p:cNvSpPr txBox="1">
            <a:spLocks noChangeArrowheads="1"/>
          </p:cNvSpPr>
          <p:nvPr/>
        </p:nvSpPr>
        <p:spPr bwMode="auto">
          <a:xfrm>
            <a:off x="1631950" y="260351"/>
            <a:ext cx="8001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50000"/>
              </a:spcBef>
            </a:pPr>
            <a:r>
              <a:rPr kumimoji="1" lang="en-US" altLang="zh-CN" sz="2400" b="1">
                <a:latin typeface="Times New Roman" panose="02020603050405020304" pitchFamily="18" charset="0"/>
                <a:ea typeface="楷体_GB2312" pitchFamily="49" charset="-122"/>
              </a:rPr>
              <a:t>&lt;3&gt;</a:t>
            </a:r>
            <a:r>
              <a:rPr kumimoji="1" lang="zh-CN" altLang="en-US" sz="2800" b="1">
                <a:latin typeface="Times New Roman" panose="02020603050405020304" pitchFamily="18" charset="0"/>
                <a:ea typeface="楷体_GB2312" pitchFamily="49" charset="-122"/>
              </a:rPr>
              <a:t>、电容元件的电压电流关系</a:t>
            </a:r>
            <a:r>
              <a:rPr kumimoji="1" lang="zh-CN" altLang="en-US" sz="2400" b="1">
                <a:latin typeface="Times New Roman" panose="02020603050405020304" pitchFamily="18" charset="0"/>
                <a:ea typeface="楷体_GB2312" pitchFamily="49" charset="-122"/>
              </a:rPr>
              <a:t>  </a:t>
            </a:r>
          </a:p>
          <a:p>
            <a:pPr algn="just" eaLnBrk="1" hangingPunct="1">
              <a:lnSpc>
                <a:spcPct val="150000"/>
              </a:lnSpc>
              <a:spcBef>
                <a:spcPct val="50000"/>
              </a:spcBef>
            </a:pPr>
            <a:r>
              <a:rPr kumimoji="1" lang="zh-CN" altLang="en-US" sz="2400" b="1">
                <a:latin typeface="Times New Roman" panose="02020603050405020304" pitchFamily="18" charset="0"/>
                <a:ea typeface="楷体_GB2312" pitchFamily="49" charset="-122"/>
              </a:rPr>
              <a:t>        对于线性时不变电容元件来说，在采用电压电流关联参考方向的情况下，可以得到以下关系式</a:t>
            </a:r>
          </a:p>
        </p:txBody>
      </p:sp>
      <p:graphicFrame>
        <p:nvGraphicFramePr>
          <p:cNvPr id="88067" name="Object 3">
            <a:extLst>
              <a:ext uri="{FF2B5EF4-FFF2-40B4-BE49-F238E27FC236}">
                <a16:creationId xmlns:a16="http://schemas.microsoft.com/office/drawing/2014/main" id="{2C3F567B-E97B-9D2D-696A-38F4AF377236}"/>
              </a:ext>
            </a:extLst>
          </p:cNvPr>
          <p:cNvGraphicFramePr>
            <a:graphicFrameLocks noChangeAspect="1"/>
          </p:cNvGraphicFramePr>
          <p:nvPr/>
        </p:nvGraphicFramePr>
        <p:xfrm>
          <a:off x="3820361" y="2291676"/>
          <a:ext cx="4071938" cy="1028700"/>
        </p:xfrm>
        <a:graphic>
          <a:graphicData uri="http://schemas.openxmlformats.org/presentationml/2006/ole">
            <mc:AlternateContent xmlns:mc="http://schemas.openxmlformats.org/markup-compatibility/2006">
              <mc:Choice xmlns:v="urn:schemas-microsoft-com:vml" Requires="v">
                <p:oleObj name="Equation" r:id="rId2" imgW="1574640" imgH="393480" progId="Equation.DSMT4">
                  <p:embed/>
                </p:oleObj>
              </mc:Choice>
              <mc:Fallback>
                <p:oleObj name="Equation" r:id="rId2" imgW="1574640" imgH="393480" progId="Equation.DSMT4">
                  <p:embed/>
                  <p:pic>
                    <p:nvPicPr>
                      <p:cNvPr id="88067" name="Object 3"/>
                      <p:cNvPicPr>
                        <a:picLocks noChangeAspect="1" noChangeArrowheads="1"/>
                      </p:cNvPicPr>
                      <p:nvPr/>
                    </p:nvPicPr>
                    <p:blipFill>
                      <a:blip r:embed="rId3"/>
                      <a:srcRect/>
                      <a:stretch>
                        <a:fillRect/>
                      </a:stretch>
                    </p:blipFill>
                    <p:spPr bwMode="auto">
                      <a:xfrm>
                        <a:off x="3820361" y="2291676"/>
                        <a:ext cx="4071938" cy="1028700"/>
                      </a:xfrm>
                      <a:prstGeom prst="rect">
                        <a:avLst/>
                      </a:prstGeom>
                      <a:noFill/>
                      <a:ln>
                        <a:noFill/>
                      </a:ln>
                    </p:spPr>
                  </p:pic>
                </p:oleObj>
              </mc:Fallback>
            </mc:AlternateContent>
          </a:graphicData>
        </a:graphic>
      </p:graphicFrame>
      <p:sp>
        <p:nvSpPr>
          <p:cNvPr id="88068" name="Text Box 4">
            <a:extLst>
              <a:ext uri="{FF2B5EF4-FFF2-40B4-BE49-F238E27FC236}">
                <a16:creationId xmlns:a16="http://schemas.microsoft.com/office/drawing/2014/main" id="{7CD23054-31A9-3C2F-9C96-C2FD7854077C}"/>
              </a:ext>
            </a:extLst>
          </p:cNvPr>
          <p:cNvSpPr txBox="1">
            <a:spLocks noChangeArrowheads="1"/>
          </p:cNvSpPr>
          <p:nvPr/>
        </p:nvSpPr>
        <p:spPr bwMode="auto">
          <a:xfrm>
            <a:off x="1738313" y="3511550"/>
            <a:ext cx="8534400" cy="2751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spcBef>
                <a:spcPct val="20000"/>
              </a:spcBef>
            </a:pPr>
            <a:r>
              <a:rPr kumimoji="1" lang="zh-CN" altLang="en-US" sz="2400" b="1" dirty="0">
                <a:latin typeface="Times New Roman" panose="02020603050405020304" pitchFamily="18" charset="0"/>
                <a:ea typeface="楷体_GB2312" pitchFamily="49" charset="-122"/>
              </a:rPr>
              <a:t>        此式表明电容中的电流与其电压对时间的变化率成正比，它与电阻元件的电压电流之间存在确定的约束关系不同，电容电流与此时刻电压的数值之间并没有确定的约束关系。</a:t>
            </a:r>
          </a:p>
          <a:p>
            <a:pPr eaLnBrk="1" hangingPunct="1">
              <a:lnSpc>
                <a:spcPct val="140000"/>
              </a:lnSpc>
              <a:spcBef>
                <a:spcPct val="20000"/>
              </a:spcBef>
            </a:pPr>
            <a:r>
              <a:rPr kumimoji="1" lang="zh-CN" altLang="en-US" sz="2400" b="1" dirty="0">
                <a:latin typeface="Times New Roman" panose="02020603050405020304" pitchFamily="18" charset="0"/>
                <a:ea typeface="楷体_GB2312" pitchFamily="49" charset="-122"/>
              </a:rPr>
              <a:t>        在直流电源激励的电路模型中，当各电压电流均不随时间变化的情况下，电容元件相当于一个开路</a:t>
            </a:r>
            <a:r>
              <a:rPr kumimoji="1" lang="en-US" altLang="zh-CN" sz="2400" b="1" dirty="0">
                <a:latin typeface="Times New Roman" panose="02020603050405020304" pitchFamily="18" charset="0"/>
                <a:ea typeface="楷体_GB2312" pitchFamily="49" charset="-122"/>
              </a:rPr>
              <a:t>(</a:t>
            </a:r>
            <a:r>
              <a:rPr kumimoji="1" lang="en-US" altLang="zh-CN" sz="2400" b="1" i="1" dirty="0" err="1">
                <a:latin typeface="Times New Roman" panose="02020603050405020304" pitchFamily="18" charset="0"/>
                <a:ea typeface="楷体_GB2312" pitchFamily="49" charset="-122"/>
              </a:rPr>
              <a:t>i</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        </a:t>
            </a:r>
          </a:p>
        </p:txBody>
      </p:sp>
    </p:spTree>
    <p:extLst>
      <p:ext uri="{BB962C8B-B14F-4D97-AF65-F5344CB8AC3E}">
        <p14:creationId xmlns:p14="http://schemas.microsoft.com/office/powerpoint/2010/main" val="1347245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C403B-BBD0-BF14-EB01-E15057D42C3A}"/>
            </a:ext>
          </a:extLst>
        </p:cNvPr>
        <p:cNvGrpSpPr/>
        <p:nvPr/>
      </p:nvGrpSpPr>
      <p:grpSpPr>
        <a:xfrm>
          <a:off x="0" y="0"/>
          <a:ext cx="0" cy="0"/>
          <a:chOff x="0" y="0"/>
          <a:chExt cx="0" cy="0"/>
        </a:xfrm>
      </p:grpSpPr>
      <p:sp>
        <p:nvSpPr>
          <p:cNvPr id="87042" name="Text Box 2">
            <a:extLst>
              <a:ext uri="{FF2B5EF4-FFF2-40B4-BE49-F238E27FC236}">
                <a16:creationId xmlns:a16="http://schemas.microsoft.com/office/drawing/2014/main" id="{2868F86B-B8D5-7BA0-00DF-0B73C36A36DF}"/>
              </a:ext>
            </a:extLst>
          </p:cNvPr>
          <p:cNvSpPr txBox="1">
            <a:spLocks noChangeArrowheads="1"/>
          </p:cNvSpPr>
          <p:nvPr/>
        </p:nvSpPr>
        <p:spPr bwMode="auto">
          <a:xfrm>
            <a:off x="1258218" y="451603"/>
            <a:ext cx="10388349"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spcBef>
                <a:spcPct val="50000"/>
              </a:spcBef>
            </a:pPr>
            <a:r>
              <a:rPr kumimoji="1" lang="zh-CN" altLang="en-US" sz="2400" b="1" dirty="0">
                <a:latin typeface="Times New Roman" panose="02020603050405020304" pitchFamily="18" charset="0"/>
                <a:ea typeface="楷体_GB2312" pitchFamily="49" charset="-122"/>
              </a:rPr>
              <a:t>已知</a:t>
            </a:r>
            <a:r>
              <a:rPr kumimoji="1" lang="en-US" altLang="zh-CN" sz="2400" b="1" i="1" dirty="0">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=1</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F</a:t>
            </a:r>
            <a:r>
              <a:rPr kumimoji="1" lang="zh-CN" altLang="en-US" sz="2400" b="1" dirty="0">
                <a:latin typeface="Times New Roman" panose="02020603050405020304" pitchFamily="18" charset="0"/>
                <a:ea typeface="楷体_GB2312" pitchFamily="49" charset="-122"/>
              </a:rPr>
              <a:t>电容上的电压为</a:t>
            </a:r>
            <a:r>
              <a:rPr kumimoji="1" lang="en-US" altLang="zh-CN" sz="2400" b="1" i="1" dirty="0">
                <a:latin typeface="Times New Roman" panose="02020603050405020304" pitchFamily="18" charset="0"/>
                <a:ea typeface="楷体_GB2312" pitchFamily="49" charset="-122"/>
              </a:rPr>
              <a:t>u</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)=10sin(5</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)V</a:t>
            </a:r>
            <a:r>
              <a:rPr kumimoji="1" lang="zh-CN" altLang="en-US" sz="2400" b="1" dirty="0">
                <a:latin typeface="Times New Roman" panose="02020603050405020304" pitchFamily="18" charset="0"/>
                <a:ea typeface="楷体_GB2312" pitchFamily="49" charset="-122"/>
              </a:rPr>
              <a:t>，其波形如图所示，与电压参考方向关联的电流为 </a:t>
            </a:r>
          </a:p>
        </p:txBody>
      </p:sp>
      <p:graphicFrame>
        <p:nvGraphicFramePr>
          <p:cNvPr id="87043" name="Object 3">
            <a:extLst>
              <a:ext uri="{FF2B5EF4-FFF2-40B4-BE49-F238E27FC236}">
                <a16:creationId xmlns:a16="http://schemas.microsoft.com/office/drawing/2014/main" id="{B355275B-27B5-58D8-CFB6-0DDD1EE15D5F}"/>
              </a:ext>
            </a:extLst>
          </p:cNvPr>
          <p:cNvGraphicFramePr>
            <a:graphicFrameLocks noChangeAspect="1"/>
          </p:cNvGraphicFramePr>
          <p:nvPr/>
        </p:nvGraphicFramePr>
        <p:xfrm>
          <a:off x="5507706" y="1578065"/>
          <a:ext cx="4106862" cy="3495675"/>
        </p:xfrm>
        <a:graphic>
          <a:graphicData uri="http://schemas.openxmlformats.org/presentationml/2006/ole">
            <mc:AlternateContent xmlns:mc="http://schemas.openxmlformats.org/markup-compatibility/2006">
              <mc:Choice xmlns:v="urn:schemas-microsoft-com:vml" Requires="v">
                <p:oleObj name="Equation" r:id="rId2" imgW="1511300" imgH="1295400" progId="Equation.3">
                  <p:embed/>
                </p:oleObj>
              </mc:Choice>
              <mc:Fallback>
                <p:oleObj name="Equation" r:id="rId2" imgW="1511300" imgH="1295400" progId="Equation.3">
                  <p:embed/>
                  <p:pic>
                    <p:nvPicPr>
                      <p:cNvPr id="8704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706" y="1578065"/>
                        <a:ext cx="4106862" cy="3495675"/>
                      </a:xfrm>
                      <a:prstGeom prst="rect">
                        <a:avLst/>
                      </a:prstGeom>
                      <a:noFill/>
                      <a:ln>
                        <a:noFill/>
                      </a:ln>
                    </p:spPr>
                  </p:pic>
                </p:oleObj>
              </mc:Fallback>
            </mc:AlternateContent>
          </a:graphicData>
        </a:graphic>
      </p:graphicFrame>
      <p:grpSp>
        <p:nvGrpSpPr>
          <p:cNvPr id="87044" name="Group 4">
            <a:extLst>
              <a:ext uri="{FF2B5EF4-FFF2-40B4-BE49-F238E27FC236}">
                <a16:creationId xmlns:a16="http://schemas.microsoft.com/office/drawing/2014/main" id="{2A677F51-AE58-CCC2-DE1F-44689EB7EB21}"/>
              </a:ext>
            </a:extLst>
          </p:cNvPr>
          <p:cNvGrpSpPr>
            <a:grpSpLocks/>
          </p:cNvGrpSpPr>
          <p:nvPr/>
        </p:nvGrpSpPr>
        <p:grpSpPr bwMode="auto">
          <a:xfrm>
            <a:off x="1258218" y="1884698"/>
            <a:ext cx="3506287" cy="4467976"/>
            <a:chOff x="3168" y="1152"/>
            <a:chExt cx="2181" cy="3275"/>
          </a:xfrm>
        </p:grpSpPr>
        <p:graphicFrame>
          <p:nvGraphicFramePr>
            <p:cNvPr id="17413" name="Object 5">
              <a:extLst>
                <a:ext uri="{FF2B5EF4-FFF2-40B4-BE49-F238E27FC236}">
                  <a16:creationId xmlns:a16="http://schemas.microsoft.com/office/drawing/2014/main" id="{495F59C4-BF8C-0DEF-C6EB-8EFEC7D9FAFE}"/>
                </a:ext>
              </a:extLst>
            </p:cNvPr>
            <p:cNvGraphicFramePr>
              <a:graphicFrameLocks noChangeAspect="1"/>
            </p:cNvGraphicFramePr>
            <p:nvPr/>
          </p:nvGraphicFramePr>
          <p:xfrm>
            <a:off x="3168" y="1152"/>
            <a:ext cx="2181" cy="2976"/>
          </p:xfrm>
          <a:graphic>
            <a:graphicData uri="http://schemas.openxmlformats.org/presentationml/2006/ole">
              <mc:AlternateContent xmlns:mc="http://schemas.openxmlformats.org/markup-compatibility/2006">
                <mc:Choice xmlns:v="urn:schemas-microsoft-com:vml" Requires="v">
                  <p:oleObj name="Image" r:id="rId4" imgW="2313633" imgH="3155488" progId="Photoshop.Image.5">
                    <p:embed/>
                  </p:oleObj>
                </mc:Choice>
                <mc:Fallback>
                  <p:oleObj name="Image" r:id="rId4" imgW="2313633" imgH="3155488" progId="Photoshop.Image.5">
                    <p:embed/>
                    <p:pic>
                      <p:nvPicPr>
                        <p:cNvPr id="174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1152"/>
                          <a:ext cx="2181" cy="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4" name="Text Box 6">
              <a:extLst>
                <a:ext uri="{FF2B5EF4-FFF2-40B4-BE49-F238E27FC236}">
                  <a16:creationId xmlns:a16="http://schemas.microsoft.com/office/drawing/2014/main" id="{61D14F6D-8F8D-214F-D3E1-4C0B508A3B2B}"/>
                </a:ext>
              </a:extLst>
            </p:cNvPr>
            <p:cNvSpPr txBox="1">
              <a:spLocks noChangeArrowheads="1"/>
            </p:cNvSpPr>
            <p:nvPr/>
          </p:nvSpPr>
          <p:spPr bwMode="auto">
            <a:xfrm>
              <a:off x="3936" y="4080"/>
              <a:ext cx="624"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kumimoji="1" lang="en-US" altLang="zh-CN" sz="2000" b="1">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2481154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1C67-1CC9-B4AB-8E1C-8103B679F922}"/>
            </a:ext>
          </a:extLst>
        </p:cNvPr>
        <p:cNvGrpSpPr/>
        <p:nvPr/>
      </p:nvGrpSpPr>
      <p:grpSpPr>
        <a:xfrm>
          <a:off x="0" y="0"/>
          <a:ext cx="0" cy="0"/>
          <a:chOff x="0" y="0"/>
          <a:chExt cx="0" cy="0"/>
        </a:xfrm>
      </p:grpSpPr>
      <p:sp>
        <p:nvSpPr>
          <p:cNvPr id="142338" name="Text Box 2">
            <a:extLst>
              <a:ext uri="{FF2B5EF4-FFF2-40B4-BE49-F238E27FC236}">
                <a16:creationId xmlns:a16="http://schemas.microsoft.com/office/drawing/2014/main" id="{805BD82A-0A30-08C9-BAFD-564905249ED1}"/>
              </a:ext>
            </a:extLst>
          </p:cNvPr>
          <p:cNvSpPr txBox="1">
            <a:spLocks noChangeArrowheads="1"/>
          </p:cNvSpPr>
          <p:nvPr/>
        </p:nvSpPr>
        <p:spPr bwMode="auto">
          <a:xfrm>
            <a:off x="740193" y="185989"/>
            <a:ext cx="112432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例</a:t>
            </a:r>
            <a:r>
              <a:rPr kumimoji="1" lang="en-US" altLang="zh-CN" sz="2400" b="1" dirty="0">
                <a:latin typeface="Times New Roman" panose="02020603050405020304" pitchFamily="18" charset="0"/>
                <a:ea typeface="楷体_GB2312" pitchFamily="49" charset="-122"/>
              </a:rPr>
              <a:t>1  </a:t>
            </a:r>
            <a:r>
              <a:rPr kumimoji="1" lang="zh-CN" altLang="en-US" sz="2400" b="1" dirty="0">
                <a:latin typeface="Times New Roman" panose="02020603050405020304" pitchFamily="18" charset="0"/>
                <a:ea typeface="楷体_GB2312" pitchFamily="49" charset="-122"/>
              </a:rPr>
              <a:t>已知</a:t>
            </a:r>
            <a:r>
              <a:rPr kumimoji="1" lang="en-US" altLang="zh-CN" sz="2400" b="1" i="1" dirty="0">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=0.5</a:t>
            </a:r>
            <a:r>
              <a:rPr kumimoji="1" lang="en-US" altLang="zh-CN" sz="2400" b="1" i="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F</a:t>
            </a:r>
            <a:r>
              <a:rPr kumimoji="1" lang="zh-CN" altLang="en-US" sz="2400" b="1" dirty="0">
                <a:latin typeface="Times New Roman" panose="02020603050405020304" pitchFamily="18" charset="0"/>
                <a:ea typeface="楷体_GB2312" pitchFamily="49" charset="-122"/>
              </a:rPr>
              <a:t>电容上的电压波形如图所示，试求电压电流采用关联参考方向时的电流</a:t>
            </a:r>
            <a:r>
              <a:rPr kumimoji="1" lang="en-US" altLang="zh-CN" sz="2400" b="1" i="1" dirty="0" err="1">
                <a:latin typeface="Times New Roman" panose="02020603050405020304" pitchFamily="18" charset="0"/>
                <a:ea typeface="楷体_GB2312" pitchFamily="49" charset="-122"/>
              </a:rPr>
              <a:t>i</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并画出波形图。 </a:t>
            </a:r>
          </a:p>
        </p:txBody>
      </p:sp>
      <p:grpSp>
        <p:nvGrpSpPr>
          <p:cNvPr id="142339" name="Group 3">
            <a:extLst>
              <a:ext uri="{FF2B5EF4-FFF2-40B4-BE49-F238E27FC236}">
                <a16:creationId xmlns:a16="http://schemas.microsoft.com/office/drawing/2014/main" id="{1C533E22-F7E4-21D6-19A9-BB935082BDCA}"/>
              </a:ext>
            </a:extLst>
          </p:cNvPr>
          <p:cNvGrpSpPr>
            <a:grpSpLocks/>
          </p:cNvGrpSpPr>
          <p:nvPr/>
        </p:nvGrpSpPr>
        <p:grpSpPr bwMode="auto">
          <a:xfrm>
            <a:off x="497305" y="1700464"/>
            <a:ext cx="3810000" cy="2911475"/>
            <a:chOff x="3312" y="720"/>
            <a:chExt cx="2400" cy="1834"/>
          </a:xfrm>
        </p:grpSpPr>
        <p:sp>
          <p:nvSpPr>
            <p:cNvPr id="18436" name="Text Box 4">
              <a:extLst>
                <a:ext uri="{FF2B5EF4-FFF2-40B4-BE49-F238E27FC236}">
                  <a16:creationId xmlns:a16="http://schemas.microsoft.com/office/drawing/2014/main" id="{E3436A11-AA0E-5185-9103-AF216D4A9FD0}"/>
                </a:ext>
              </a:extLst>
            </p:cNvPr>
            <p:cNvSpPr txBox="1">
              <a:spLocks noChangeArrowheads="1"/>
            </p:cNvSpPr>
            <p:nvPr/>
          </p:nvSpPr>
          <p:spPr bwMode="auto">
            <a:xfrm>
              <a:off x="4032" y="2304"/>
              <a:ext cx="11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kumimoji="1" lang="en-US" altLang="zh-CN" sz="2000" b="1">
                <a:latin typeface="Times New Roman" panose="02020603050405020304" pitchFamily="18" charset="0"/>
                <a:ea typeface="楷体_GB2312" pitchFamily="49" charset="-122"/>
              </a:endParaRPr>
            </a:p>
          </p:txBody>
        </p:sp>
        <p:graphicFrame>
          <p:nvGraphicFramePr>
            <p:cNvPr id="18437" name="Object 5">
              <a:extLst>
                <a:ext uri="{FF2B5EF4-FFF2-40B4-BE49-F238E27FC236}">
                  <a16:creationId xmlns:a16="http://schemas.microsoft.com/office/drawing/2014/main" id="{0F103F68-CC1E-02FA-AB4A-38A027A236E9}"/>
                </a:ext>
              </a:extLst>
            </p:cNvPr>
            <p:cNvGraphicFramePr>
              <a:graphicFrameLocks noChangeAspect="1"/>
            </p:cNvGraphicFramePr>
            <p:nvPr/>
          </p:nvGraphicFramePr>
          <p:xfrm>
            <a:off x="3312" y="720"/>
            <a:ext cx="2400" cy="1567"/>
          </p:xfrm>
          <a:graphic>
            <a:graphicData uri="http://schemas.openxmlformats.org/presentationml/2006/ole">
              <mc:AlternateContent xmlns:mc="http://schemas.openxmlformats.org/markup-compatibility/2006">
                <mc:Choice xmlns:v="urn:schemas-microsoft-com:vml" Requires="v">
                  <p:oleObj name="Image" r:id="rId2" imgW="11538299" imgH="7535475" progId="Photoshop.Image.5">
                    <p:embed/>
                  </p:oleObj>
                </mc:Choice>
                <mc:Fallback>
                  <p:oleObj name="Image" r:id="rId2" imgW="11538299" imgH="7535475" progId="Photoshop.Image.5">
                    <p:embed/>
                    <p:pic>
                      <p:nvPicPr>
                        <p:cNvPr id="1843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 y="720"/>
                          <a:ext cx="2400" cy="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 name="Object 2">
            <a:extLst>
              <a:ext uri="{FF2B5EF4-FFF2-40B4-BE49-F238E27FC236}">
                <a16:creationId xmlns:a16="http://schemas.microsoft.com/office/drawing/2014/main" id="{29F46AD4-92AB-8325-6EAD-970AF8B1DF57}"/>
              </a:ext>
            </a:extLst>
          </p:cNvPr>
          <p:cNvGraphicFramePr>
            <a:graphicFrameLocks noChangeAspect="1"/>
          </p:cNvGraphicFramePr>
          <p:nvPr/>
        </p:nvGraphicFramePr>
        <p:xfrm>
          <a:off x="4495800" y="2384491"/>
          <a:ext cx="6858000" cy="914400"/>
        </p:xfrm>
        <a:graphic>
          <a:graphicData uri="http://schemas.openxmlformats.org/presentationml/2006/ole">
            <mc:AlternateContent xmlns:mc="http://schemas.openxmlformats.org/markup-compatibility/2006">
              <mc:Choice xmlns:v="urn:schemas-microsoft-com:vml" Requires="v">
                <p:oleObj name="Equation" r:id="rId4" imgW="3111500" imgH="406400" progId="Equation.3">
                  <p:embed/>
                </p:oleObj>
              </mc:Choice>
              <mc:Fallback>
                <p:oleObj name="Equation" r:id="rId4" imgW="3111500" imgH="406400" progId="Equation.3">
                  <p:embed/>
                  <p:pic>
                    <p:nvPicPr>
                      <p:cNvPr id="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384491"/>
                        <a:ext cx="6858000" cy="914400"/>
                      </a:xfrm>
                      <a:prstGeom prst="rect">
                        <a:avLst/>
                      </a:prstGeom>
                      <a:noFill/>
                      <a:ln>
                        <a:noFill/>
                      </a:ln>
                    </p:spPr>
                  </p:pic>
                </p:oleObj>
              </mc:Fallback>
            </mc:AlternateContent>
          </a:graphicData>
        </a:graphic>
      </p:graphicFrame>
      <p:sp>
        <p:nvSpPr>
          <p:cNvPr id="7" name="Text Box 3">
            <a:extLst>
              <a:ext uri="{FF2B5EF4-FFF2-40B4-BE49-F238E27FC236}">
                <a16:creationId xmlns:a16="http://schemas.microsoft.com/office/drawing/2014/main" id="{B58F97BA-2757-125B-FACD-93568A4563F4}"/>
              </a:ext>
            </a:extLst>
          </p:cNvPr>
          <p:cNvSpPr txBox="1">
            <a:spLocks noChangeArrowheads="1"/>
          </p:cNvSpPr>
          <p:nvPr/>
        </p:nvSpPr>
        <p:spPr bwMode="auto">
          <a:xfrm>
            <a:off x="3808163" y="3142598"/>
            <a:ext cx="8001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1s</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3s</a:t>
            </a:r>
            <a:r>
              <a:rPr kumimoji="1" lang="zh-CN" altLang="en-US" sz="2400" b="1" dirty="0">
                <a:latin typeface="Times New Roman" panose="02020603050405020304" pitchFamily="18" charset="0"/>
                <a:ea typeface="楷体_GB2312" pitchFamily="49" charset="-122"/>
              </a:rPr>
              <a:t>时，</a:t>
            </a:r>
            <a:r>
              <a:rPr kumimoji="1" lang="en-US" altLang="zh-CN" sz="2400" b="1" i="1" dirty="0" err="1">
                <a:latin typeface="Times New Roman" panose="02020603050405020304" pitchFamily="18" charset="0"/>
                <a:ea typeface="楷体_GB2312" pitchFamily="49" charset="-122"/>
              </a:rPr>
              <a:t>u</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)=4-2</a:t>
            </a:r>
            <a:r>
              <a:rPr kumimoji="1" lang="en-US" altLang="zh-CN" sz="2400" b="1" i="1" dirty="0">
                <a:latin typeface="Times New Roman" panose="02020603050405020304" pitchFamily="18" charset="0"/>
                <a:ea typeface="楷体_GB2312" pitchFamily="49" charset="-122"/>
              </a:rPr>
              <a:t>t</a:t>
            </a:r>
            <a:r>
              <a:rPr kumimoji="1" lang="zh-CN" altLang="en-US" sz="2400" b="1" dirty="0">
                <a:latin typeface="Times New Roman" panose="02020603050405020304" pitchFamily="18" charset="0"/>
                <a:ea typeface="楷体_GB2312" pitchFamily="49" charset="-122"/>
              </a:rPr>
              <a:t>，根据式</a:t>
            </a:r>
            <a:r>
              <a:rPr kumimoji="1" lang="en-US" altLang="zh-CN" sz="2400" b="1" dirty="0">
                <a:latin typeface="Times New Roman" panose="02020603050405020304" pitchFamily="18" charset="0"/>
                <a:ea typeface="楷体_GB2312" pitchFamily="49" charset="-122"/>
              </a:rPr>
              <a:t>1</a:t>
            </a:r>
            <a:r>
              <a:rPr kumimoji="1" lang="zh-CN" altLang="en-US" sz="2400" b="1" dirty="0">
                <a:latin typeface="Times New Roman" panose="02020603050405020304" pitchFamily="18" charset="0"/>
                <a:ea typeface="楷体_GB2312" pitchFamily="49" charset="-122"/>
              </a:rPr>
              <a:t>可以得到 </a:t>
            </a:r>
          </a:p>
        </p:txBody>
      </p:sp>
      <p:graphicFrame>
        <p:nvGraphicFramePr>
          <p:cNvPr id="8" name="Object 4">
            <a:extLst>
              <a:ext uri="{FF2B5EF4-FFF2-40B4-BE49-F238E27FC236}">
                <a16:creationId xmlns:a16="http://schemas.microsoft.com/office/drawing/2014/main" id="{832403D1-D3C7-B378-5D81-3BD9EE90C503}"/>
              </a:ext>
            </a:extLst>
          </p:cNvPr>
          <p:cNvGraphicFramePr>
            <a:graphicFrameLocks noChangeAspect="1"/>
          </p:cNvGraphicFramePr>
          <p:nvPr/>
        </p:nvGraphicFramePr>
        <p:xfrm>
          <a:off x="4495800" y="3738814"/>
          <a:ext cx="7391400" cy="873125"/>
        </p:xfrm>
        <a:graphic>
          <a:graphicData uri="http://schemas.openxmlformats.org/presentationml/2006/ole">
            <mc:AlternateContent xmlns:mc="http://schemas.openxmlformats.org/markup-compatibility/2006">
              <mc:Choice xmlns:v="urn:schemas-microsoft-com:vml" Requires="v">
                <p:oleObj name="Equation" r:id="rId6" imgW="3530600" imgH="406400" progId="Equation.3">
                  <p:embed/>
                </p:oleObj>
              </mc:Choice>
              <mc:Fallback>
                <p:oleObj name="Equation" r:id="rId6" imgW="3530600" imgH="406400" progId="Equation.3">
                  <p:embed/>
                  <p:pic>
                    <p:nvPicPr>
                      <p:cNvPr id="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3738814"/>
                        <a:ext cx="7391400" cy="873125"/>
                      </a:xfrm>
                      <a:prstGeom prst="rect">
                        <a:avLst/>
                      </a:prstGeom>
                      <a:noFill/>
                      <a:ln>
                        <a:noFill/>
                      </a:ln>
                    </p:spPr>
                  </p:pic>
                </p:oleObj>
              </mc:Fallback>
            </mc:AlternateContent>
          </a:graphicData>
        </a:graphic>
      </p:graphicFrame>
      <p:sp>
        <p:nvSpPr>
          <p:cNvPr id="9" name="Rectangle 5">
            <a:extLst>
              <a:ext uri="{FF2B5EF4-FFF2-40B4-BE49-F238E27FC236}">
                <a16:creationId xmlns:a16="http://schemas.microsoft.com/office/drawing/2014/main" id="{A32A5589-DF8F-17CC-7F26-815898CC3832}"/>
              </a:ext>
            </a:extLst>
          </p:cNvPr>
          <p:cNvSpPr>
            <a:spLocks noChangeArrowheads="1"/>
          </p:cNvSpPr>
          <p:nvPr/>
        </p:nvSpPr>
        <p:spPr bwMode="auto">
          <a:xfrm>
            <a:off x="3808163" y="1829550"/>
            <a:ext cx="8001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1.</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0</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1s </a:t>
            </a:r>
            <a:r>
              <a:rPr kumimoji="1" lang="zh-CN" altLang="en-US" sz="2400" b="1" dirty="0">
                <a:latin typeface="Times New Roman" panose="02020603050405020304" pitchFamily="18" charset="0"/>
                <a:ea typeface="楷体_GB2312" pitchFamily="49" charset="-122"/>
              </a:rPr>
              <a:t>时，</a:t>
            </a:r>
            <a:r>
              <a:rPr kumimoji="1" lang="en-US" altLang="zh-CN" sz="2400" b="1" i="1" dirty="0" err="1">
                <a:latin typeface="Times New Roman" panose="02020603050405020304" pitchFamily="18" charset="0"/>
                <a:ea typeface="楷体_GB2312" pitchFamily="49" charset="-122"/>
              </a:rPr>
              <a:t>u</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)=2</a:t>
            </a:r>
            <a:r>
              <a:rPr kumimoji="1" lang="en-US" altLang="zh-CN" sz="2400" b="1" i="1" dirty="0">
                <a:latin typeface="Times New Roman" panose="02020603050405020304" pitchFamily="18" charset="0"/>
                <a:ea typeface="楷体_GB2312" pitchFamily="49" charset="-122"/>
              </a:rPr>
              <a:t>t</a:t>
            </a:r>
            <a:r>
              <a:rPr kumimoji="1" lang="zh-CN" altLang="en-US" sz="2400" b="1" dirty="0">
                <a:latin typeface="Times New Roman" panose="02020603050405020304" pitchFamily="18" charset="0"/>
                <a:ea typeface="楷体_GB2312" pitchFamily="49" charset="-122"/>
              </a:rPr>
              <a:t>，根据式</a:t>
            </a:r>
            <a:r>
              <a:rPr kumimoji="1" lang="en-US" altLang="zh-CN" sz="2400" b="1" dirty="0">
                <a:latin typeface="Times New Roman" panose="02020603050405020304" pitchFamily="18" charset="0"/>
                <a:ea typeface="楷体_GB2312" pitchFamily="49" charset="-122"/>
              </a:rPr>
              <a:t>1</a:t>
            </a:r>
            <a:r>
              <a:rPr kumimoji="1" lang="zh-CN" altLang="en-US" sz="2400" b="1" dirty="0">
                <a:latin typeface="Times New Roman" panose="02020603050405020304" pitchFamily="18" charset="0"/>
                <a:ea typeface="楷体_GB2312" pitchFamily="49" charset="-122"/>
              </a:rPr>
              <a:t>可以得到</a:t>
            </a:r>
          </a:p>
        </p:txBody>
      </p:sp>
      <p:sp>
        <p:nvSpPr>
          <p:cNvPr id="10" name="Text Box 6">
            <a:extLst>
              <a:ext uri="{FF2B5EF4-FFF2-40B4-BE49-F238E27FC236}">
                <a16:creationId xmlns:a16="http://schemas.microsoft.com/office/drawing/2014/main" id="{8C891798-9142-D739-D079-BCCD6B8D8B29}"/>
              </a:ext>
            </a:extLst>
          </p:cNvPr>
          <p:cNvSpPr txBox="1">
            <a:spLocks noChangeArrowheads="1"/>
          </p:cNvSpPr>
          <p:nvPr/>
        </p:nvSpPr>
        <p:spPr bwMode="auto">
          <a:xfrm>
            <a:off x="3808163" y="1227475"/>
            <a:ext cx="81752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解：根据图波形的具体情况，按 照时间分段来进行计算 </a:t>
            </a:r>
          </a:p>
        </p:txBody>
      </p:sp>
      <p:sp>
        <p:nvSpPr>
          <p:cNvPr id="15" name="Text Box 2">
            <a:extLst>
              <a:ext uri="{FF2B5EF4-FFF2-40B4-BE49-F238E27FC236}">
                <a16:creationId xmlns:a16="http://schemas.microsoft.com/office/drawing/2014/main" id="{DE0D8B59-2330-AF61-9D3A-AA2AEDB2CB31}"/>
              </a:ext>
            </a:extLst>
          </p:cNvPr>
          <p:cNvSpPr txBox="1">
            <a:spLocks noChangeArrowheads="1"/>
          </p:cNvSpPr>
          <p:nvPr/>
        </p:nvSpPr>
        <p:spPr bwMode="auto">
          <a:xfrm>
            <a:off x="3808163" y="4470473"/>
            <a:ext cx="8001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3.</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3s</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5s</a:t>
            </a:r>
            <a:r>
              <a:rPr kumimoji="1" lang="zh-CN" altLang="en-US" sz="2400" b="1" dirty="0">
                <a:latin typeface="Times New Roman" panose="02020603050405020304" pitchFamily="18" charset="0"/>
                <a:ea typeface="楷体_GB2312" pitchFamily="49" charset="-122"/>
              </a:rPr>
              <a:t>时，</a:t>
            </a:r>
            <a:r>
              <a:rPr kumimoji="1" lang="en-US" altLang="zh-CN" sz="2400" b="1" i="1" dirty="0" err="1">
                <a:latin typeface="Times New Roman" panose="02020603050405020304" pitchFamily="18" charset="0"/>
                <a:ea typeface="楷体_GB2312" pitchFamily="49" charset="-122"/>
              </a:rPr>
              <a:t>u</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)=-8+2</a:t>
            </a:r>
            <a:r>
              <a:rPr kumimoji="1" lang="en-US" altLang="zh-CN" sz="2400" b="1" i="1" dirty="0">
                <a:latin typeface="Times New Roman" panose="02020603050405020304" pitchFamily="18" charset="0"/>
                <a:ea typeface="楷体_GB2312" pitchFamily="49" charset="-122"/>
              </a:rPr>
              <a:t>t</a:t>
            </a:r>
            <a:r>
              <a:rPr kumimoji="1" lang="zh-CN" altLang="en-US" sz="2400" b="1" dirty="0">
                <a:latin typeface="Times New Roman" panose="02020603050405020304" pitchFamily="18" charset="0"/>
                <a:ea typeface="楷体_GB2312" pitchFamily="49" charset="-122"/>
              </a:rPr>
              <a:t>，根据式</a:t>
            </a:r>
            <a:r>
              <a:rPr kumimoji="1" lang="en-US" altLang="zh-CN" sz="2400" b="1" dirty="0">
                <a:latin typeface="Times New Roman" panose="02020603050405020304" pitchFamily="18" charset="0"/>
                <a:ea typeface="楷体_GB2312" pitchFamily="49" charset="-122"/>
              </a:rPr>
              <a:t>1</a:t>
            </a:r>
            <a:r>
              <a:rPr kumimoji="1" lang="zh-CN" altLang="en-US" sz="2400" b="1" dirty="0">
                <a:latin typeface="Times New Roman" panose="02020603050405020304" pitchFamily="18" charset="0"/>
                <a:ea typeface="楷体_GB2312" pitchFamily="49" charset="-122"/>
              </a:rPr>
              <a:t>可以得到 </a:t>
            </a:r>
          </a:p>
        </p:txBody>
      </p:sp>
      <p:graphicFrame>
        <p:nvGraphicFramePr>
          <p:cNvPr id="16" name="Object 3">
            <a:extLst>
              <a:ext uri="{FF2B5EF4-FFF2-40B4-BE49-F238E27FC236}">
                <a16:creationId xmlns:a16="http://schemas.microsoft.com/office/drawing/2014/main" id="{ED5C5457-85E3-D18A-0771-498B8A61853F}"/>
              </a:ext>
            </a:extLst>
          </p:cNvPr>
          <p:cNvGraphicFramePr>
            <a:graphicFrameLocks noChangeAspect="1"/>
          </p:cNvGraphicFramePr>
          <p:nvPr/>
        </p:nvGraphicFramePr>
        <p:xfrm>
          <a:off x="4495800" y="5073038"/>
          <a:ext cx="7162800" cy="895350"/>
        </p:xfrm>
        <a:graphic>
          <a:graphicData uri="http://schemas.openxmlformats.org/presentationml/2006/ole">
            <mc:AlternateContent xmlns:mc="http://schemas.openxmlformats.org/markup-compatibility/2006">
              <mc:Choice xmlns:v="urn:schemas-microsoft-com:vml" Requires="v">
                <p:oleObj name="Equation" r:id="rId8" imgW="3327400" imgH="406400" progId="Equation.3">
                  <p:embed/>
                </p:oleObj>
              </mc:Choice>
              <mc:Fallback>
                <p:oleObj name="Equation" r:id="rId8" imgW="3327400" imgH="406400" progId="Equation.3">
                  <p:embed/>
                  <p:pic>
                    <p:nvPicPr>
                      <p:cNvPr id="16"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5073038"/>
                        <a:ext cx="7162800" cy="895350"/>
                      </a:xfrm>
                      <a:prstGeom prst="rect">
                        <a:avLst/>
                      </a:prstGeom>
                      <a:noFill/>
                      <a:ln>
                        <a:noFill/>
                      </a:ln>
                    </p:spPr>
                  </p:pic>
                </p:oleObj>
              </mc:Fallback>
            </mc:AlternateContent>
          </a:graphicData>
        </a:graphic>
      </p:graphicFrame>
      <p:pic>
        <p:nvPicPr>
          <p:cNvPr id="2" name="图片 1">
            <a:extLst>
              <a:ext uri="{FF2B5EF4-FFF2-40B4-BE49-F238E27FC236}">
                <a16:creationId xmlns:a16="http://schemas.microsoft.com/office/drawing/2014/main" id="{FD23BDB3-85DA-6468-F2E9-A0D1FA1F4D26}"/>
              </a:ext>
            </a:extLst>
          </p:cNvPr>
          <p:cNvPicPr>
            <a:picLocks noChangeAspect="1"/>
          </p:cNvPicPr>
          <p:nvPr/>
        </p:nvPicPr>
        <p:blipFill>
          <a:blip r:embed="rId10"/>
          <a:stretch>
            <a:fillRect/>
          </a:stretch>
        </p:blipFill>
        <p:spPr>
          <a:xfrm>
            <a:off x="497305" y="4188077"/>
            <a:ext cx="3605463" cy="2884370"/>
          </a:xfrm>
          <a:prstGeom prst="rect">
            <a:avLst/>
          </a:prstGeom>
        </p:spPr>
      </p:pic>
    </p:spTree>
    <p:extLst>
      <p:ext uri="{BB962C8B-B14F-4D97-AF65-F5344CB8AC3E}">
        <p14:creationId xmlns:p14="http://schemas.microsoft.com/office/powerpoint/2010/main" val="237798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561FD91-0349-4B61-9599-95A0F402D7B8}"/>
              </a:ext>
            </a:extLst>
          </p:cNvPr>
          <p:cNvSpPr>
            <a:spLocks noChangeArrowheads="1"/>
          </p:cNvSpPr>
          <p:nvPr/>
        </p:nvSpPr>
        <p:spPr bwMode="auto">
          <a:xfrm>
            <a:off x="1291288" y="468460"/>
            <a:ext cx="86068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kumimoji="1" lang="zh-CN" altLang="en-US" sz="3200" b="1" dirty="0">
                <a:latin typeface="黑体" panose="02010609060101010101" pitchFamily="49" charset="-122"/>
                <a:ea typeface="黑体" panose="02010609060101010101" pitchFamily="49" charset="-122"/>
              </a:rPr>
              <a:t>电流和电压的参考方向</a:t>
            </a:r>
            <a:r>
              <a:rPr kumimoji="1" lang="en-US" altLang="zh-CN" sz="3200" b="1" dirty="0">
                <a:latin typeface="黑体" panose="02010609060101010101" pitchFamily="49" charset="-122"/>
                <a:ea typeface="黑体" panose="02010609060101010101" pitchFamily="49" charset="-122"/>
              </a:rPr>
              <a:t>(reference direction)</a:t>
            </a:r>
          </a:p>
        </p:txBody>
      </p:sp>
      <p:sp>
        <p:nvSpPr>
          <p:cNvPr id="6" name="Text Box 3">
            <a:extLst>
              <a:ext uri="{FF2B5EF4-FFF2-40B4-BE49-F238E27FC236}">
                <a16:creationId xmlns:a16="http://schemas.microsoft.com/office/drawing/2014/main" id="{6B8C99D7-AB15-451F-98C4-7DE6357AED6A}"/>
              </a:ext>
            </a:extLst>
          </p:cNvPr>
          <p:cNvSpPr txBox="1">
            <a:spLocks noChangeArrowheads="1"/>
          </p:cNvSpPr>
          <p:nvPr/>
        </p:nvSpPr>
        <p:spPr bwMode="auto">
          <a:xfrm>
            <a:off x="1503220" y="1171597"/>
            <a:ext cx="853785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spcBef>
                <a:spcPct val="50000"/>
              </a:spcBef>
            </a:pPr>
            <a:r>
              <a:rPr kumimoji="1" lang="zh-CN" altLang="en-US" sz="2400" b="1" dirty="0">
                <a:solidFill>
                  <a:schemeClr val="tx2"/>
                </a:solidFill>
                <a:latin typeface="Times New Roman" panose="02020603050405020304" pitchFamily="18" charset="0"/>
                <a:ea typeface="宋体" panose="02010600030101010101" pitchFamily="2" charset="-122"/>
              </a:rPr>
              <a:t>        </a:t>
            </a:r>
            <a:r>
              <a:rPr kumimoji="1" lang="zh-CN" altLang="en-US" sz="2400" b="1" dirty="0">
                <a:latin typeface="Times New Roman" panose="02020603050405020304" pitchFamily="18" charset="0"/>
                <a:ea typeface="仿宋_GB2312" pitchFamily="49" charset="-122"/>
              </a:rPr>
              <a:t>电路中的主要物理量有电压、电流、电荷、磁链、能量、电功率等。在线性电路分析中人们主要关心的物理量是电流、电压和功率。</a:t>
            </a:r>
          </a:p>
        </p:txBody>
      </p:sp>
      <p:sp>
        <p:nvSpPr>
          <p:cNvPr id="7" name="Text Box 4">
            <a:extLst>
              <a:ext uri="{FF2B5EF4-FFF2-40B4-BE49-F238E27FC236}">
                <a16:creationId xmlns:a16="http://schemas.microsoft.com/office/drawing/2014/main" id="{9F275176-B5C8-4B6E-9CBD-445B874416B6}"/>
              </a:ext>
            </a:extLst>
          </p:cNvPr>
          <p:cNvSpPr txBox="1">
            <a:spLocks noChangeArrowheads="1"/>
          </p:cNvSpPr>
          <p:nvPr/>
        </p:nvSpPr>
        <p:spPr bwMode="auto">
          <a:xfrm>
            <a:off x="1381723" y="2593332"/>
            <a:ext cx="7994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dirty="0">
                <a:latin typeface="Times New Roman" panose="02020603050405020304" pitchFamily="18" charset="0"/>
                <a:ea typeface="仿宋_GB2312" pitchFamily="49" charset="-122"/>
              </a:rPr>
              <a:t>&lt;1&gt;. </a:t>
            </a:r>
            <a:r>
              <a:rPr kumimoji="1" lang="zh-CN" altLang="en-US" sz="2800" b="1" dirty="0">
                <a:latin typeface="Times New Roman" panose="02020603050405020304" pitchFamily="18" charset="0"/>
                <a:ea typeface="仿宋_GB2312" pitchFamily="49" charset="-122"/>
              </a:rPr>
              <a:t>电流的参考方向 </a:t>
            </a:r>
            <a:r>
              <a:rPr kumimoji="1" lang="en-US" altLang="zh-CN" sz="2800" b="1" dirty="0">
                <a:latin typeface="Times New Roman" panose="02020603050405020304" pitchFamily="18" charset="0"/>
                <a:ea typeface="仿宋_GB2312" pitchFamily="49" charset="-122"/>
              </a:rPr>
              <a:t>(current reference direction)</a:t>
            </a:r>
          </a:p>
        </p:txBody>
      </p:sp>
      <p:graphicFrame>
        <p:nvGraphicFramePr>
          <p:cNvPr id="8" name="Object 5">
            <a:extLst>
              <a:ext uri="{FF2B5EF4-FFF2-40B4-BE49-F238E27FC236}">
                <a16:creationId xmlns:a16="http://schemas.microsoft.com/office/drawing/2014/main" id="{2D579B5E-8D1D-4CCE-B981-3B6AB4CC3215}"/>
              </a:ext>
            </a:extLst>
          </p:cNvPr>
          <p:cNvGraphicFramePr>
            <a:graphicFrameLocks noChangeAspect="1"/>
          </p:cNvGraphicFramePr>
          <p:nvPr/>
        </p:nvGraphicFramePr>
        <p:xfrm>
          <a:off x="3920629" y="4999011"/>
          <a:ext cx="3529013" cy="1146175"/>
        </p:xfrm>
        <a:graphic>
          <a:graphicData uri="http://schemas.openxmlformats.org/presentationml/2006/ole">
            <mc:AlternateContent xmlns:mc="http://schemas.openxmlformats.org/markup-compatibility/2006">
              <mc:Choice xmlns:v="urn:schemas-microsoft-com:vml" Requires="v">
                <p:oleObj name="公式" r:id="rId2" imgW="1244060" imgH="406224" progId="Equation.3">
                  <p:embed/>
                </p:oleObj>
              </mc:Choice>
              <mc:Fallback>
                <p:oleObj name="公式" r:id="rId2" imgW="1244060" imgH="406224" progId="Equation.3">
                  <p:embed/>
                  <p:pic>
                    <p:nvPicPr>
                      <p:cNvPr id="8" name="Object 5">
                        <a:extLst>
                          <a:ext uri="{FF2B5EF4-FFF2-40B4-BE49-F238E27FC236}">
                            <a16:creationId xmlns:a16="http://schemas.microsoft.com/office/drawing/2014/main" id="{2D579B5E-8D1D-4CCE-B981-3B6AB4CC3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629" y="4999011"/>
                        <a:ext cx="3529013" cy="1146175"/>
                      </a:xfrm>
                      <a:prstGeom prst="rect">
                        <a:avLst/>
                      </a:prstGeom>
                      <a:gradFill rotWithShape="1">
                        <a:gsLst>
                          <a:gs pos="0">
                            <a:srgbClr val="FFCC99"/>
                          </a:gs>
                          <a:gs pos="100000">
                            <a:srgbClr val="FFFFFF"/>
                          </a:gs>
                        </a:gsLst>
                        <a:lin ang="5400000" scaled="1"/>
                      </a:gradFill>
                      <a:ln>
                        <a:noFill/>
                      </a:ln>
                      <a:effectLst>
                        <a:prstShdw prst="shdw17" dist="17961" dir="2700000">
                          <a:srgbClr val="997A5C"/>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AutoShape 6">
            <a:extLst>
              <a:ext uri="{FF2B5EF4-FFF2-40B4-BE49-F238E27FC236}">
                <a16:creationId xmlns:a16="http://schemas.microsoft.com/office/drawing/2014/main" id="{CE102682-E9DF-4BE5-AF38-892B0A0F8BDE}"/>
              </a:ext>
            </a:extLst>
          </p:cNvPr>
          <p:cNvSpPr>
            <a:spLocks noChangeArrowheads="1"/>
          </p:cNvSpPr>
          <p:nvPr/>
        </p:nvSpPr>
        <p:spPr bwMode="auto">
          <a:xfrm>
            <a:off x="7678739" y="4538545"/>
            <a:ext cx="275845" cy="733663"/>
          </a:xfrm>
          <a:prstGeom prst="rightArrow">
            <a:avLst>
              <a:gd name="adj1" fmla="val 50000"/>
              <a:gd name="adj2" fmla="val 667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 name="AutoShape 7">
            <a:extLst>
              <a:ext uri="{FF2B5EF4-FFF2-40B4-BE49-F238E27FC236}">
                <a16:creationId xmlns:a16="http://schemas.microsoft.com/office/drawing/2014/main" id="{1A95F208-AF0B-4801-8CDB-AA7F37A578F6}"/>
              </a:ext>
            </a:extLst>
          </p:cNvPr>
          <p:cNvSpPr>
            <a:spLocks noChangeArrowheads="1"/>
          </p:cNvSpPr>
          <p:nvPr/>
        </p:nvSpPr>
        <p:spPr bwMode="auto">
          <a:xfrm>
            <a:off x="4294188" y="3990428"/>
            <a:ext cx="647700" cy="733663"/>
          </a:xfrm>
          <a:prstGeom prst="rightArrow">
            <a:avLst>
              <a:gd name="adj1" fmla="val 50000"/>
              <a:gd name="adj2" fmla="val 75000"/>
            </a:avLst>
          </a:prstGeom>
          <a:solidFill>
            <a:schemeClr val="tx1"/>
          </a:solidFill>
          <a:ln w="12700" algn="ctr">
            <a:solidFill>
              <a:schemeClr val="tx1"/>
            </a:solidFill>
            <a:miter lim="800000"/>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1" name="Text Box 8">
            <a:extLst>
              <a:ext uri="{FF2B5EF4-FFF2-40B4-BE49-F238E27FC236}">
                <a16:creationId xmlns:a16="http://schemas.microsoft.com/office/drawing/2014/main" id="{0DBA356F-749B-42C4-AF3A-934E78EF786B}"/>
              </a:ext>
            </a:extLst>
          </p:cNvPr>
          <p:cNvSpPr txBox="1">
            <a:spLocks noChangeArrowheads="1"/>
          </p:cNvSpPr>
          <p:nvPr/>
        </p:nvSpPr>
        <p:spPr bwMode="auto">
          <a:xfrm>
            <a:off x="2135981" y="3379143"/>
            <a:ext cx="1079500" cy="461665"/>
          </a:xfrm>
          <a:prstGeom prst="rect">
            <a:avLst/>
          </a:prstGeom>
          <a:noFill/>
          <a:ln w="38100"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Clr>
                <a:srgbClr val="FFFF00"/>
              </a:buClr>
              <a:buFont typeface="Wingdings" panose="05000000000000000000" pitchFamily="2" charset="2"/>
              <a:buChar char="l"/>
            </a:pPr>
            <a:r>
              <a:rPr kumimoji="1" lang="zh-CN" altLang="en-US" sz="2400" b="1" dirty="0">
                <a:latin typeface="Times New Roman" panose="02020603050405020304" pitchFamily="18" charset="0"/>
                <a:ea typeface="仿宋_GB2312" pitchFamily="49" charset="-122"/>
              </a:rPr>
              <a:t>电流</a:t>
            </a:r>
          </a:p>
        </p:txBody>
      </p:sp>
      <p:sp>
        <p:nvSpPr>
          <p:cNvPr id="12" name="AutoShape 9">
            <a:extLst>
              <a:ext uri="{FF2B5EF4-FFF2-40B4-BE49-F238E27FC236}">
                <a16:creationId xmlns:a16="http://schemas.microsoft.com/office/drawing/2014/main" id="{482AB3C1-BCB4-4198-8EAA-7C9CB84ADDAC}"/>
              </a:ext>
            </a:extLst>
          </p:cNvPr>
          <p:cNvSpPr>
            <a:spLocks noChangeArrowheads="1"/>
          </p:cNvSpPr>
          <p:nvPr/>
        </p:nvSpPr>
        <p:spPr bwMode="auto">
          <a:xfrm>
            <a:off x="4294188" y="3218629"/>
            <a:ext cx="647700" cy="733663"/>
          </a:xfrm>
          <a:prstGeom prst="rightArrow">
            <a:avLst>
              <a:gd name="adj1" fmla="val 50000"/>
              <a:gd name="adj2" fmla="val 75000"/>
            </a:avLst>
          </a:prstGeom>
          <a:solidFill>
            <a:schemeClr val="tx1"/>
          </a:solidFill>
          <a:ln w="12700" algn="ctr">
            <a:solidFill>
              <a:schemeClr val="tx1"/>
            </a:solidFill>
            <a:miter lim="800000"/>
            <a:headEnd/>
            <a:tailEnd/>
          </a:ln>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Text Box 10">
            <a:extLst>
              <a:ext uri="{FF2B5EF4-FFF2-40B4-BE49-F238E27FC236}">
                <a16:creationId xmlns:a16="http://schemas.microsoft.com/office/drawing/2014/main" id="{F6D24B36-CD92-4C05-815F-F05608EF4E11}"/>
              </a:ext>
            </a:extLst>
          </p:cNvPr>
          <p:cNvSpPr txBox="1">
            <a:spLocks noChangeArrowheads="1"/>
          </p:cNvSpPr>
          <p:nvPr/>
        </p:nvSpPr>
        <p:spPr bwMode="auto">
          <a:xfrm>
            <a:off x="2135189" y="4177872"/>
            <a:ext cx="1728787" cy="461665"/>
          </a:xfrm>
          <a:prstGeom prst="rect">
            <a:avLst/>
          </a:prstGeom>
          <a:noFill/>
          <a:ln w="38100"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Clr>
                <a:srgbClr val="FFFF00"/>
              </a:buClr>
              <a:buFont typeface="Wingdings" panose="05000000000000000000" pitchFamily="2" charset="2"/>
              <a:buChar char="l"/>
            </a:pPr>
            <a:r>
              <a:rPr kumimoji="1" lang="zh-CN" altLang="en-US" sz="2400" b="1">
                <a:latin typeface="Times New Roman" panose="02020603050405020304" pitchFamily="18" charset="0"/>
                <a:ea typeface="仿宋_GB2312" pitchFamily="49" charset="-122"/>
              </a:rPr>
              <a:t>电流强度</a:t>
            </a:r>
          </a:p>
        </p:txBody>
      </p:sp>
      <p:sp>
        <p:nvSpPr>
          <p:cNvPr id="14" name="Text Box 11">
            <a:extLst>
              <a:ext uri="{FF2B5EF4-FFF2-40B4-BE49-F238E27FC236}">
                <a16:creationId xmlns:a16="http://schemas.microsoft.com/office/drawing/2014/main" id="{EB719361-AFFD-4337-8325-5E9F81C3C17E}"/>
              </a:ext>
            </a:extLst>
          </p:cNvPr>
          <p:cNvSpPr txBox="1">
            <a:spLocks noChangeArrowheads="1"/>
          </p:cNvSpPr>
          <p:nvPr/>
        </p:nvSpPr>
        <p:spPr bwMode="auto">
          <a:xfrm>
            <a:off x="4941888" y="3376730"/>
            <a:ext cx="4103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rPr>
              <a:t>带电粒子有规则的定向运动</a:t>
            </a:r>
          </a:p>
        </p:txBody>
      </p:sp>
      <p:sp>
        <p:nvSpPr>
          <p:cNvPr id="15" name="Text Box 12">
            <a:extLst>
              <a:ext uri="{FF2B5EF4-FFF2-40B4-BE49-F238E27FC236}">
                <a16:creationId xmlns:a16="http://schemas.microsoft.com/office/drawing/2014/main" id="{5DF39F93-3D9B-41DC-A80F-5884A7691119}"/>
              </a:ext>
            </a:extLst>
          </p:cNvPr>
          <p:cNvSpPr txBox="1">
            <a:spLocks noChangeArrowheads="1"/>
          </p:cNvSpPr>
          <p:nvPr/>
        </p:nvSpPr>
        <p:spPr bwMode="auto">
          <a:xfrm>
            <a:off x="5014914" y="4159164"/>
            <a:ext cx="5184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Clr>
                <a:srgbClr val="FFFF00"/>
              </a:buClr>
              <a:buFont typeface="Wingdings" panose="05000000000000000000" pitchFamily="2" charset="2"/>
              <a:buNone/>
            </a:pPr>
            <a:r>
              <a:rPr kumimoji="1" lang="zh-CN" altLang="en-US" sz="2400" b="1" dirty="0">
                <a:latin typeface="Times New Roman" panose="02020603050405020304" pitchFamily="18" charset="0"/>
                <a:ea typeface="仿宋_GB2312" pitchFamily="49" charset="-122"/>
              </a:rPr>
              <a:t>单位时间内通过导体横截面的电荷量</a:t>
            </a:r>
          </a:p>
        </p:txBody>
      </p:sp>
    </p:spTree>
    <p:extLst>
      <p:ext uri="{BB962C8B-B14F-4D97-AF65-F5344CB8AC3E}">
        <p14:creationId xmlns:p14="http://schemas.microsoft.com/office/powerpoint/2010/main" val="3487361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BBB6D-0787-BEED-5ED8-673DCF6C539C}"/>
            </a:ext>
          </a:extLst>
        </p:cNvPr>
        <p:cNvGrpSpPr/>
        <p:nvPr/>
      </p:nvGrpSpPr>
      <p:grpSpPr>
        <a:xfrm>
          <a:off x="0" y="0"/>
          <a:ext cx="0" cy="0"/>
          <a:chOff x="0" y="0"/>
          <a:chExt cx="0" cy="0"/>
        </a:xfrm>
      </p:grpSpPr>
      <p:sp>
        <p:nvSpPr>
          <p:cNvPr id="145410" name="Text Box 2">
            <a:extLst>
              <a:ext uri="{FF2B5EF4-FFF2-40B4-BE49-F238E27FC236}">
                <a16:creationId xmlns:a16="http://schemas.microsoft.com/office/drawing/2014/main" id="{0B3D0FC6-883C-3CCC-14A7-3F76E68C2118}"/>
              </a:ext>
            </a:extLst>
          </p:cNvPr>
          <p:cNvSpPr txBox="1">
            <a:spLocks noChangeArrowheads="1"/>
          </p:cNvSpPr>
          <p:nvPr/>
        </p:nvSpPr>
        <p:spPr bwMode="auto">
          <a:xfrm>
            <a:off x="1257300" y="254335"/>
            <a:ext cx="7696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在已知电容电流</a:t>
            </a:r>
            <a:r>
              <a:rPr kumimoji="1" lang="en-US" altLang="zh-CN" sz="2400" b="1" i="1" dirty="0" err="1">
                <a:latin typeface="Times New Roman" panose="02020603050405020304" pitchFamily="18" charset="0"/>
                <a:ea typeface="楷体_GB2312" pitchFamily="49" charset="-122"/>
              </a:rPr>
              <a:t>i</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的条件下，其电压</a:t>
            </a:r>
            <a:r>
              <a:rPr kumimoji="1" lang="en-US" altLang="zh-CN" sz="2400" b="1" i="1" dirty="0" err="1">
                <a:latin typeface="Times New Roman" panose="02020603050405020304" pitchFamily="18" charset="0"/>
                <a:ea typeface="楷体_GB2312" pitchFamily="49" charset="-122"/>
              </a:rPr>
              <a:t>u</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为 </a:t>
            </a:r>
          </a:p>
        </p:txBody>
      </p:sp>
      <p:graphicFrame>
        <p:nvGraphicFramePr>
          <p:cNvPr id="145411" name="Object 3">
            <a:extLst>
              <a:ext uri="{FF2B5EF4-FFF2-40B4-BE49-F238E27FC236}">
                <a16:creationId xmlns:a16="http://schemas.microsoft.com/office/drawing/2014/main" id="{1DDDF281-3806-48F7-12C0-54D9A1BDAB45}"/>
              </a:ext>
            </a:extLst>
          </p:cNvPr>
          <p:cNvGraphicFramePr>
            <a:graphicFrameLocks noChangeAspect="1"/>
          </p:cNvGraphicFramePr>
          <p:nvPr/>
        </p:nvGraphicFramePr>
        <p:xfrm>
          <a:off x="3798888" y="1025525"/>
          <a:ext cx="4332287" cy="2586038"/>
        </p:xfrm>
        <a:graphic>
          <a:graphicData uri="http://schemas.openxmlformats.org/presentationml/2006/ole">
            <mc:AlternateContent xmlns:mc="http://schemas.openxmlformats.org/markup-compatibility/2006">
              <mc:Choice xmlns:v="urn:schemas-microsoft-com:vml" Requires="v">
                <p:oleObj name="Equation" r:id="rId2" imgW="2298600" imgH="1206360" progId="Equation.DSMT4">
                  <p:embed/>
                </p:oleObj>
              </mc:Choice>
              <mc:Fallback>
                <p:oleObj name="Equation" r:id="rId2" imgW="2298600" imgH="1206360" progId="Equation.DSMT4">
                  <p:embed/>
                  <p:pic>
                    <p:nvPicPr>
                      <p:cNvPr id="145411" name="Object 3"/>
                      <p:cNvPicPr>
                        <a:picLocks noChangeAspect="1" noChangeArrowheads="1"/>
                      </p:cNvPicPr>
                      <p:nvPr/>
                    </p:nvPicPr>
                    <p:blipFill>
                      <a:blip r:embed="rId3"/>
                      <a:srcRect/>
                      <a:stretch>
                        <a:fillRect/>
                      </a:stretch>
                    </p:blipFill>
                    <p:spPr bwMode="auto">
                      <a:xfrm>
                        <a:off x="3798888" y="1025525"/>
                        <a:ext cx="4332287" cy="2586038"/>
                      </a:xfrm>
                      <a:prstGeom prst="rect">
                        <a:avLst/>
                      </a:prstGeom>
                      <a:noFill/>
                      <a:ln>
                        <a:noFill/>
                      </a:ln>
                    </p:spPr>
                  </p:pic>
                </p:oleObj>
              </mc:Fallback>
            </mc:AlternateContent>
          </a:graphicData>
        </a:graphic>
      </p:graphicFrame>
      <p:sp>
        <p:nvSpPr>
          <p:cNvPr id="145412" name="Text Box 4">
            <a:extLst>
              <a:ext uri="{FF2B5EF4-FFF2-40B4-BE49-F238E27FC236}">
                <a16:creationId xmlns:a16="http://schemas.microsoft.com/office/drawing/2014/main" id="{AECE305B-2CA1-7358-93F5-7728C40A7A6B}"/>
              </a:ext>
            </a:extLst>
          </p:cNvPr>
          <p:cNvSpPr txBox="1">
            <a:spLocks noChangeArrowheads="1"/>
          </p:cNvSpPr>
          <p:nvPr/>
        </p:nvSpPr>
        <p:spPr bwMode="auto">
          <a:xfrm>
            <a:off x="1110915" y="3757060"/>
            <a:ext cx="1676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a:latin typeface="Times New Roman" panose="02020603050405020304" pitchFamily="18" charset="0"/>
                <a:ea typeface="楷体_GB2312" pitchFamily="49" charset="-122"/>
              </a:rPr>
              <a:t>         其中 </a:t>
            </a:r>
          </a:p>
        </p:txBody>
      </p:sp>
      <p:graphicFrame>
        <p:nvGraphicFramePr>
          <p:cNvPr id="145413" name="Object 5">
            <a:extLst>
              <a:ext uri="{FF2B5EF4-FFF2-40B4-BE49-F238E27FC236}">
                <a16:creationId xmlns:a16="http://schemas.microsoft.com/office/drawing/2014/main" id="{30F8F730-258E-8248-9FBB-061926EED928}"/>
              </a:ext>
            </a:extLst>
          </p:cNvPr>
          <p:cNvGraphicFramePr>
            <a:graphicFrameLocks noChangeAspect="1"/>
          </p:cNvGraphicFramePr>
          <p:nvPr/>
        </p:nvGraphicFramePr>
        <p:xfrm>
          <a:off x="2787315" y="3736422"/>
          <a:ext cx="2590800" cy="739775"/>
        </p:xfrm>
        <a:graphic>
          <a:graphicData uri="http://schemas.openxmlformats.org/presentationml/2006/ole">
            <mc:AlternateContent xmlns:mc="http://schemas.openxmlformats.org/markup-compatibility/2006">
              <mc:Choice xmlns:v="urn:schemas-microsoft-com:vml" Requires="v">
                <p:oleObj name="Equation" r:id="rId4" imgW="1396394" imgH="393529" progId="Equation.DSMT4">
                  <p:embed/>
                </p:oleObj>
              </mc:Choice>
              <mc:Fallback>
                <p:oleObj name="Equation" r:id="rId4" imgW="1396394" imgH="393529" progId="Equation.DSMT4">
                  <p:embed/>
                  <p:pic>
                    <p:nvPicPr>
                      <p:cNvPr id="1454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315" y="3736422"/>
                        <a:ext cx="2590800" cy="739775"/>
                      </a:xfrm>
                      <a:prstGeom prst="rect">
                        <a:avLst/>
                      </a:prstGeom>
                      <a:noFill/>
                      <a:ln>
                        <a:noFill/>
                      </a:ln>
                    </p:spPr>
                  </p:pic>
                </p:oleObj>
              </mc:Fallback>
            </mc:AlternateContent>
          </a:graphicData>
        </a:graphic>
      </p:graphicFrame>
      <p:sp>
        <p:nvSpPr>
          <p:cNvPr id="145414" name="Text Box 6">
            <a:extLst>
              <a:ext uri="{FF2B5EF4-FFF2-40B4-BE49-F238E27FC236}">
                <a16:creationId xmlns:a16="http://schemas.microsoft.com/office/drawing/2014/main" id="{19AB9CF0-9951-B36E-D25D-5182B2D54582}"/>
              </a:ext>
            </a:extLst>
          </p:cNvPr>
          <p:cNvSpPr txBox="1">
            <a:spLocks noChangeArrowheads="1"/>
          </p:cNvSpPr>
          <p:nvPr/>
        </p:nvSpPr>
        <p:spPr bwMode="auto">
          <a:xfrm>
            <a:off x="5530515" y="3760235"/>
            <a:ext cx="3581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a:latin typeface="Times New Roman" panose="02020603050405020304" pitchFamily="18" charset="0"/>
                <a:ea typeface="楷体_GB2312" pitchFamily="49" charset="-122"/>
              </a:rPr>
              <a:t>称为电容电压的初始值。</a:t>
            </a:r>
          </a:p>
        </p:txBody>
      </p:sp>
    </p:spTree>
    <p:extLst>
      <p:ext uri="{BB962C8B-B14F-4D97-AF65-F5344CB8AC3E}">
        <p14:creationId xmlns:p14="http://schemas.microsoft.com/office/powerpoint/2010/main" val="1171686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1D495-0544-202A-DD11-EDC685A6F897}"/>
            </a:ext>
          </a:extLst>
        </p:cNvPr>
        <p:cNvGrpSpPr/>
        <p:nvPr/>
      </p:nvGrpSpPr>
      <p:grpSpPr>
        <a:xfrm>
          <a:off x="0" y="0"/>
          <a:ext cx="0" cy="0"/>
          <a:chOff x="0" y="0"/>
          <a:chExt cx="0" cy="0"/>
        </a:xfrm>
      </p:grpSpPr>
      <p:sp>
        <p:nvSpPr>
          <p:cNvPr id="146434" name="Text Box 2">
            <a:extLst>
              <a:ext uri="{FF2B5EF4-FFF2-40B4-BE49-F238E27FC236}">
                <a16:creationId xmlns:a16="http://schemas.microsoft.com/office/drawing/2014/main" id="{FE97C299-0336-CF6F-831B-078AB451E702}"/>
              </a:ext>
            </a:extLst>
          </p:cNvPr>
          <p:cNvSpPr txBox="1">
            <a:spLocks noChangeArrowheads="1"/>
          </p:cNvSpPr>
          <p:nvPr/>
        </p:nvSpPr>
        <p:spPr bwMode="auto">
          <a:xfrm>
            <a:off x="1696453" y="1982788"/>
            <a:ext cx="980573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从上式可以看出电容具有两个基本的性质</a:t>
            </a:r>
          </a:p>
          <a:p>
            <a:pPr algn="just"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(1)</a:t>
            </a:r>
            <a:r>
              <a:rPr kumimoji="1" lang="zh-CN" altLang="en-US" sz="2400" b="1" dirty="0">
                <a:solidFill>
                  <a:srgbClr val="FF0000"/>
                </a:solidFill>
                <a:latin typeface="Times New Roman" panose="02020603050405020304" pitchFamily="18" charset="0"/>
                <a:ea typeface="楷体_GB2312" pitchFamily="49" charset="-122"/>
              </a:rPr>
              <a:t>电容电压的记忆性</a:t>
            </a:r>
            <a:r>
              <a:rPr kumimoji="1" lang="zh-CN" altLang="en-US" sz="2400" b="1" dirty="0">
                <a:latin typeface="Times New Roman" panose="02020603050405020304" pitchFamily="18" charset="0"/>
                <a:ea typeface="楷体_GB2312" pitchFamily="49" charset="-122"/>
              </a:rPr>
              <a:t>。</a:t>
            </a:r>
          </a:p>
          <a:p>
            <a:pPr algn="just"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从式（</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）可见，任意时刻</a:t>
            </a:r>
            <a:r>
              <a:rPr kumimoji="1" lang="en-US" altLang="zh-CN" sz="2400" b="1" i="1" dirty="0">
                <a:latin typeface="Times New Roman" panose="02020603050405020304" pitchFamily="18" charset="0"/>
                <a:ea typeface="楷体_GB2312" pitchFamily="49" charset="-122"/>
              </a:rPr>
              <a:t>T</a:t>
            </a:r>
            <a:r>
              <a:rPr kumimoji="1" lang="zh-CN" altLang="en-US" sz="2400" b="1" dirty="0">
                <a:latin typeface="Times New Roman" panose="02020603050405020304" pitchFamily="18" charset="0"/>
                <a:ea typeface="楷体_GB2312" pitchFamily="49" charset="-122"/>
              </a:rPr>
              <a:t>电容电压的数值</a:t>
            </a:r>
            <a:r>
              <a:rPr kumimoji="1" lang="en-US" altLang="zh-CN" sz="2400" b="1" i="1" dirty="0" err="1">
                <a:latin typeface="Times New Roman" panose="02020603050405020304" pitchFamily="18" charset="0"/>
                <a:ea typeface="楷体_GB2312" pitchFamily="49" charset="-122"/>
              </a:rPr>
              <a:t>u</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，要由从</a:t>
            </a:r>
            <a:r>
              <a:rPr kumimoji="1" lang="en-US" altLang="zh-CN" sz="2400" b="1" dirty="0">
                <a:latin typeface="Times New Roman" panose="02020603050405020304" pitchFamily="18" charset="0"/>
                <a:ea typeface="楷体_GB2312" pitchFamily="49" charset="-122"/>
              </a:rPr>
              <a:t>-</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zh-CN" altLang="en-US" sz="2400" b="1" dirty="0">
                <a:latin typeface="Times New Roman" panose="02020603050405020304" pitchFamily="18" charset="0"/>
                <a:ea typeface="楷体_GB2312" pitchFamily="49" charset="-122"/>
              </a:rPr>
              <a:t>到时刻</a:t>
            </a:r>
            <a:r>
              <a:rPr kumimoji="1" lang="en-US" altLang="zh-CN" sz="2400" b="1" i="1" dirty="0">
                <a:latin typeface="Times New Roman" panose="02020603050405020304" pitchFamily="18" charset="0"/>
                <a:ea typeface="楷体_GB2312" pitchFamily="49" charset="-122"/>
              </a:rPr>
              <a:t>T</a:t>
            </a:r>
            <a:r>
              <a:rPr kumimoji="1" lang="zh-CN" altLang="en-US" sz="2400" b="1" dirty="0">
                <a:latin typeface="Times New Roman" panose="02020603050405020304" pitchFamily="18" charset="0"/>
                <a:ea typeface="楷体_GB2312" pitchFamily="49" charset="-122"/>
              </a:rPr>
              <a:t>之间的全部电流</a:t>
            </a:r>
            <a:r>
              <a:rPr kumimoji="1" lang="en-US" altLang="zh-CN" sz="2400" b="1" i="1" dirty="0" err="1">
                <a:latin typeface="Times New Roman" panose="02020603050405020304" pitchFamily="18" charset="0"/>
                <a:ea typeface="楷体_GB2312" pitchFamily="49" charset="-122"/>
              </a:rPr>
              <a:t>i</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来确定。也就是说，</a:t>
            </a:r>
            <a:r>
              <a:rPr kumimoji="1" lang="zh-CN" altLang="en-US" sz="2400" b="1" dirty="0">
                <a:solidFill>
                  <a:srgbClr val="FF0000"/>
                </a:solidFill>
                <a:latin typeface="Times New Roman" panose="02020603050405020304" pitchFamily="18" charset="0"/>
                <a:ea typeface="楷体_GB2312" pitchFamily="49" charset="-122"/>
              </a:rPr>
              <a:t>此时刻以前流过电容的任何电流对时刻</a:t>
            </a:r>
            <a:r>
              <a:rPr kumimoji="1" lang="en-US" altLang="zh-CN" sz="2400" b="1" i="1" dirty="0">
                <a:solidFill>
                  <a:srgbClr val="FF0000"/>
                </a:solidFill>
                <a:latin typeface="Times New Roman" panose="02020603050405020304" pitchFamily="18" charset="0"/>
                <a:ea typeface="楷体_GB2312" pitchFamily="49" charset="-122"/>
              </a:rPr>
              <a:t>T </a:t>
            </a:r>
            <a:r>
              <a:rPr kumimoji="1" lang="zh-CN" altLang="en-US" sz="2400" b="1" dirty="0">
                <a:solidFill>
                  <a:srgbClr val="FF0000"/>
                </a:solidFill>
                <a:latin typeface="Times New Roman" panose="02020603050405020304" pitchFamily="18" charset="0"/>
                <a:ea typeface="楷体_GB2312" pitchFamily="49" charset="-122"/>
              </a:rPr>
              <a:t>的电压都有一定的贡献</a:t>
            </a:r>
            <a:r>
              <a:rPr kumimoji="1" lang="zh-CN" altLang="en-US" sz="2400" b="1" dirty="0">
                <a:latin typeface="Times New Roman" panose="02020603050405020304" pitchFamily="18" charset="0"/>
                <a:ea typeface="楷体_GB2312" pitchFamily="49" charset="-122"/>
              </a:rPr>
              <a:t>。这与电阻元件的电压或电流仅仅取决于此时刻的电流或电压完全不同，我们说电容是一种记忆元件。 </a:t>
            </a:r>
          </a:p>
        </p:txBody>
      </p:sp>
      <p:graphicFrame>
        <p:nvGraphicFramePr>
          <p:cNvPr id="22531" name="Object 3">
            <a:extLst>
              <a:ext uri="{FF2B5EF4-FFF2-40B4-BE49-F238E27FC236}">
                <a16:creationId xmlns:a16="http://schemas.microsoft.com/office/drawing/2014/main" id="{4B64AEC5-19DF-490F-C682-EB6593FBE1F9}"/>
              </a:ext>
            </a:extLst>
          </p:cNvPr>
          <p:cNvGraphicFramePr>
            <a:graphicFrameLocks noChangeAspect="1"/>
          </p:cNvGraphicFramePr>
          <p:nvPr/>
        </p:nvGraphicFramePr>
        <p:xfrm>
          <a:off x="3019425" y="381000"/>
          <a:ext cx="6149975" cy="1517650"/>
        </p:xfrm>
        <a:graphic>
          <a:graphicData uri="http://schemas.openxmlformats.org/presentationml/2006/ole">
            <mc:AlternateContent xmlns:mc="http://schemas.openxmlformats.org/markup-compatibility/2006">
              <mc:Choice xmlns:v="urn:schemas-microsoft-com:vml" Requires="v">
                <p:oleObj name="Equation" r:id="rId2" imgW="3746160" imgH="812520" progId="Equation.DSMT4">
                  <p:embed/>
                </p:oleObj>
              </mc:Choice>
              <mc:Fallback>
                <p:oleObj name="Equation" r:id="rId2" imgW="3746160" imgH="812520" progId="Equation.DSMT4">
                  <p:embed/>
                  <p:pic>
                    <p:nvPicPr>
                      <p:cNvPr id="22531" name="Object 3"/>
                      <p:cNvPicPr>
                        <a:picLocks noChangeAspect="1" noChangeArrowheads="1"/>
                      </p:cNvPicPr>
                      <p:nvPr/>
                    </p:nvPicPr>
                    <p:blipFill>
                      <a:blip r:embed="rId3"/>
                      <a:srcRect/>
                      <a:stretch>
                        <a:fillRect/>
                      </a:stretch>
                    </p:blipFill>
                    <p:spPr bwMode="auto">
                      <a:xfrm>
                        <a:off x="3019425" y="381000"/>
                        <a:ext cx="6149975" cy="15176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42624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82576-1193-3E7A-2AB0-4AA6EAACD076}"/>
            </a:ext>
          </a:extLst>
        </p:cNvPr>
        <p:cNvGrpSpPr/>
        <p:nvPr/>
      </p:nvGrpSpPr>
      <p:grpSpPr>
        <a:xfrm>
          <a:off x="0" y="0"/>
          <a:ext cx="0" cy="0"/>
          <a:chOff x="0" y="0"/>
          <a:chExt cx="0" cy="0"/>
        </a:xfrm>
      </p:grpSpPr>
      <p:sp>
        <p:nvSpPr>
          <p:cNvPr id="147458" name="Text Box 2">
            <a:extLst>
              <a:ext uri="{FF2B5EF4-FFF2-40B4-BE49-F238E27FC236}">
                <a16:creationId xmlns:a16="http://schemas.microsoft.com/office/drawing/2014/main" id="{3D528F74-4660-2724-EDDF-1C3324A3AF1D}"/>
              </a:ext>
            </a:extLst>
          </p:cNvPr>
          <p:cNvSpPr txBox="1">
            <a:spLocks noChangeArrowheads="1"/>
          </p:cNvSpPr>
          <p:nvPr/>
        </p:nvSpPr>
        <p:spPr bwMode="auto">
          <a:xfrm>
            <a:off x="1074821" y="126583"/>
            <a:ext cx="91881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例</a:t>
            </a:r>
            <a:r>
              <a:rPr kumimoji="1" lang="en-US" altLang="zh-CN" sz="2400" b="1" dirty="0">
                <a:latin typeface="Times New Roman" panose="02020603050405020304" pitchFamily="18" charset="0"/>
                <a:ea typeface="楷体_GB2312" pitchFamily="49" charset="-122"/>
              </a:rPr>
              <a:t>2  </a:t>
            </a:r>
            <a:r>
              <a:rPr kumimoji="1" lang="en-US" altLang="zh-CN" sz="2400" b="1" i="1" dirty="0">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=0.5</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F</a:t>
            </a:r>
            <a:r>
              <a:rPr kumimoji="1" lang="zh-CN" altLang="en-US" sz="2400" b="1" dirty="0">
                <a:latin typeface="Times New Roman" panose="02020603050405020304" pitchFamily="18" charset="0"/>
                <a:ea typeface="楷体_GB2312" pitchFamily="49" charset="-122"/>
              </a:rPr>
              <a:t>的电容电流波形如图所示，试求电容电压</a:t>
            </a:r>
            <a:r>
              <a:rPr kumimoji="1" lang="en-US" altLang="zh-CN" sz="2400" b="1" i="1" dirty="0" err="1">
                <a:latin typeface="Times New Roman" panose="02020603050405020304" pitchFamily="18" charset="0"/>
                <a:ea typeface="楷体_GB2312" pitchFamily="49" charset="-122"/>
              </a:rPr>
              <a:t>u</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 </a:t>
            </a:r>
          </a:p>
        </p:txBody>
      </p:sp>
      <p:grpSp>
        <p:nvGrpSpPr>
          <p:cNvPr id="147459" name="Group 3">
            <a:extLst>
              <a:ext uri="{FF2B5EF4-FFF2-40B4-BE49-F238E27FC236}">
                <a16:creationId xmlns:a16="http://schemas.microsoft.com/office/drawing/2014/main" id="{7717B6CE-162A-00F3-BBF9-B9A63DCFC816}"/>
              </a:ext>
            </a:extLst>
          </p:cNvPr>
          <p:cNvGrpSpPr>
            <a:grpSpLocks/>
          </p:cNvGrpSpPr>
          <p:nvPr/>
        </p:nvGrpSpPr>
        <p:grpSpPr bwMode="auto">
          <a:xfrm>
            <a:off x="3144253" y="631775"/>
            <a:ext cx="6400800" cy="2476500"/>
            <a:chOff x="1584" y="451"/>
            <a:chExt cx="4032" cy="1560"/>
          </a:xfrm>
        </p:grpSpPr>
        <p:graphicFrame>
          <p:nvGraphicFramePr>
            <p:cNvPr id="23556" name="Object 4">
              <a:extLst>
                <a:ext uri="{FF2B5EF4-FFF2-40B4-BE49-F238E27FC236}">
                  <a16:creationId xmlns:a16="http://schemas.microsoft.com/office/drawing/2014/main" id="{7F6B12F9-342D-0CA8-7582-10E6783A9B45}"/>
                </a:ext>
              </a:extLst>
            </p:cNvPr>
            <p:cNvGraphicFramePr>
              <a:graphicFrameLocks noChangeAspect="1"/>
            </p:cNvGraphicFramePr>
            <p:nvPr/>
          </p:nvGraphicFramePr>
          <p:xfrm>
            <a:off x="1584" y="451"/>
            <a:ext cx="4032" cy="1277"/>
          </p:xfrm>
          <a:graphic>
            <a:graphicData uri="http://schemas.openxmlformats.org/presentationml/2006/ole">
              <mc:AlternateContent xmlns:mc="http://schemas.openxmlformats.org/markup-compatibility/2006">
                <mc:Choice xmlns:v="urn:schemas-microsoft-com:vml" Requires="v">
                  <p:oleObj name="Image" r:id="rId2" imgW="2960241" imgH="937421" progId="Photoshop.Image.5">
                    <p:embed/>
                  </p:oleObj>
                </mc:Choice>
                <mc:Fallback>
                  <p:oleObj name="Image" r:id="rId2" imgW="2960241" imgH="937421" progId="Photoshop.Image.5">
                    <p:embed/>
                    <p:pic>
                      <p:nvPicPr>
                        <p:cNvPr id="2355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 y="451"/>
                          <a:ext cx="4032" cy="1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7" name="Rectangle 5">
              <a:extLst>
                <a:ext uri="{FF2B5EF4-FFF2-40B4-BE49-F238E27FC236}">
                  <a16:creationId xmlns:a16="http://schemas.microsoft.com/office/drawing/2014/main" id="{26ED9FFF-68F5-A85A-BD33-F8A257436B22}"/>
                </a:ext>
              </a:extLst>
            </p:cNvPr>
            <p:cNvSpPr>
              <a:spLocks noChangeArrowheads="1"/>
            </p:cNvSpPr>
            <p:nvPr/>
          </p:nvSpPr>
          <p:spPr bwMode="auto">
            <a:xfrm>
              <a:off x="3264" y="1761"/>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en-US" altLang="zh-CN" sz="2000" b="1">
                <a:latin typeface="Times New Roman" panose="02020603050405020304" pitchFamily="18" charset="0"/>
                <a:ea typeface="楷体_GB2312" pitchFamily="49" charset="-122"/>
              </a:endParaRPr>
            </a:p>
          </p:txBody>
        </p:sp>
      </p:grpSp>
      <p:sp>
        <p:nvSpPr>
          <p:cNvPr id="6" name="Text Box 2">
            <a:extLst>
              <a:ext uri="{FF2B5EF4-FFF2-40B4-BE49-F238E27FC236}">
                <a16:creationId xmlns:a16="http://schemas.microsoft.com/office/drawing/2014/main" id="{A0B4498B-BA90-3401-179E-16915FD2378E}"/>
              </a:ext>
            </a:extLst>
          </p:cNvPr>
          <p:cNvSpPr txBox="1">
            <a:spLocks noChangeArrowheads="1"/>
          </p:cNvSpPr>
          <p:nvPr/>
        </p:nvSpPr>
        <p:spPr bwMode="auto">
          <a:xfrm>
            <a:off x="1195137" y="2452711"/>
            <a:ext cx="8001000"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40000"/>
              </a:lnSpc>
              <a:spcBef>
                <a:spcPct val="50000"/>
              </a:spcBef>
            </a:pPr>
            <a:r>
              <a:rPr kumimoji="1" lang="zh-CN" altLang="en-US" sz="2400" b="1" dirty="0">
                <a:latin typeface="Times New Roman" panose="02020603050405020304" pitchFamily="18" charset="0"/>
                <a:ea typeface="楷体_GB2312" pitchFamily="49" charset="-122"/>
              </a:rPr>
              <a:t>解：根据图</a:t>
            </a:r>
            <a:r>
              <a:rPr kumimoji="1" lang="en-US" altLang="zh-CN" sz="2400" b="1" dirty="0">
                <a:latin typeface="Times New Roman" panose="02020603050405020304" pitchFamily="18" charset="0"/>
                <a:ea typeface="楷体_GB2312" pitchFamily="49" charset="-122"/>
              </a:rPr>
              <a:t>(b)</a:t>
            </a:r>
            <a:r>
              <a:rPr kumimoji="1" lang="zh-CN" altLang="en-US" sz="2400" b="1" dirty="0">
                <a:latin typeface="Times New Roman" panose="02020603050405020304" pitchFamily="18" charset="0"/>
                <a:ea typeface="楷体_GB2312" pitchFamily="49" charset="-122"/>
              </a:rPr>
              <a:t>波形的情况，按照时间分段来进行计算</a:t>
            </a:r>
          </a:p>
          <a:p>
            <a:pPr algn="just" eaLnBrk="1" hangingPunct="1">
              <a:lnSpc>
                <a:spcPct val="14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1</a:t>
            </a:r>
            <a:r>
              <a:rPr kumimoji="1" lang="zh-CN" altLang="en-US" sz="2400" b="1" dirty="0">
                <a:latin typeface="Times New Roman" panose="02020603050405020304" pitchFamily="18" charset="0"/>
                <a:ea typeface="楷体_GB2312" pitchFamily="49" charset="-122"/>
              </a:rPr>
              <a:t>．当</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时，</a:t>
            </a:r>
            <a:r>
              <a:rPr kumimoji="1" lang="en-US" altLang="zh-CN" sz="2400" b="1" i="1" dirty="0" err="1">
                <a:latin typeface="Times New Roman" panose="02020603050405020304" pitchFamily="18" charset="0"/>
                <a:ea typeface="楷体_GB2312" pitchFamily="49" charset="-122"/>
              </a:rPr>
              <a:t>i</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，根据式</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可以得到</a:t>
            </a:r>
          </a:p>
        </p:txBody>
      </p:sp>
      <p:graphicFrame>
        <p:nvGraphicFramePr>
          <p:cNvPr id="7" name="Object 3">
            <a:extLst>
              <a:ext uri="{FF2B5EF4-FFF2-40B4-BE49-F238E27FC236}">
                <a16:creationId xmlns:a16="http://schemas.microsoft.com/office/drawing/2014/main" id="{076F1CF7-A6D2-9B60-4737-DB008775FE11}"/>
              </a:ext>
            </a:extLst>
          </p:cNvPr>
          <p:cNvGraphicFramePr>
            <a:graphicFrameLocks noChangeAspect="1"/>
          </p:cNvGraphicFramePr>
          <p:nvPr/>
        </p:nvGraphicFramePr>
        <p:xfrm>
          <a:off x="2418347" y="3744655"/>
          <a:ext cx="5943600" cy="908050"/>
        </p:xfrm>
        <a:graphic>
          <a:graphicData uri="http://schemas.openxmlformats.org/presentationml/2006/ole">
            <mc:AlternateContent xmlns:mc="http://schemas.openxmlformats.org/markup-compatibility/2006">
              <mc:Choice xmlns:v="urn:schemas-microsoft-com:vml" Requires="v">
                <p:oleObj name="Equation" r:id="rId4" imgW="2641600" imgH="393700" progId="Equation.3">
                  <p:embed/>
                </p:oleObj>
              </mc:Choice>
              <mc:Fallback>
                <p:oleObj name="Equation" r:id="rId4" imgW="2641600" imgH="393700" progId="Equation.3">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8347" y="3744655"/>
                        <a:ext cx="5943600" cy="908050"/>
                      </a:xfrm>
                      <a:prstGeom prst="rect">
                        <a:avLst/>
                      </a:prstGeom>
                      <a:noFill/>
                      <a:ln>
                        <a:noFill/>
                      </a:ln>
                    </p:spPr>
                  </p:pic>
                </p:oleObj>
              </mc:Fallback>
            </mc:AlternateContent>
          </a:graphicData>
        </a:graphic>
      </p:graphicFrame>
      <p:sp>
        <p:nvSpPr>
          <p:cNvPr id="8" name="Text Box 4">
            <a:extLst>
              <a:ext uri="{FF2B5EF4-FFF2-40B4-BE49-F238E27FC236}">
                <a16:creationId xmlns:a16="http://schemas.microsoft.com/office/drawing/2014/main" id="{F27C7F3E-7362-8D2D-D6AB-6FD19DECADF2}"/>
              </a:ext>
            </a:extLst>
          </p:cNvPr>
          <p:cNvSpPr txBox="1">
            <a:spLocks noChangeArrowheads="1"/>
          </p:cNvSpPr>
          <p:nvPr/>
        </p:nvSpPr>
        <p:spPr bwMode="auto">
          <a:xfrm>
            <a:off x="1195137" y="4642754"/>
            <a:ext cx="8001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0</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sym typeface="Symbol" panose="05050102010706020507" pitchFamily="18" charset="2"/>
              </a:rPr>
              <a:t>&lt;</a:t>
            </a:r>
            <a:r>
              <a:rPr kumimoji="1" lang="en-US" altLang="zh-CN" sz="2400" b="1" dirty="0">
                <a:latin typeface="Times New Roman" panose="02020603050405020304" pitchFamily="18" charset="0"/>
                <a:ea typeface="楷体_GB2312" pitchFamily="49" charset="-122"/>
              </a:rPr>
              <a:t>1s</a:t>
            </a:r>
            <a:r>
              <a:rPr kumimoji="1" lang="zh-CN" altLang="en-US" sz="2400" b="1" dirty="0">
                <a:latin typeface="Times New Roman" panose="02020603050405020304" pitchFamily="18" charset="0"/>
                <a:ea typeface="楷体_GB2312" pitchFamily="49" charset="-122"/>
              </a:rPr>
              <a:t>时，</a:t>
            </a:r>
            <a:r>
              <a:rPr kumimoji="1" lang="en-US" altLang="zh-CN" sz="2400" b="1" i="1" dirty="0" err="1">
                <a:latin typeface="Times New Roman" panose="02020603050405020304" pitchFamily="18" charset="0"/>
                <a:ea typeface="楷体_GB2312" pitchFamily="49" charset="-122"/>
              </a:rPr>
              <a:t>i</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)=1</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A</a:t>
            </a:r>
            <a:r>
              <a:rPr kumimoji="1" lang="zh-CN" altLang="en-US" sz="2400" b="1" dirty="0">
                <a:latin typeface="Times New Roman" panose="02020603050405020304" pitchFamily="18" charset="0"/>
                <a:ea typeface="楷体_GB2312" pitchFamily="49" charset="-122"/>
              </a:rPr>
              <a:t>，根据式</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可以得到 </a:t>
            </a:r>
          </a:p>
        </p:txBody>
      </p:sp>
      <p:graphicFrame>
        <p:nvGraphicFramePr>
          <p:cNvPr id="9" name="Object 5">
            <a:extLst>
              <a:ext uri="{FF2B5EF4-FFF2-40B4-BE49-F238E27FC236}">
                <a16:creationId xmlns:a16="http://schemas.microsoft.com/office/drawing/2014/main" id="{C8C24B23-D57E-5AE4-A42D-9EA78C073C07}"/>
              </a:ext>
            </a:extLst>
          </p:cNvPr>
          <p:cNvGraphicFramePr>
            <a:graphicFrameLocks noChangeAspect="1"/>
          </p:cNvGraphicFramePr>
          <p:nvPr/>
        </p:nvGraphicFramePr>
        <p:xfrm>
          <a:off x="2418347" y="5289085"/>
          <a:ext cx="8153400" cy="1343025"/>
        </p:xfrm>
        <a:graphic>
          <a:graphicData uri="http://schemas.openxmlformats.org/presentationml/2006/ole">
            <mc:AlternateContent xmlns:mc="http://schemas.openxmlformats.org/markup-compatibility/2006">
              <mc:Choice xmlns:v="urn:schemas-microsoft-com:vml" Requires="v">
                <p:oleObj name="Equation" r:id="rId6" imgW="3822700" imgH="635000" progId="Equation.3">
                  <p:embed/>
                </p:oleObj>
              </mc:Choice>
              <mc:Fallback>
                <p:oleObj name="Equation" r:id="rId6" imgW="3822700" imgH="635000" progId="Equation.3">
                  <p:embed/>
                  <p:pic>
                    <p:nvPicPr>
                      <p:cNvPr id="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8347" y="5289085"/>
                        <a:ext cx="8153400" cy="13430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89337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3C97E-1FDB-AB51-9436-4C9F23C0407A}"/>
            </a:ext>
          </a:extLst>
        </p:cNvPr>
        <p:cNvGrpSpPr/>
        <p:nvPr/>
      </p:nvGrpSpPr>
      <p:grpSpPr>
        <a:xfrm>
          <a:off x="0" y="0"/>
          <a:ext cx="0" cy="0"/>
          <a:chOff x="0" y="0"/>
          <a:chExt cx="0" cy="0"/>
        </a:xfrm>
      </p:grpSpPr>
      <p:graphicFrame>
        <p:nvGraphicFramePr>
          <p:cNvPr id="24582" name="Object 6">
            <a:extLst>
              <a:ext uri="{FF2B5EF4-FFF2-40B4-BE49-F238E27FC236}">
                <a16:creationId xmlns:a16="http://schemas.microsoft.com/office/drawing/2014/main" id="{F69DB31A-65BB-2ACF-0F4C-A737D5211AB7}"/>
              </a:ext>
            </a:extLst>
          </p:cNvPr>
          <p:cNvGraphicFramePr>
            <a:graphicFrameLocks noChangeAspect="1"/>
          </p:cNvGraphicFramePr>
          <p:nvPr/>
        </p:nvGraphicFramePr>
        <p:xfrm>
          <a:off x="3048000" y="152400"/>
          <a:ext cx="6400800" cy="2027238"/>
        </p:xfrm>
        <a:graphic>
          <a:graphicData uri="http://schemas.openxmlformats.org/presentationml/2006/ole">
            <mc:AlternateContent xmlns:mc="http://schemas.openxmlformats.org/markup-compatibility/2006">
              <mc:Choice xmlns:v="urn:schemas-microsoft-com:vml" Requires="v">
                <p:oleObj name="Image" r:id="rId2" imgW="2960241" imgH="937421" progId="Photoshop.Image.5">
                  <p:embed/>
                </p:oleObj>
              </mc:Choice>
              <mc:Fallback>
                <p:oleObj name="Image" r:id="rId2" imgW="2960241" imgH="937421" progId="Photoshop.Image.5">
                  <p:embed/>
                  <p:pic>
                    <p:nvPicPr>
                      <p:cNvPr id="24582"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52400"/>
                        <a:ext cx="6400800" cy="202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51100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0AD7B-270B-69CC-8F3D-8AD242FD9B70}"/>
            </a:ext>
          </a:extLst>
        </p:cNvPr>
        <p:cNvGrpSpPr/>
        <p:nvPr/>
      </p:nvGrpSpPr>
      <p:grpSpPr>
        <a:xfrm>
          <a:off x="0" y="0"/>
          <a:ext cx="0" cy="0"/>
          <a:chOff x="0" y="0"/>
          <a:chExt cx="0" cy="0"/>
        </a:xfrm>
      </p:grpSpPr>
      <p:sp>
        <p:nvSpPr>
          <p:cNvPr id="149506" name="Text Box 2">
            <a:extLst>
              <a:ext uri="{FF2B5EF4-FFF2-40B4-BE49-F238E27FC236}">
                <a16:creationId xmlns:a16="http://schemas.microsoft.com/office/drawing/2014/main" id="{FA06D25B-2AA5-4964-A769-E4B6B98BC85C}"/>
              </a:ext>
            </a:extLst>
          </p:cNvPr>
          <p:cNvSpPr txBox="1">
            <a:spLocks noChangeArrowheads="1"/>
          </p:cNvSpPr>
          <p:nvPr/>
        </p:nvSpPr>
        <p:spPr bwMode="auto">
          <a:xfrm>
            <a:off x="1315453" y="140168"/>
            <a:ext cx="8001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3</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1s</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sym typeface="Symbol" panose="05050102010706020507" pitchFamily="18" charset="2"/>
              </a:rPr>
              <a:t>&lt;</a:t>
            </a:r>
            <a:r>
              <a:rPr kumimoji="1" lang="en-US" altLang="zh-CN" sz="2400" b="1" dirty="0">
                <a:latin typeface="Times New Roman" panose="02020603050405020304" pitchFamily="18" charset="0"/>
                <a:ea typeface="楷体_GB2312" pitchFamily="49" charset="-122"/>
              </a:rPr>
              <a:t>3s</a:t>
            </a:r>
            <a:r>
              <a:rPr kumimoji="1" lang="zh-CN" altLang="en-US" sz="2400" b="1" dirty="0">
                <a:latin typeface="Times New Roman" panose="02020603050405020304" pitchFamily="18" charset="0"/>
                <a:ea typeface="楷体_GB2312" pitchFamily="49" charset="-122"/>
              </a:rPr>
              <a:t>时，</a:t>
            </a:r>
            <a:r>
              <a:rPr kumimoji="1" lang="en-US" altLang="zh-CN" sz="2400" b="1" i="1" dirty="0" err="1">
                <a:latin typeface="Times New Roman" panose="02020603050405020304" pitchFamily="18" charset="0"/>
                <a:ea typeface="楷体_GB2312" pitchFamily="49" charset="-122"/>
              </a:rPr>
              <a:t>i</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，根据式</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可以得到 </a:t>
            </a:r>
          </a:p>
        </p:txBody>
      </p:sp>
      <p:graphicFrame>
        <p:nvGraphicFramePr>
          <p:cNvPr id="149507" name="Object 3">
            <a:extLst>
              <a:ext uri="{FF2B5EF4-FFF2-40B4-BE49-F238E27FC236}">
                <a16:creationId xmlns:a16="http://schemas.microsoft.com/office/drawing/2014/main" id="{44D6B157-4A88-D300-C7AF-775B919AEEF7}"/>
              </a:ext>
            </a:extLst>
          </p:cNvPr>
          <p:cNvGraphicFramePr>
            <a:graphicFrameLocks noChangeAspect="1"/>
          </p:cNvGraphicFramePr>
          <p:nvPr/>
        </p:nvGraphicFramePr>
        <p:xfrm>
          <a:off x="2450431" y="786499"/>
          <a:ext cx="7162800" cy="1227137"/>
        </p:xfrm>
        <a:graphic>
          <a:graphicData uri="http://schemas.openxmlformats.org/presentationml/2006/ole">
            <mc:AlternateContent xmlns:mc="http://schemas.openxmlformats.org/markup-compatibility/2006">
              <mc:Choice xmlns:v="urn:schemas-microsoft-com:vml" Requires="v">
                <p:oleObj name="Equation" r:id="rId2" imgW="3695700" imgH="635000" progId="Equation.3">
                  <p:embed/>
                </p:oleObj>
              </mc:Choice>
              <mc:Fallback>
                <p:oleObj name="Equation" r:id="rId2" imgW="3695700" imgH="635000" progId="Equation.3">
                  <p:embed/>
                  <p:pic>
                    <p:nvPicPr>
                      <p:cNvPr id="14950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431" y="786499"/>
                        <a:ext cx="7162800" cy="1227137"/>
                      </a:xfrm>
                      <a:prstGeom prst="rect">
                        <a:avLst/>
                      </a:prstGeom>
                      <a:noFill/>
                      <a:ln>
                        <a:noFill/>
                      </a:ln>
                    </p:spPr>
                  </p:pic>
                </p:oleObj>
              </mc:Fallback>
            </mc:AlternateContent>
          </a:graphicData>
        </a:graphic>
      </p:graphicFrame>
      <p:sp>
        <p:nvSpPr>
          <p:cNvPr id="149508" name="Text Box 4">
            <a:extLst>
              <a:ext uri="{FF2B5EF4-FFF2-40B4-BE49-F238E27FC236}">
                <a16:creationId xmlns:a16="http://schemas.microsoft.com/office/drawing/2014/main" id="{8E949572-3A11-9100-4FFA-17E5C5AF6D19}"/>
              </a:ext>
            </a:extLst>
          </p:cNvPr>
          <p:cNvSpPr txBox="1">
            <a:spLocks noChangeArrowheads="1"/>
          </p:cNvSpPr>
          <p:nvPr/>
        </p:nvSpPr>
        <p:spPr bwMode="auto">
          <a:xfrm>
            <a:off x="1315453" y="2013636"/>
            <a:ext cx="8001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4</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3s</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sym typeface="Symbol" panose="05050102010706020507" pitchFamily="18" charset="2"/>
              </a:rPr>
              <a:t>&lt;</a:t>
            </a:r>
            <a:r>
              <a:rPr kumimoji="1" lang="en-US" altLang="zh-CN" sz="2400" b="1" dirty="0">
                <a:latin typeface="Times New Roman" panose="02020603050405020304" pitchFamily="18" charset="0"/>
                <a:ea typeface="楷体_GB2312" pitchFamily="49" charset="-122"/>
              </a:rPr>
              <a:t>5s</a:t>
            </a:r>
            <a:r>
              <a:rPr kumimoji="1" lang="zh-CN" altLang="en-US" sz="2400" b="1" dirty="0">
                <a:latin typeface="Times New Roman" panose="02020603050405020304" pitchFamily="18" charset="0"/>
                <a:ea typeface="楷体_GB2312" pitchFamily="49" charset="-122"/>
              </a:rPr>
              <a:t>时，</a:t>
            </a:r>
            <a:r>
              <a:rPr kumimoji="1" lang="en-US" altLang="zh-CN" sz="2400" b="1" i="1" dirty="0" err="1">
                <a:latin typeface="Times New Roman" panose="02020603050405020304" pitchFamily="18" charset="0"/>
                <a:ea typeface="楷体_GB2312" pitchFamily="49" charset="-122"/>
              </a:rPr>
              <a:t>i</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)=1</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dirty="0">
                <a:latin typeface="Times New Roman" panose="02020603050405020304" pitchFamily="18" charset="0"/>
                <a:ea typeface="楷体_GB2312" pitchFamily="49" charset="-122"/>
              </a:rPr>
              <a:t>A</a:t>
            </a:r>
            <a:r>
              <a:rPr kumimoji="1" lang="zh-CN" altLang="en-US" sz="2400" b="1" dirty="0">
                <a:latin typeface="Times New Roman" panose="02020603050405020304" pitchFamily="18" charset="0"/>
                <a:ea typeface="楷体_GB2312" pitchFamily="49" charset="-122"/>
              </a:rPr>
              <a:t>，根据式</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可以得到 </a:t>
            </a:r>
          </a:p>
        </p:txBody>
      </p:sp>
      <p:graphicFrame>
        <p:nvGraphicFramePr>
          <p:cNvPr id="149509" name="Object 5">
            <a:extLst>
              <a:ext uri="{FF2B5EF4-FFF2-40B4-BE49-F238E27FC236}">
                <a16:creationId xmlns:a16="http://schemas.microsoft.com/office/drawing/2014/main" id="{5E36EBCC-E8A8-E20F-E15B-634D551DBFFB}"/>
              </a:ext>
            </a:extLst>
          </p:cNvPr>
          <p:cNvGraphicFramePr>
            <a:graphicFrameLocks noChangeAspect="1"/>
          </p:cNvGraphicFramePr>
          <p:nvPr/>
        </p:nvGraphicFramePr>
        <p:xfrm>
          <a:off x="2450431" y="2741395"/>
          <a:ext cx="7467600" cy="1235075"/>
        </p:xfrm>
        <a:graphic>
          <a:graphicData uri="http://schemas.openxmlformats.org/presentationml/2006/ole">
            <mc:AlternateContent xmlns:mc="http://schemas.openxmlformats.org/markup-compatibility/2006">
              <mc:Choice xmlns:v="urn:schemas-microsoft-com:vml" Requires="v">
                <p:oleObj name="Equation" r:id="rId4" imgW="3810000" imgH="635000" progId="Equation.3">
                  <p:embed/>
                </p:oleObj>
              </mc:Choice>
              <mc:Fallback>
                <p:oleObj name="Equation" r:id="rId4" imgW="3810000" imgH="635000" progId="Equation.3">
                  <p:embed/>
                  <p:pic>
                    <p:nvPicPr>
                      <p:cNvPr id="14950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0431" y="2741395"/>
                        <a:ext cx="7467600" cy="1235075"/>
                      </a:xfrm>
                      <a:prstGeom prst="rect">
                        <a:avLst/>
                      </a:prstGeom>
                      <a:noFill/>
                      <a:ln>
                        <a:noFill/>
                      </a:ln>
                    </p:spPr>
                  </p:pic>
                </p:oleObj>
              </mc:Fallback>
            </mc:AlternateContent>
          </a:graphicData>
        </a:graphic>
      </p:graphicFrame>
      <p:sp>
        <p:nvSpPr>
          <p:cNvPr id="149510" name="Text Box 6">
            <a:extLst>
              <a:ext uri="{FF2B5EF4-FFF2-40B4-BE49-F238E27FC236}">
                <a16:creationId xmlns:a16="http://schemas.microsoft.com/office/drawing/2014/main" id="{A785ACDA-63BA-839E-2854-85D2CF9DE1E2}"/>
              </a:ext>
            </a:extLst>
          </p:cNvPr>
          <p:cNvSpPr txBox="1">
            <a:spLocks noChangeArrowheads="1"/>
          </p:cNvSpPr>
          <p:nvPr/>
        </p:nvSpPr>
        <p:spPr bwMode="auto">
          <a:xfrm>
            <a:off x="1315453" y="4117938"/>
            <a:ext cx="8001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5</a:t>
            </a:r>
            <a:r>
              <a:rPr kumimoji="1" lang="zh-CN" altLang="en-US" sz="2400" b="1" dirty="0">
                <a:latin typeface="Times New Roman" panose="02020603050405020304" pitchFamily="18" charset="0"/>
                <a:ea typeface="楷体_GB2312" pitchFamily="49" charset="-122"/>
              </a:rPr>
              <a:t>．当</a:t>
            </a:r>
            <a:r>
              <a:rPr kumimoji="1" lang="en-US" altLang="zh-CN" sz="2400" b="1" dirty="0">
                <a:latin typeface="Times New Roman" panose="02020603050405020304" pitchFamily="18" charset="0"/>
                <a:ea typeface="楷体_GB2312" pitchFamily="49" charset="-122"/>
              </a:rPr>
              <a:t>5s</a:t>
            </a:r>
            <a:r>
              <a:rPr kumimoji="1" lang="en-US" altLang="zh-CN" sz="2400" b="1" dirty="0">
                <a:latin typeface="Times New Roman" panose="02020603050405020304" pitchFamily="18" charset="0"/>
                <a:ea typeface="楷体_GB2312" pitchFamily="49" charset="-122"/>
                <a:sym typeface="Symbol" panose="05050102010706020507" pitchFamily="18" charset="2"/>
              </a:rPr>
              <a:t></a:t>
            </a:r>
            <a:r>
              <a:rPr kumimoji="1" lang="en-US" altLang="zh-CN" sz="2400" b="1" i="1" dirty="0">
                <a:latin typeface="Times New Roman" panose="02020603050405020304" pitchFamily="18" charset="0"/>
                <a:ea typeface="楷体_GB2312" pitchFamily="49" charset="-122"/>
              </a:rPr>
              <a:t>t</a:t>
            </a:r>
            <a:r>
              <a:rPr kumimoji="1" lang="zh-CN" altLang="en-US" sz="2400" b="1" dirty="0">
                <a:latin typeface="Times New Roman" panose="02020603050405020304" pitchFamily="18" charset="0"/>
                <a:ea typeface="楷体_GB2312" pitchFamily="49" charset="-122"/>
              </a:rPr>
              <a:t>时，</a:t>
            </a:r>
            <a:r>
              <a:rPr kumimoji="1" lang="en-US" altLang="zh-CN" sz="2400" b="1" i="1" dirty="0" err="1">
                <a:latin typeface="Times New Roman" panose="02020603050405020304" pitchFamily="18" charset="0"/>
                <a:ea typeface="楷体_GB2312" pitchFamily="49" charset="-122"/>
              </a:rPr>
              <a:t>i</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，根据式</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可以得到 </a:t>
            </a:r>
          </a:p>
        </p:txBody>
      </p:sp>
      <p:graphicFrame>
        <p:nvGraphicFramePr>
          <p:cNvPr id="149511" name="Object 7">
            <a:extLst>
              <a:ext uri="{FF2B5EF4-FFF2-40B4-BE49-F238E27FC236}">
                <a16:creationId xmlns:a16="http://schemas.microsoft.com/office/drawing/2014/main" id="{969591E5-EC97-C70B-5B3A-75CD56895591}"/>
              </a:ext>
            </a:extLst>
          </p:cNvPr>
          <p:cNvGraphicFramePr>
            <a:graphicFrameLocks noChangeAspect="1"/>
          </p:cNvGraphicFramePr>
          <p:nvPr/>
        </p:nvGraphicFramePr>
        <p:xfrm>
          <a:off x="2450431" y="4764269"/>
          <a:ext cx="7772400" cy="863600"/>
        </p:xfrm>
        <a:graphic>
          <a:graphicData uri="http://schemas.openxmlformats.org/presentationml/2006/ole">
            <mc:AlternateContent xmlns:mc="http://schemas.openxmlformats.org/markup-compatibility/2006">
              <mc:Choice xmlns:v="urn:schemas-microsoft-com:vml" Requires="v">
                <p:oleObj name="Equation" r:id="rId6" imgW="3721100" imgH="393700" progId="Equation.3">
                  <p:embed/>
                </p:oleObj>
              </mc:Choice>
              <mc:Fallback>
                <p:oleObj name="Equation" r:id="rId6" imgW="3721100" imgH="393700" progId="Equation.3">
                  <p:embed/>
                  <p:pic>
                    <p:nvPicPr>
                      <p:cNvPr id="14951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0431" y="4764269"/>
                        <a:ext cx="7772400" cy="8636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251212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ACD69-67E6-2043-E3FB-0086A73A557F}"/>
            </a:ext>
          </a:extLst>
        </p:cNvPr>
        <p:cNvGrpSpPr/>
        <p:nvPr/>
      </p:nvGrpSpPr>
      <p:grpSpPr>
        <a:xfrm>
          <a:off x="0" y="0"/>
          <a:ext cx="0" cy="0"/>
          <a:chOff x="0" y="0"/>
          <a:chExt cx="0" cy="0"/>
        </a:xfrm>
      </p:grpSpPr>
      <p:sp>
        <p:nvSpPr>
          <p:cNvPr id="150530" name="Text Box 2">
            <a:extLst>
              <a:ext uri="{FF2B5EF4-FFF2-40B4-BE49-F238E27FC236}">
                <a16:creationId xmlns:a16="http://schemas.microsoft.com/office/drawing/2014/main" id="{065DDCC8-72D9-004C-379B-D60A9A11C251}"/>
              </a:ext>
            </a:extLst>
          </p:cNvPr>
          <p:cNvSpPr txBox="1">
            <a:spLocks noChangeArrowheads="1"/>
          </p:cNvSpPr>
          <p:nvPr/>
        </p:nvSpPr>
        <p:spPr bwMode="auto">
          <a:xfrm>
            <a:off x="902368" y="444312"/>
            <a:ext cx="4114800" cy="5816977"/>
          </a:xfrm>
          <a:prstGeom prst="rect">
            <a:avLst/>
          </a:prstGeom>
          <a:noFill/>
          <a:ln>
            <a:noFill/>
          </a:ln>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根据以上计算结果，可以画出电容电压的波形如图</a:t>
            </a:r>
            <a:r>
              <a:rPr kumimoji="1" lang="en-US" altLang="zh-CN" sz="2400" b="1" dirty="0">
                <a:latin typeface="Times New Roman" panose="02020603050405020304" pitchFamily="18" charset="0"/>
                <a:ea typeface="楷体_GB2312" pitchFamily="49" charset="-122"/>
              </a:rPr>
              <a:t>(c)</a:t>
            </a:r>
            <a:r>
              <a:rPr kumimoji="1" lang="zh-CN" altLang="en-US" sz="2400" b="1" dirty="0">
                <a:latin typeface="Times New Roman" panose="02020603050405020304" pitchFamily="18" charset="0"/>
                <a:ea typeface="楷体_GB2312" pitchFamily="49" charset="-122"/>
              </a:rPr>
              <a:t>所示，由此可见任意时刻电容电压的数值与此时刻以前的全部电容电流均有关系。</a:t>
            </a:r>
          </a:p>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例如，当</a:t>
            </a:r>
            <a:r>
              <a:rPr kumimoji="1" lang="en-US" altLang="zh-CN" sz="2400" b="1" dirty="0">
                <a:latin typeface="Times New Roman" panose="02020603050405020304" pitchFamily="18" charset="0"/>
                <a:ea typeface="楷体_GB2312" pitchFamily="49" charset="-122"/>
              </a:rPr>
              <a:t>1s&lt;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&lt;3s</a:t>
            </a:r>
            <a:r>
              <a:rPr kumimoji="1" lang="zh-CN" altLang="en-US" sz="2400" b="1" dirty="0">
                <a:latin typeface="Times New Roman" panose="02020603050405020304" pitchFamily="18" charset="0"/>
                <a:ea typeface="楷体_GB2312" pitchFamily="49" charset="-122"/>
              </a:rPr>
              <a:t>时，电容电流</a:t>
            </a:r>
            <a:r>
              <a:rPr kumimoji="1" lang="en-US" altLang="zh-CN" sz="2400" b="1" i="1" dirty="0" err="1">
                <a:latin typeface="Times New Roman" panose="02020603050405020304" pitchFamily="18" charset="0"/>
                <a:ea typeface="楷体_GB2312" pitchFamily="49" charset="-122"/>
              </a:rPr>
              <a:t>i</a:t>
            </a:r>
            <a:r>
              <a:rPr kumimoji="1" lang="en-US" altLang="zh-CN" sz="2400" b="1" baseline="-30000" dirty="0" err="1">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，但是电容电压并不等于零，电容上的</a:t>
            </a:r>
            <a:r>
              <a:rPr kumimoji="1" lang="en-US" altLang="zh-CN" sz="2400" b="1" dirty="0">
                <a:latin typeface="Times New Roman" panose="02020603050405020304" pitchFamily="18" charset="0"/>
                <a:ea typeface="楷体_GB2312" pitchFamily="49" charset="-122"/>
              </a:rPr>
              <a:t>2V</a:t>
            </a:r>
            <a:r>
              <a:rPr kumimoji="1" lang="zh-CN" altLang="en-US" sz="2400" b="1" dirty="0">
                <a:latin typeface="Times New Roman" panose="02020603050405020304" pitchFamily="18" charset="0"/>
                <a:ea typeface="楷体_GB2312" pitchFamily="49" charset="-122"/>
              </a:rPr>
              <a:t>电压是</a:t>
            </a:r>
            <a:r>
              <a:rPr kumimoji="1" lang="en-US" altLang="zh-CN" sz="2400" b="1" dirty="0">
                <a:latin typeface="Times New Roman" panose="02020603050405020304" pitchFamily="18" charset="0"/>
                <a:ea typeface="楷体_GB2312" pitchFamily="49" charset="-122"/>
              </a:rPr>
              <a:t>0&lt;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&lt;1s</a:t>
            </a:r>
            <a:r>
              <a:rPr kumimoji="1" lang="zh-CN" altLang="en-US" sz="2400" b="1" dirty="0">
                <a:latin typeface="Times New Roman" panose="02020603050405020304" pitchFamily="18" charset="0"/>
                <a:ea typeface="楷体_GB2312" pitchFamily="49" charset="-122"/>
              </a:rPr>
              <a:t>时间内电流作用的结果。 </a:t>
            </a:r>
          </a:p>
        </p:txBody>
      </p:sp>
      <p:grpSp>
        <p:nvGrpSpPr>
          <p:cNvPr id="150531" name="Group 3">
            <a:extLst>
              <a:ext uri="{FF2B5EF4-FFF2-40B4-BE49-F238E27FC236}">
                <a16:creationId xmlns:a16="http://schemas.microsoft.com/office/drawing/2014/main" id="{6744FFDA-2B0B-D314-EBA5-7F25EB4434C8}"/>
              </a:ext>
            </a:extLst>
          </p:cNvPr>
          <p:cNvGrpSpPr>
            <a:grpSpLocks/>
          </p:cNvGrpSpPr>
          <p:nvPr/>
        </p:nvGrpSpPr>
        <p:grpSpPr bwMode="auto">
          <a:xfrm>
            <a:off x="5338095" y="444312"/>
            <a:ext cx="3959225" cy="6088063"/>
            <a:chOff x="2971" y="288"/>
            <a:chExt cx="2494" cy="3835"/>
          </a:xfrm>
        </p:grpSpPr>
        <p:graphicFrame>
          <p:nvGraphicFramePr>
            <p:cNvPr id="26628" name="Object 4">
              <a:extLst>
                <a:ext uri="{FF2B5EF4-FFF2-40B4-BE49-F238E27FC236}">
                  <a16:creationId xmlns:a16="http://schemas.microsoft.com/office/drawing/2014/main" id="{415038B0-0D1D-82CF-8839-2C19DB255EF9}"/>
                </a:ext>
              </a:extLst>
            </p:cNvPr>
            <p:cNvGraphicFramePr>
              <a:graphicFrameLocks noChangeAspect="1"/>
            </p:cNvGraphicFramePr>
            <p:nvPr/>
          </p:nvGraphicFramePr>
          <p:xfrm>
            <a:off x="2971" y="288"/>
            <a:ext cx="2494" cy="3552"/>
          </p:xfrm>
          <a:graphic>
            <a:graphicData uri="http://schemas.openxmlformats.org/presentationml/2006/ole">
              <mc:AlternateContent xmlns:mc="http://schemas.openxmlformats.org/markup-compatibility/2006">
                <mc:Choice xmlns:v="urn:schemas-microsoft-com:vml" Requires="v">
                  <p:oleObj name="Image" r:id="rId2" imgW="1726915" imgH="2460262" progId="Photoshop.Image.5">
                    <p:embed/>
                  </p:oleObj>
                </mc:Choice>
                <mc:Fallback>
                  <p:oleObj name="Image" r:id="rId2" imgW="1726915" imgH="2460262" progId="Photoshop.Image.5">
                    <p:embed/>
                    <p:pic>
                      <p:nvPicPr>
                        <p:cNvPr id="2662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 y="288"/>
                          <a:ext cx="2494" cy="3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9" name="Rectangle 5">
              <a:extLst>
                <a:ext uri="{FF2B5EF4-FFF2-40B4-BE49-F238E27FC236}">
                  <a16:creationId xmlns:a16="http://schemas.microsoft.com/office/drawing/2014/main" id="{2910C911-DEFC-9FA5-D464-79CDB9AC29CA}"/>
                </a:ext>
              </a:extLst>
            </p:cNvPr>
            <p:cNvSpPr>
              <a:spLocks noChangeArrowheads="1"/>
            </p:cNvSpPr>
            <p:nvPr/>
          </p:nvSpPr>
          <p:spPr bwMode="auto">
            <a:xfrm>
              <a:off x="3975" y="3873"/>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en-US" altLang="zh-CN" sz="2000" b="1">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2105043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04D6D-0401-4251-9792-46F577E34953}"/>
            </a:ext>
          </a:extLst>
        </p:cNvPr>
        <p:cNvGrpSpPr/>
        <p:nvPr/>
      </p:nvGrpSpPr>
      <p:grpSpPr>
        <a:xfrm>
          <a:off x="0" y="0"/>
          <a:ext cx="0" cy="0"/>
          <a:chOff x="0" y="0"/>
          <a:chExt cx="0" cy="0"/>
        </a:xfrm>
      </p:grpSpPr>
      <p:sp>
        <p:nvSpPr>
          <p:cNvPr id="154626" name="Text Box 2">
            <a:extLst>
              <a:ext uri="{FF2B5EF4-FFF2-40B4-BE49-F238E27FC236}">
                <a16:creationId xmlns:a16="http://schemas.microsoft.com/office/drawing/2014/main" id="{167A9130-2778-D022-BD6A-462B6FF6B5EB}"/>
              </a:ext>
            </a:extLst>
          </p:cNvPr>
          <p:cNvSpPr txBox="1">
            <a:spLocks noChangeArrowheads="1"/>
          </p:cNvSpPr>
          <p:nvPr/>
        </p:nvSpPr>
        <p:spPr bwMode="auto">
          <a:xfrm>
            <a:off x="1774825" y="349250"/>
            <a:ext cx="8001000" cy="467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20000"/>
              </a:spcBef>
            </a:pPr>
            <a:r>
              <a:rPr kumimoji="1" lang="zh-CN" altLang="en-US" sz="2400" b="1">
                <a:latin typeface="Times New Roman" panose="02020603050405020304" pitchFamily="18" charset="0"/>
                <a:ea typeface="楷体_GB2312" pitchFamily="49" charset="-122"/>
              </a:rPr>
              <a:t>        </a:t>
            </a:r>
            <a:r>
              <a:rPr kumimoji="1" lang="en-US" altLang="zh-CN" sz="2400" b="1">
                <a:latin typeface="Times New Roman" panose="02020603050405020304" pitchFamily="18" charset="0"/>
                <a:ea typeface="楷体_GB2312" pitchFamily="49" charset="-122"/>
              </a:rPr>
              <a:t>(2)</a:t>
            </a:r>
            <a:r>
              <a:rPr kumimoji="1" lang="zh-CN" altLang="en-US" sz="2400" b="1">
                <a:solidFill>
                  <a:srgbClr val="FF0000"/>
                </a:solidFill>
                <a:latin typeface="Times New Roman" panose="02020603050405020304" pitchFamily="18" charset="0"/>
                <a:ea typeface="楷体_GB2312" pitchFamily="49" charset="-122"/>
              </a:rPr>
              <a:t>电容电压的连续性</a:t>
            </a:r>
          </a:p>
          <a:p>
            <a:pPr algn="just" eaLnBrk="1" hangingPunct="1">
              <a:lnSpc>
                <a:spcPct val="150000"/>
              </a:lnSpc>
              <a:spcBef>
                <a:spcPct val="20000"/>
              </a:spcBef>
            </a:pPr>
            <a:r>
              <a:rPr kumimoji="1" lang="zh-CN" altLang="en-US" sz="2400" b="1">
                <a:latin typeface="Times New Roman" panose="02020603050405020304" pitchFamily="18" charset="0"/>
                <a:ea typeface="楷体_GB2312" pitchFamily="49" charset="-122"/>
              </a:rPr>
              <a:t>        从例</a:t>
            </a:r>
            <a:r>
              <a:rPr kumimoji="1" lang="en-US" altLang="zh-CN" sz="2400" b="1">
                <a:latin typeface="Times New Roman" panose="02020603050405020304" pitchFamily="18" charset="0"/>
                <a:ea typeface="楷体_GB2312" pitchFamily="49" charset="-122"/>
              </a:rPr>
              <a:t>2</a:t>
            </a:r>
            <a:r>
              <a:rPr kumimoji="1" lang="zh-CN" altLang="en-US" sz="2400" b="1">
                <a:latin typeface="Times New Roman" panose="02020603050405020304" pitchFamily="18" charset="0"/>
                <a:ea typeface="楷体_GB2312" pitchFamily="49" charset="-122"/>
              </a:rPr>
              <a:t>的计算结果可以看出，电容电流的波形是不连续的矩形波，而电容电压的波形是连续的。从这个平滑的电容电压波形可以看出电容电压是连续的一般性质。</a:t>
            </a:r>
            <a:r>
              <a:rPr kumimoji="1" lang="zh-CN" altLang="en-US" sz="2400" b="1">
                <a:solidFill>
                  <a:srgbClr val="FF0000"/>
                </a:solidFill>
                <a:latin typeface="Times New Roman" panose="02020603050405020304" pitchFamily="18" charset="0"/>
                <a:ea typeface="楷体_GB2312" pitchFamily="49" charset="-122"/>
              </a:rPr>
              <a:t>即电容电流在闭区间</a:t>
            </a:r>
            <a:r>
              <a:rPr kumimoji="1" lang="en-US" altLang="zh-CN" sz="2400" b="1">
                <a:solidFill>
                  <a:srgbClr val="FF0000"/>
                </a:solidFill>
                <a:latin typeface="Times New Roman" panose="02020603050405020304" pitchFamily="18" charset="0"/>
                <a:ea typeface="楷体_GB2312" pitchFamily="49" charset="-122"/>
              </a:rPr>
              <a:t>[</a:t>
            </a:r>
            <a:r>
              <a:rPr kumimoji="1" lang="en-US" altLang="zh-CN" sz="2400" b="1" i="1">
                <a:solidFill>
                  <a:srgbClr val="FF0000"/>
                </a:solidFill>
                <a:latin typeface="Times New Roman" panose="02020603050405020304" pitchFamily="18" charset="0"/>
                <a:ea typeface="楷体_GB2312" pitchFamily="49" charset="-122"/>
              </a:rPr>
              <a:t>t</a:t>
            </a:r>
            <a:r>
              <a:rPr kumimoji="1" lang="en-US" altLang="zh-CN" sz="2400" b="1" baseline="-30000">
                <a:solidFill>
                  <a:srgbClr val="FF0000"/>
                </a:solidFill>
                <a:latin typeface="Times New Roman" panose="02020603050405020304" pitchFamily="18" charset="0"/>
                <a:ea typeface="楷体_GB2312" pitchFamily="49" charset="-122"/>
              </a:rPr>
              <a:t>1</a:t>
            </a:r>
            <a:r>
              <a:rPr kumimoji="1" lang="en-US" altLang="zh-CN" sz="2400" b="1">
                <a:solidFill>
                  <a:srgbClr val="FF0000"/>
                </a:solidFill>
                <a:latin typeface="Times New Roman" panose="02020603050405020304" pitchFamily="18" charset="0"/>
                <a:ea typeface="楷体_GB2312" pitchFamily="49" charset="-122"/>
              </a:rPr>
              <a:t>,</a:t>
            </a:r>
            <a:r>
              <a:rPr kumimoji="1" lang="en-US" altLang="zh-CN" sz="2400" b="1" i="1">
                <a:solidFill>
                  <a:srgbClr val="FF0000"/>
                </a:solidFill>
                <a:latin typeface="Times New Roman" panose="02020603050405020304" pitchFamily="18" charset="0"/>
                <a:ea typeface="楷体_GB2312" pitchFamily="49" charset="-122"/>
              </a:rPr>
              <a:t>t</a:t>
            </a:r>
            <a:r>
              <a:rPr kumimoji="1" lang="en-US" altLang="zh-CN" sz="2400" b="1" baseline="-30000">
                <a:solidFill>
                  <a:srgbClr val="FF0000"/>
                </a:solidFill>
                <a:latin typeface="Times New Roman" panose="02020603050405020304" pitchFamily="18" charset="0"/>
                <a:ea typeface="楷体_GB2312" pitchFamily="49" charset="-122"/>
              </a:rPr>
              <a:t>2</a:t>
            </a:r>
            <a:r>
              <a:rPr kumimoji="1" lang="en-US" altLang="zh-CN" sz="2400" b="1">
                <a:solidFill>
                  <a:srgbClr val="FF0000"/>
                </a:solidFill>
                <a:latin typeface="Times New Roman" panose="02020603050405020304" pitchFamily="18" charset="0"/>
                <a:ea typeface="楷体_GB2312" pitchFamily="49" charset="-122"/>
              </a:rPr>
              <a:t>]</a:t>
            </a:r>
            <a:r>
              <a:rPr kumimoji="1" lang="zh-CN" altLang="en-US" sz="2400" b="1">
                <a:solidFill>
                  <a:srgbClr val="FF0000"/>
                </a:solidFill>
                <a:latin typeface="Times New Roman" panose="02020603050405020304" pitchFamily="18" charset="0"/>
                <a:ea typeface="楷体_GB2312" pitchFamily="49" charset="-122"/>
              </a:rPr>
              <a:t>有界时，电容电压在开区间</a:t>
            </a:r>
            <a:r>
              <a:rPr kumimoji="1" lang="en-US" altLang="zh-CN" sz="2400" b="1">
                <a:solidFill>
                  <a:srgbClr val="FF0000"/>
                </a:solidFill>
                <a:latin typeface="Times New Roman" panose="02020603050405020304" pitchFamily="18" charset="0"/>
                <a:ea typeface="楷体_GB2312" pitchFamily="49" charset="-122"/>
              </a:rPr>
              <a:t>(</a:t>
            </a:r>
            <a:r>
              <a:rPr kumimoji="1" lang="en-US" altLang="zh-CN" sz="2400" b="1" i="1">
                <a:solidFill>
                  <a:srgbClr val="FF0000"/>
                </a:solidFill>
                <a:latin typeface="Times New Roman" panose="02020603050405020304" pitchFamily="18" charset="0"/>
                <a:ea typeface="楷体_GB2312" pitchFamily="49" charset="-122"/>
              </a:rPr>
              <a:t>t</a:t>
            </a:r>
            <a:r>
              <a:rPr kumimoji="1" lang="en-US" altLang="zh-CN" sz="2400" b="1" baseline="-30000">
                <a:solidFill>
                  <a:srgbClr val="FF0000"/>
                </a:solidFill>
                <a:latin typeface="Times New Roman" panose="02020603050405020304" pitchFamily="18" charset="0"/>
                <a:ea typeface="楷体_GB2312" pitchFamily="49" charset="-122"/>
              </a:rPr>
              <a:t>1</a:t>
            </a:r>
            <a:r>
              <a:rPr kumimoji="1" lang="en-US" altLang="zh-CN" sz="2400" b="1">
                <a:solidFill>
                  <a:srgbClr val="FF0000"/>
                </a:solidFill>
                <a:latin typeface="Times New Roman" panose="02020603050405020304" pitchFamily="18" charset="0"/>
                <a:ea typeface="楷体_GB2312" pitchFamily="49" charset="-122"/>
              </a:rPr>
              <a:t>,</a:t>
            </a:r>
            <a:r>
              <a:rPr kumimoji="1" lang="en-US" altLang="zh-CN" sz="2400" b="1" i="1">
                <a:solidFill>
                  <a:srgbClr val="FF0000"/>
                </a:solidFill>
                <a:latin typeface="Times New Roman" panose="02020603050405020304" pitchFamily="18" charset="0"/>
                <a:ea typeface="楷体_GB2312" pitchFamily="49" charset="-122"/>
              </a:rPr>
              <a:t>t</a:t>
            </a:r>
            <a:r>
              <a:rPr kumimoji="1" lang="en-US" altLang="zh-CN" sz="2400" b="1" baseline="-30000">
                <a:solidFill>
                  <a:srgbClr val="FF0000"/>
                </a:solidFill>
                <a:latin typeface="Times New Roman" panose="02020603050405020304" pitchFamily="18" charset="0"/>
                <a:ea typeface="楷体_GB2312" pitchFamily="49" charset="-122"/>
              </a:rPr>
              <a:t>2</a:t>
            </a:r>
            <a:r>
              <a:rPr kumimoji="1" lang="en-US" altLang="zh-CN" sz="2400" b="1">
                <a:solidFill>
                  <a:srgbClr val="FF0000"/>
                </a:solidFill>
                <a:latin typeface="Times New Roman" panose="02020603050405020304" pitchFamily="18" charset="0"/>
                <a:ea typeface="楷体_GB2312" pitchFamily="49" charset="-122"/>
              </a:rPr>
              <a:t>)</a:t>
            </a:r>
            <a:r>
              <a:rPr kumimoji="1" lang="zh-CN" altLang="en-US" sz="2400" b="1">
                <a:solidFill>
                  <a:srgbClr val="FF0000"/>
                </a:solidFill>
                <a:latin typeface="Times New Roman" panose="02020603050405020304" pitchFamily="18" charset="0"/>
                <a:ea typeface="楷体_GB2312" pitchFamily="49" charset="-122"/>
              </a:rPr>
              <a:t>内是连续的</a:t>
            </a:r>
            <a:r>
              <a:rPr kumimoji="1" lang="zh-CN" altLang="en-US" sz="2400" b="1">
                <a:latin typeface="Times New Roman" panose="02020603050405020304" pitchFamily="18" charset="0"/>
                <a:ea typeface="楷体_GB2312" pitchFamily="49" charset="-122"/>
              </a:rPr>
              <a:t>。这可以从电容电压、电流的积分关系式中得到证明。</a:t>
            </a:r>
          </a:p>
          <a:p>
            <a:pPr algn="just" eaLnBrk="1" hangingPunct="1">
              <a:lnSpc>
                <a:spcPct val="150000"/>
              </a:lnSpc>
              <a:spcBef>
                <a:spcPct val="20000"/>
              </a:spcBef>
            </a:pPr>
            <a:r>
              <a:rPr kumimoji="1" lang="zh-CN" altLang="en-US" sz="2400" b="1">
                <a:latin typeface="Times New Roman" panose="02020603050405020304" pitchFamily="18" charset="0"/>
                <a:ea typeface="楷体_GB2312" pitchFamily="49" charset="-122"/>
              </a:rPr>
              <a:t>        将</a:t>
            </a:r>
            <a:r>
              <a:rPr kumimoji="1" lang="en-US" altLang="zh-CN" sz="2400" b="1" i="1">
                <a:latin typeface="Times New Roman" panose="02020603050405020304" pitchFamily="18" charset="0"/>
                <a:ea typeface="楷体_GB2312" pitchFamily="49" charset="-122"/>
              </a:rPr>
              <a:t>t</a:t>
            </a:r>
            <a:r>
              <a:rPr kumimoji="1" lang="en-US" altLang="zh-CN" sz="2400" b="1" i="1" baseline="-25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a:t>
            </a:r>
            <a:r>
              <a:rPr kumimoji="1" lang="en-US" altLang="zh-CN" sz="2400" b="1" i="1">
                <a:latin typeface="Times New Roman" panose="02020603050405020304" pitchFamily="18" charset="0"/>
                <a:ea typeface="楷体_GB2312" pitchFamily="49" charset="-122"/>
              </a:rPr>
              <a:t>T</a:t>
            </a:r>
            <a:r>
              <a:rPr kumimoji="1" lang="zh-CN" altLang="en-US" sz="2400" b="1">
                <a:latin typeface="Times New Roman" panose="02020603050405020304" pitchFamily="18" charset="0"/>
                <a:ea typeface="楷体_GB2312" pitchFamily="49" charset="-122"/>
              </a:rPr>
              <a:t>和</a:t>
            </a:r>
            <a:r>
              <a:rPr kumimoji="1" lang="en-US" altLang="zh-CN" sz="2400" b="1" i="1">
                <a:latin typeface="Times New Roman" panose="02020603050405020304" pitchFamily="18" charset="0"/>
                <a:ea typeface="楷体_GB2312" pitchFamily="49" charset="-122"/>
              </a:rPr>
              <a:t>t</a:t>
            </a:r>
            <a:r>
              <a:rPr kumimoji="1" lang="en-US" altLang="zh-CN" sz="2400" b="1" i="1" baseline="-25000">
                <a:latin typeface="Times New Roman" panose="02020603050405020304" pitchFamily="18" charset="0"/>
                <a:ea typeface="楷体_GB2312" pitchFamily="49" charset="-122"/>
              </a:rPr>
              <a:t>2</a:t>
            </a:r>
            <a:r>
              <a:rPr kumimoji="1" lang="en-US" altLang="zh-CN" sz="2400" b="1">
                <a:latin typeface="Times New Roman" panose="02020603050405020304" pitchFamily="18" charset="0"/>
                <a:ea typeface="楷体_GB2312" pitchFamily="49" charset="-122"/>
              </a:rPr>
              <a:t>=</a:t>
            </a:r>
            <a:r>
              <a:rPr kumimoji="1" lang="en-US" altLang="zh-CN" sz="2400" b="1" i="1">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+d</a:t>
            </a:r>
            <a:r>
              <a:rPr kumimoji="1" lang="en-US" altLang="zh-CN" sz="2400" b="1" i="1">
                <a:latin typeface="Times New Roman" panose="02020603050405020304" pitchFamily="18" charset="0"/>
                <a:ea typeface="楷体_GB2312" pitchFamily="49" charset="-122"/>
              </a:rPr>
              <a:t>t</a:t>
            </a:r>
            <a:r>
              <a:rPr kumimoji="1" lang="zh-CN" altLang="en-US" sz="2400" b="1">
                <a:latin typeface="Times New Roman" panose="02020603050405020304" pitchFamily="18" charset="0"/>
                <a:ea typeface="楷体_GB2312" pitchFamily="49" charset="-122"/>
              </a:rPr>
              <a:t>代入式</a:t>
            </a:r>
            <a:r>
              <a:rPr kumimoji="1" lang="en-US" altLang="zh-CN" sz="2400" b="1">
                <a:latin typeface="Times New Roman" panose="02020603050405020304" pitchFamily="18" charset="0"/>
                <a:ea typeface="楷体_GB2312" pitchFamily="49" charset="-122"/>
              </a:rPr>
              <a:t>(2)</a:t>
            </a:r>
            <a:r>
              <a:rPr kumimoji="1" lang="zh-CN" altLang="en-US" sz="2400" b="1">
                <a:latin typeface="Times New Roman" panose="02020603050405020304" pitchFamily="18" charset="0"/>
                <a:ea typeface="楷体_GB2312" pitchFamily="49" charset="-122"/>
              </a:rPr>
              <a:t>中，其中</a:t>
            </a:r>
            <a:r>
              <a:rPr kumimoji="1" lang="en-US" altLang="zh-CN" sz="2400" b="1" i="1">
                <a:latin typeface="Times New Roman" panose="02020603050405020304" pitchFamily="18" charset="0"/>
                <a:ea typeface="楷体_GB2312" pitchFamily="49" charset="-122"/>
              </a:rPr>
              <a:t>t</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&lt;</a:t>
            </a:r>
            <a:r>
              <a:rPr kumimoji="1" lang="en-US" altLang="zh-CN" sz="2400" b="1" i="1">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&lt;</a:t>
            </a:r>
            <a:r>
              <a:rPr kumimoji="1" lang="en-US" altLang="zh-CN" sz="2400" b="1" i="1">
                <a:latin typeface="Times New Roman" panose="02020603050405020304" pitchFamily="18" charset="0"/>
                <a:ea typeface="楷体_GB2312" pitchFamily="49" charset="-122"/>
              </a:rPr>
              <a:t>t</a:t>
            </a:r>
            <a:r>
              <a:rPr kumimoji="1" lang="en-US" altLang="zh-CN" sz="2400" b="1" baseline="-30000">
                <a:latin typeface="Times New Roman" panose="02020603050405020304" pitchFamily="18" charset="0"/>
                <a:ea typeface="楷体_GB2312" pitchFamily="49" charset="-122"/>
              </a:rPr>
              <a:t>2</a:t>
            </a:r>
            <a:r>
              <a:rPr kumimoji="1" lang="zh-CN" altLang="en-US" sz="2400" b="1">
                <a:latin typeface="Times New Roman" panose="02020603050405020304" pitchFamily="18" charset="0"/>
                <a:ea typeface="楷体_GB2312" pitchFamily="49" charset="-122"/>
              </a:rPr>
              <a:t>和</a:t>
            </a:r>
            <a:r>
              <a:rPr kumimoji="1" lang="en-US" altLang="zh-CN" sz="2400" b="1" i="1">
                <a:latin typeface="Times New Roman" panose="02020603050405020304" pitchFamily="18" charset="0"/>
                <a:ea typeface="楷体_GB2312" pitchFamily="49" charset="-122"/>
              </a:rPr>
              <a:t>t</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&lt;</a:t>
            </a:r>
            <a:r>
              <a:rPr kumimoji="1" lang="en-US" altLang="zh-CN" sz="2400" b="1" i="1">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+d</a:t>
            </a:r>
            <a:r>
              <a:rPr kumimoji="1" lang="en-US" altLang="zh-CN" sz="2400" b="1" i="1">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&lt;</a:t>
            </a:r>
            <a:r>
              <a:rPr kumimoji="1" lang="en-US" altLang="zh-CN" sz="2400" b="1" i="1">
                <a:latin typeface="Times New Roman" panose="02020603050405020304" pitchFamily="18" charset="0"/>
                <a:ea typeface="楷体_GB2312" pitchFamily="49" charset="-122"/>
              </a:rPr>
              <a:t>t</a:t>
            </a:r>
            <a:r>
              <a:rPr kumimoji="1" lang="en-US" altLang="zh-CN" sz="2400" b="1" baseline="-30000">
                <a:latin typeface="Times New Roman" panose="02020603050405020304" pitchFamily="18" charset="0"/>
                <a:ea typeface="楷体_GB2312" pitchFamily="49" charset="-122"/>
              </a:rPr>
              <a:t>2</a:t>
            </a:r>
            <a:r>
              <a:rPr kumimoji="1" lang="zh-CN" altLang="en-US" sz="2400" b="1">
                <a:latin typeface="Times New Roman" panose="02020603050405020304" pitchFamily="18" charset="0"/>
                <a:ea typeface="楷体_GB2312" pitchFamily="49" charset="-122"/>
              </a:rPr>
              <a:t>得到 </a:t>
            </a:r>
          </a:p>
        </p:txBody>
      </p:sp>
      <p:graphicFrame>
        <p:nvGraphicFramePr>
          <p:cNvPr id="154627" name="Object 3">
            <a:extLst>
              <a:ext uri="{FF2B5EF4-FFF2-40B4-BE49-F238E27FC236}">
                <a16:creationId xmlns:a16="http://schemas.microsoft.com/office/drawing/2014/main" id="{6C158ABE-87AC-75C2-9B6A-A33B9EDB079D}"/>
              </a:ext>
            </a:extLst>
          </p:cNvPr>
          <p:cNvGraphicFramePr>
            <a:graphicFrameLocks noChangeAspect="1"/>
          </p:cNvGraphicFramePr>
          <p:nvPr/>
        </p:nvGraphicFramePr>
        <p:xfrm>
          <a:off x="2057400" y="5562600"/>
          <a:ext cx="8153400" cy="800100"/>
        </p:xfrm>
        <a:graphic>
          <a:graphicData uri="http://schemas.openxmlformats.org/presentationml/2006/ole">
            <mc:AlternateContent xmlns:mc="http://schemas.openxmlformats.org/markup-compatibility/2006">
              <mc:Choice xmlns:v="urn:schemas-microsoft-com:vml" Requires="v">
                <p:oleObj name="Equation" r:id="rId2" imgW="4356100" imgH="393700" progId="Equation.3">
                  <p:embed/>
                </p:oleObj>
              </mc:Choice>
              <mc:Fallback>
                <p:oleObj name="Equation" r:id="rId2" imgW="4356100" imgH="393700" progId="Equation.3">
                  <p:embed/>
                  <p:pic>
                    <p:nvPicPr>
                      <p:cNvPr id="15462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5562600"/>
                        <a:ext cx="8153400" cy="80010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344713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06DF1-0A5B-532D-09AA-8F6B5FAE7A06}"/>
            </a:ext>
          </a:extLst>
        </p:cNvPr>
        <p:cNvGrpSpPr/>
        <p:nvPr/>
      </p:nvGrpSpPr>
      <p:grpSpPr>
        <a:xfrm>
          <a:off x="0" y="0"/>
          <a:ext cx="0" cy="0"/>
          <a:chOff x="0" y="0"/>
          <a:chExt cx="0" cy="0"/>
        </a:xfrm>
      </p:grpSpPr>
      <p:sp>
        <p:nvSpPr>
          <p:cNvPr id="155650" name="Text Box 2">
            <a:extLst>
              <a:ext uri="{FF2B5EF4-FFF2-40B4-BE49-F238E27FC236}">
                <a16:creationId xmlns:a16="http://schemas.microsoft.com/office/drawing/2014/main" id="{1DBCF24D-AE0F-C4C1-CF61-BC2F92359182}"/>
              </a:ext>
            </a:extLst>
          </p:cNvPr>
          <p:cNvSpPr txBox="1">
            <a:spLocks noChangeArrowheads="1"/>
          </p:cNvSpPr>
          <p:nvPr/>
        </p:nvSpPr>
        <p:spPr bwMode="auto">
          <a:xfrm>
            <a:off x="1631950" y="476251"/>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a:latin typeface="Times New Roman" panose="02020603050405020304" pitchFamily="18" charset="0"/>
                <a:ea typeface="楷体_GB2312" pitchFamily="49" charset="-122"/>
              </a:rPr>
              <a:t>        当电容电流有界时，电容电压不能突变的性质，常用下式表示 </a:t>
            </a:r>
          </a:p>
        </p:txBody>
      </p:sp>
      <p:sp>
        <p:nvSpPr>
          <p:cNvPr id="155651" name="Text Box 3">
            <a:extLst>
              <a:ext uri="{FF2B5EF4-FFF2-40B4-BE49-F238E27FC236}">
                <a16:creationId xmlns:a16="http://schemas.microsoft.com/office/drawing/2014/main" id="{DB43A8C2-985A-1F7A-9958-D442A0C0124D}"/>
              </a:ext>
            </a:extLst>
          </p:cNvPr>
          <p:cNvSpPr txBox="1">
            <a:spLocks noChangeArrowheads="1"/>
          </p:cNvSpPr>
          <p:nvPr/>
        </p:nvSpPr>
        <p:spPr bwMode="auto">
          <a:xfrm>
            <a:off x="2133600" y="2757489"/>
            <a:ext cx="6324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a:latin typeface="Times New Roman" panose="02020603050405020304" pitchFamily="18" charset="0"/>
                <a:ea typeface="楷体_GB2312" pitchFamily="49" charset="-122"/>
              </a:rPr>
              <a:t>        对于初始时刻</a:t>
            </a:r>
            <a:r>
              <a:rPr kumimoji="1" lang="en-US" altLang="zh-CN" sz="2400" b="1" i="1">
                <a:latin typeface="Times New Roman" panose="02020603050405020304" pitchFamily="18" charset="0"/>
                <a:ea typeface="楷体_GB2312" pitchFamily="49" charset="-122"/>
              </a:rPr>
              <a:t>t=</a:t>
            </a:r>
            <a:r>
              <a:rPr kumimoji="1" lang="en-US" altLang="zh-CN" sz="2400" b="1">
                <a:latin typeface="Times New Roman" panose="02020603050405020304" pitchFamily="18" charset="0"/>
                <a:ea typeface="楷体_GB2312" pitchFamily="49" charset="-122"/>
              </a:rPr>
              <a:t>0</a:t>
            </a:r>
            <a:r>
              <a:rPr kumimoji="1" lang="zh-CN" altLang="en-US" sz="2400" b="1">
                <a:latin typeface="Times New Roman" panose="02020603050405020304" pitchFamily="18" charset="0"/>
                <a:ea typeface="楷体_GB2312" pitchFamily="49" charset="-122"/>
              </a:rPr>
              <a:t>来说，上式表示为 </a:t>
            </a:r>
          </a:p>
        </p:txBody>
      </p:sp>
      <p:graphicFrame>
        <p:nvGraphicFramePr>
          <p:cNvPr id="155652" name="Object 4">
            <a:extLst>
              <a:ext uri="{FF2B5EF4-FFF2-40B4-BE49-F238E27FC236}">
                <a16:creationId xmlns:a16="http://schemas.microsoft.com/office/drawing/2014/main" id="{75CA6EEC-8A29-F158-63B4-773BFC13C566}"/>
              </a:ext>
            </a:extLst>
          </p:cNvPr>
          <p:cNvGraphicFramePr>
            <a:graphicFrameLocks noChangeAspect="1"/>
          </p:cNvGraphicFramePr>
          <p:nvPr/>
        </p:nvGraphicFramePr>
        <p:xfrm>
          <a:off x="4033837" y="3562571"/>
          <a:ext cx="3197225" cy="719138"/>
        </p:xfrm>
        <a:graphic>
          <a:graphicData uri="http://schemas.openxmlformats.org/presentationml/2006/ole">
            <mc:AlternateContent xmlns:mc="http://schemas.openxmlformats.org/markup-compatibility/2006">
              <mc:Choice xmlns:v="urn:schemas-microsoft-com:vml" Requires="v">
                <p:oleObj name="Equation" r:id="rId2" imgW="990360" imgH="228600" progId="Equation.DSMT4">
                  <p:embed/>
                </p:oleObj>
              </mc:Choice>
              <mc:Fallback>
                <p:oleObj name="Equation" r:id="rId2" imgW="990360" imgH="228600" progId="Equation.DSMT4">
                  <p:embed/>
                  <p:pic>
                    <p:nvPicPr>
                      <p:cNvPr id="155652" name="Object 4"/>
                      <p:cNvPicPr>
                        <a:picLocks noChangeAspect="1" noChangeArrowheads="1"/>
                      </p:cNvPicPr>
                      <p:nvPr/>
                    </p:nvPicPr>
                    <p:blipFill>
                      <a:blip r:embed="rId3"/>
                      <a:srcRect/>
                      <a:stretch>
                        <a:fillRect/>
                      </a:stretch>
                    </p:blipFill>
                    <p:spPr bwMode="auto">
                      <a:xfrm>
                        <a:off x="4033837" y="3562571"/>
                        <a:ext cx="3197225" cy="719138"/>
                      </a:xfrm>
                      <a:prstGeom prst="rect">
                        <a:avLst/>
                      </a:prstGeom>
                      <a:noFill/>
                      <a:ln>
                        <a:noFill/>
                      </a:ln>
                    </p:spPr>
                  </p:pic>
                </p:oleObj>
              </mc:Fallback>
            </mc:AlternateContent>
          </a:graphicData>
        </a:graphic>
      </p:graphicFrame>
      <p:graphicFrame>
        <p:nvGraphicFramePr>
          <p:cNvPr id="155653" name="Object 5">
            <a:extLst>
              <a:ext uri="{FF2B5EF4-FFF2-40B4-BE49-F238E27FC236}">
                <a16:creationId xmlns:a16="http://schemas.microsoft.com/office/drawing/2014/main" id="{507E4845-001E-9AA0-8093-45F5BCC749F1}"/>
              </a:ext>
            </a:extLst>
          </p:cNvPr>
          <p:cNvGraphicFramePr>
            <a:graphicFrameLocks noChangeAspect="1"/>
          </p:cNvGraphicFramePr>
          <p:nvPr/>
        </p:nvGraphicFramePr>
        <p:xfrm>
          <a:off x="4038600" y="1828800"/>
          <a:ext cx="3429000" cy="769938"/>
        </p:xfrm>
        <a:graphic>
          <a:graphicData uri="http://schemas.openxmlformats.org/presentationml/2006/ole">
            <mc:AlternateContent xmlns:mc="http://schemas.openxmlformats.org/markup-compatibility/2006">
              <mc:Choice xmlns:v="urn:schemas-microsoft-com:vml" Requires="v">
                <p:oleObj name="Equation" r:id="rId4" imgW="990600" imgH="228600" progId="Equation.3">
                  <p:embed/>
                </p:oleObj>
              </mc:Choice>
              <mc:Fallback>
                <p:oleObj name="Equation" r:id="rId4" imgW="990600" imgH="228600" progId="Equation.3">
                  <p:embed/>
                  <p:pic>
                    <p:nvPicPr>
                      <p:cNvPr id="15565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828800"/>
                        <a:ext cx="3429000" cy="769938"/>
                      </a:xfrm>
                      <a:prstGeom prst="rect">
                        <a:avLst/>
                      </a:prstGeom>
                      <a:noFill/>
                      <a:ln>
                        <a:noFill/>
                      </a:ln>
                    </p:spPr>
                  </p:pic>
                </p:oleObj>
              </mc:Fallback>
            </mc:AlternateContent>
          </a:graphicData>
        </a:graphic>
      </p:graphicFrame>
      <p:sp>
        <p:nvSpPr>
          <p:cNvPr id="155654" name="Text Box 6">
            <a:extLst>
              <a:ext uri="{FF2B5EF4-FFF2-40B4-BE49-F238E27FC236}">
                <a16:creationId xmlns:a16="http://schemas.microsoft.com/office/drawing/2014/main" id="{F6BA048D-FF22-7110-34F5-EA83244BB32E}"/>
              </a:ext>
            </a:extLst>
          </p:cNvPr>
          <p:cNvSpPr txBox="1">
            <a:spLocks noChangeArrowheads="1"/>
          </p:cNvSpPr>
          <p:nvPr/>
        </p:nvSpPr>
        <p:spPr bwMode="auto">
          <a:xfrm>
            <a:off x="1917031" y="4700338"/>
            <a:ext cx="86948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利用电容电压的连续性，可以确定电路中开关发生作用后一瞬间的电容电压值，下面举例加以说明。 </a:t>
            </a:r>
          </a:p>
        </p:txBody>
      </p:sp>
    </p:spTree>
    <p:extLst>
      <p:ext uri="{BB962C8B-B14F-4D97-AF65-F5344CB8AC3E}">
        <p14:creationId xmlns:p14="http://schemas.microsoft.com/office/powerpoint/2010/main" val="30309316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F7D55-252D-64AB-D0CC-AC6F2290EECD}"/>
            </a:ext>
          </a:extLst>
        </p:cNvPr>
        <p:cNvGrpSpPr/>
        <p:nvPr/>
      </p:nvGrpSpPr>
      <p:grpSpPr>
        <a:xfrm>
          <a:off x="0" y="0"/>
          <a:ext cx="0" cy="0"/>
          <a:chOff x="0" y="0"/>
          <a:chExt cx="0" cy="0"/>
        </a:xfrm>
      </p:grpSpPr>
      <p:sp>
        <p:nvSpPr>
          <p:cNvPr id="180226" name="Text Box 2">
            <a:extLst>
              <a:ext uri="{FF2B5EF4-FFF2-40B4-BE49-F238E27FC236}">
                <a16:creationId xmlns:a16="http://schemas.microsoft.com/office/drawing/2014/main" id="{BAFD0CE5-7F8E-BDF7-C804-736D33A65817}"/>
              </a:ext>
            </a:extLst>
          </p:cNvPr>
          <p:cNvSpPr txBox="1">
            <a:spLocks noChangeArrowheads="1"/>
          </p:cNvSpPr>
          <p:nvPr/>
        </p:nvSpPr>
        <p:spPr bwMode="auto">
          <a:xfrm>
            <a:off x="1159042" y="146815"/>
            <a:ext cx="897555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spcBef>
                <a:spcPct val="50000"/>
              </a:spcBef>
            </a:pPr>
            <a:r>
              <a:rPr kumimoji="1" lang="zh-CN" altLang="en-US" sz="2800" b="1" dirty="0">
                <a:latin typeface="Times New Roman" panose="02020603050405020304" pitchFamily="18" charset="0"/>
                <a:ea typeface="楷体_GB2312" pitchFamily="49" charset="-122"/>
              </a:rPr>
              <a:t>三、电容的储能</a:t>
            </a:r>
          </a:p>
          <a:p>
            <a:pPr algn="just"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在电压电流采用关联参考方向的情况下，电容的吸收功率为</a:t>
            </a:r>
          </a:p>
        </p:txBody>
      </p:sp>
      <p:graphicFrame>
        <p:nvGraphicFramePr>
          <p:cNvPr id="180227" name="Object 3">
            <a:extLst>
              <a:ext uri="{FF2B5EF4-FFF2-40B4-BE49-F238E27FC236}">
                <a16:creationId xmlns:a16="http://schemas.microsoft.com/office/drawing/2014/main" id="{DEAB1A0B-B836-6248-717F-55ABB6279D34}"/>
              </a:ext>
            </a:extLst>
          </p:cNvPr>
          <p:cNvGraphicFramePr>
            <a:graphicFrameLocks noChangeAspect="1"/>
          </p:cNvGraphicFramePr>
          <p:nvPr/>
        </p:nvGraphicFramePr>
        <p:xfrm>
          <a:off x="3898231" y="1624143"/>
          <a:ext cx="3962400" cy="925513"/>
        </p:xfrm>
        <a:graphic>
          <a:graphicData uri="http://schemas.openxmlformats.org/presentationml/2006/ole">
            <mc:AlternateContent xmlns:mc="http://schemas.openxmlformats.org/markup-compatibility/2006">
              <mc:Choice xmlns:v="urn:schemas-microsoft-com:vml" Requires="v">
                <p:oleObj name="Equation" r:id="rId2" imgW="1600200" imgH="393700" progId="Equation.3">
                  <p:embed/>
                </p:oleObj>
              </mc:Choice>
              <mc:Fallback>
                <p:oleObj name="Equation" r:id="rId2" imgW="1600200" imgH="393700" progId="Equation.3">
                  <p:embed/>
                  <p:pic>
                    <p:nvPicPr>
                      <p:cNvPr id="18022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231" y="1624143"/>
                        <a:ext cx="3962400" cy="925513"/>
                      </a:xfrm>
                      <a:prstGeom prst="rect">
                        <a:avLst/>
                      </a:prstGeom>
                      <a:noFill/>
                      <a:ln>
                        <a:noFill/>
                      </a:ln>
                    </p:spPr>
                  </p:pic>
                </p:oleObj>
              </mc:Fallback>
            </mc:AlternateContent>
          </a:graphicData>
        </a:graphic>
      </p:graphicFrame>
      <p:sp>
        <p:nvSpPr>
          <p:cNvPr id="180228" name="Text Box 4">
            <a:extLst>
              <a:ext uri="{FF2B5EF4-FFF2-40B4-BE49-F238E27FC236}">
                <a16:creationId xmlns:a16="http://schemas.microsoft.com/office/drawing/2014/main" id="{0676DE96-B697-CF38-0B0C-B8D35097553A}"/>
              </a:ext>
            </a:extLst>
          </p:cNvPr>
          <p:cNvSpPr txBox="1">
            <a:spLocks noChangeArrowheads="1"/>
          </p:cNvSpPr>
          <p:nvPr/>
        </p:nvSpPr>
        <p:spPr bwMode="auto">
          <a:xfrm>
            <a:off x="1159042" y="2690730"/>
            <a:ext cx="93084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由此式可以看出电容是一种储能元件，它在从初始时刻</a:t>
            </a:r>
            <a:r>
              <a:rPr kumimoji="1" lang="en-US" altLang="zh-CN" sz="2400" b="1" i="1" dirty="0">
                <a:latin typeface="Times New Roman" panose="02020603050405020304" pitchFamily="18" charset="0"/>
                <a:ea typeface="楷体_GB2312" pitchFamily="49" charset="-122"/>
              </a:rPr>
              <a:t>t</a:t>
            </a:r>
            <a:r>
              <a:rPr kumimoji="1" lang="en-US" altLang="zh-CN" sz="2400" b="1" baseline="-30000"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到任意时刻</a:t>
            </a:r>
            <a:r>
              <a:rPr kumimoji="1" lang="en-US" altLang="zh-CN" sz="2400" b="1" i="1" dirty="0">
                <a:latin typeface="Times New Roman" panose="02020603050405020304" pitchFamily="18" charset="0"/>
                <a:ea typeface="楷体_GB2312" pitchFamily="49" charset="-122"/>
              </a:rPr>
              <a:t>t </a:t>
            </a:r>
            <a:r>
              <a:rPr kumimoji="1" lang="zh-CN" altLang="en-US" sz="2400" b="1" dirty="0">
                <a:latin typeface="Times New Roman" panose="02020603050405020304" pitchFamily="18" charset="0"/>
                <a:ea typeface="楷体_GB2312" pitchFamily="49" charset="-122"/>
              </a:rPr>
              <a:t>时间内得到的能量为 </a:t>
            </a:r>
          </a:p>
        </p:txBody>
      </p:sp>
      <p:graphicFrame>
        <p:nvGraphicFramePr>
          <p:cNvPr id="180229" name="Object 5">
            <a:extLst>
              <a:ext uri="{FF2B5EF4-FFF2-40B4-BE49-F238E27FC236}">
                <a16:creationId xmlns:a16="http://schemas.microsoft.com/office/drawing/2014/main" id="{1CDD560F-0D9C-C396-D158-B8488109C053}"/>
              </a:ext>
            </a:extLst>
          </p:cNvPr>
          <p:cNvGraphicFramePr>
            <a:graphicFrameLocks noChangeAspect="1"/>
          </p:cNvGraphicFramePr>
          <p:nvPr/>
        </p:nvGraphicFramePr>
        <p:xfrm>
          <a:off x="3597442" y="4026984"/>
          <a:ext cx="5054600" cy="1863725"/>
        </p:xfrm>
        <a:graphic>
          <a:graphicData uri="http://schemas.openxmlformats.org/presentationml/2006/ole">
            <mc:AlternateContent xmlns:mc="http://schemas.openxmlformats.org/markup-compatibility/2006">
              <mc:Choice xmlns:v="urn:schemas-microsoft-com:vml" Requires="v">
                <p:oleObj name="Equation" r:id="rId4" imgW="2527300" imgH="838200" progId="Equation.3">
                  <p:embed/>
                </p:oleObj>
              </mc:Choice>
              <mc:Fallback>
                <p:oleObj name="Equation" r:id="rId4" imgW="2527300" imgH="838200" progId="Equation.3">
                  <p:embed/>
                  <p:pic>
                    <p:nvPicPr>
                      <p:cNvPr id="18022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7442" y="4026984"/>
                        <a:ext cx="5054600" cy="18637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42944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7632C-3308-AC2D-634B-F98493226D28}"/>
            </a:ext>
          </a:extLst>
        </p:cNvPr>
        <p:cNvGrpSpPr/>
        <p:nvPr/>
      </p:nvGrpSpPr>
      <p:grpSpPr>
        <a:xfrm>
          <a:off x="0" y="0"/>
          <a:ext cx="0" cy="0"/>
          <a:chOff x="0" y="0"/>
          <a:chExt cx="0" cy="0"/>
        </a:xfrm>
      </p:grpSpPr>
      <p:sp>
        <p:nvSpPr>
          <p:cNvPr id="181250" name="Text Box 2">
            <a:extLst>
              <a:ext uri="{FF2B5EF4-FFF2-40B4-BE49-F238E27FC236}">
                <a16:creationId xmlns:a16="http://schemas.microsoft.com/office/drawing/2014/main" id="{9A8B50B4-693A-CF6D-77B3-6185D55F6A15}"/>
              </a:ext>
            </a:extLst>
          </p:cNvPr>
          <p:cNvSpPr txBox="1">
            <a:spLocks noChangeArrowheads="1"/>
          </p:cNvSpPr>
          <p:nvPr/>
        </p:nvSpPr>
        <p:spPr bwMode="auto">
          <a:xfrm>
            <a:off x="872624" y="476251"/>
            <a:ext cx="100400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若电容的初始储能为零，即</a:t>
            </a:r>
            <a:r>
              <a:rPr kumimoji="1" lang="en-US" altLang="zh-CN" sz="2400" b="1" i="1" dirty="0">
                <a:latin typeface="Times New Roman" panose="02020603050405020304" pitchFamily="18" charset="0"/>
                <a:ea typeface="楷体_GB2312" pitchFamily="49" charset="-122"/>
              </a:rPr>
              <a:t>u</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baseline="-30000" dirty="0">
                <a:latin typeface="Times New Roman" panose="02020603050405020304" pitchFamily="18" charset="0"/>
                <a:ea typeface="楷体_GB2312" pitchFamily="49" charset="-122"/>
              </a:rPr>
              <a:t>0</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则任意时刻储存在电容中的能量为 </a:t>
            </a:r>
          </a:p>
        </p:txBody>
      </p:sp>
      <p:graphicFrame>
        <p:nvGraphicFramePr>
          <p:cNvPr id="181251" name="Object 3">
            <a:extLst>
              <a:ext uri="{FF2B5EF4-FFF2-40B4-BE49-F238E27FC236}">
                <a16:creationId xmlns:a16="http://schemas.microsoft.com/office/drawing/2014/main" id="{0A3F477E-1FD1-016D-2DC3-76F6BAC66095}"/>
              </a:ext>
            </a:extLst>
          </p:cNvPr>
          <p:cNvGraphicFramePr>
            <a:graphicFrameLocks noChangeAspect="1"/>
          </p:cNvGraphicFramePr>
          <p:nvPr/>
        </p:nvGraphicFramePr>
        <p:xfrm>
          <a:off x="4669256" y="1327664"/>
          <a:ext cx="2857500" cy="927100"/>
        </p:xfrm>
        <a:graphic>
          <a:graphicData uri="http://schemas.openxmlformats.org/presentationml/2006/ole">
            <mc:AlternateContent xmlns:mc="http://schemas.openxmlformats.org/markup-compatibility/2006">
              <mc:Choice xmlns:v="urn:schemas-microsoft-com:vml" Requires="v">
                <p:oleObj name="Equation" r:id="rId2" imgW="1104840" imgH="393480" progId="Equation.DSMT4">
                  <p:embed/>
                </p:oleObj>
              </mc:Choice>
              <mc:Fallback>
                <p:oleObj name="Equation" r:id="rId2" imgW="1104840" imgH="393480" progId="Equation.DSMT4">
                  <p:embed/>
                  <p:pic>
                    <p:nvPicPr>
                      <p:cNvPr id="181251" name="Object 3"/>
                      <p:cNvPicPr>
                        <a:picLocks noChangeAspect="1" noChangeArrowheads="1"/>
                      </p:cNvPicPr>
                      <p:nvPr/>
                    </p:nvPicPr>
                    <p:blipFill>
                      <a:blip r:embed="rId3"/>
                      <a:srcRect/>
                      <a:stretch>
                        <a:fillRect/>
                      </a:stretch>
                    </p:blipFill>
                    <p:spPr bwMode="auto">
                      <a:xfrm>
                        <a:off x="4669256" y="1327664"/>
                        <a:ext cx="2857500" cy="927100"/>
                      </a:xfrm>
                      <a:prstGeom prst="rect">
                        <a:avLst/>
                      </a:prstGeom>
                      <a:noFill/>
                      <a:ln>
                        <a:noFill/>
                      </a:ln>
                    </p:spPr>
                  </p:pic>
                </p:oleObj>
              </mc:Fallback>
            </mc:AlternateContent>
          </a:graphicData>
        </a:graphic>
      </p:graphicFrame>
      <p:sp>
        <p:nvSpPr>
          <p:cNvPr id="181252" name="Rectangle 4">
            <a:extLst>
              <a:ext uri="{FF2B5EF4-FFF2-40B4-BE49-F238E27FC236}">
                <a16:creationId xmlns:a16="http://schemas.microsoft.com/office/drawing/2014/main" id="{B09EDC76-2D17-546B-011E-2BD63D7B66C1}"/>
              </a:ext>
            </a:extLst>
          </p:cNvPr>
          <p:cNvSpPr>
            <a:spLocks noChangeArrowheads="1"/>
          </p:cNvSpPr>
          <p:nvPr/>
        </p:nvSpPr>
        <p:spPr bwMode="auto">
          <a:xfrm>
            <a:off x="1556084" y="2827338"/>
            <a:ext cx="9476873"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此式说明</a:t>
            </a:r>
            <a:r>
              <a:rPr kumimoji="1" lang="zh-CN" altLang="en-US" sz="2400" b="1" dirty="0">
                <a:solidFill>
                  <a:srgbClr val="FF0000"/>
                </a:solidFill>
                <a:latin typeface="Times New Roman" panose="02020603050405020304" pitchFamily="18" charset="0"/>
                <a:ea typeface="楷体_GB2312" pitchFamily="49" charset="-122"/>
              </a:rPr>
              <a:t>某时刻电容的储能取决于该时刻电容的电压值，与电容的电流值无关</a:t>
            </a:r>
            <a:r>
              <a:rPr kumimoji="1" lang="zh-CN" altLang="en-US" sz="2400" b="1" dirty="0">
                <a:latin typeface="Times New Roman" panose="02020603050405020304" pitchFamily="18" charset="0"/>
                <a:ea typeface="楷体_GB2312" pitchFamily="49" charset="-122"/>
              </a:rPr>
              <a:t>。</a:t>
            </a:r>
          </a:p>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电容电压的绝对值增大时，电容储能增加；电容电压的绝对值减小时，电容储能减少。</a:t>
            </a:r>
          </a:p>
        </p:txBody>
      </p:sp>
    </p:spTree>
    <p:extLst>
      <p:ext uri="{BB962C8B-B14F-4D97-AF65-F5344CB8AC3E}">
        <p14:creationId xmlns:p14="http://schemas.microsoft.com/office/powerpoint/2010/main" val="282834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1E1BD58-0F45-4146-A703-8A4C55151E7D}"/>
              </a:ext>
            </a:extLst>
          </p:cNvPr>
          <p:cNvSpPr txBox="1">
            <a:spLocks noChangeArrowheads="1"/>
          </p:cNvSpPr>
          <p:nvPr/>
        </p:nvSpPr>
        <p:spPr bwMode="auto">
          <a:xfrm>
            <a:off x="2208214" y="1732243"/>
            <a:ext cx="1150937" cy="461665"/>
          </a:xfrm>
          <a:prstGeom prst="rect">
            <a:avLst/>
          </a:prstGeom>
          <a:noFill/>
          <a:ln w="38100"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Font typeface="Wingdings" panose="05000000000000000000" pitchFamily="2" charset="2"/>
              <a:buChar char="l"/>
            </a:pPr>
            <a:r>
              <a:rPr kumimoji="1" lang="zh-CN" altLang="en-US" sz="2400" b="1">
                <a:solidFill>
                  <a:srgbClr val="FFFF00"/>
                </a:solidFill>
                <a:latin typeface="Times New Roman" panose="02020603050405020304" pitchFamily="18" charset="0"/>
                <a:ea typeface="仿宋_GB2312" pitchFamily="49" charset="-122"/>
              </a:rPr>
              <a:t> </a:t>
            </a:r>
            <a:r>
              <a:rPr kumimoji="1" lang="zh-CN" altLang="en-US" sz="2400" b="1">
                <a:latin typeface="Times New Roman" panose="02020603050405020304" pitchFamily="18" charset="0"/>
                <a:ea typeface="仿宋_GB2312" pitchFamily="49" charset="-122"/>
              </a:rPr>
              <a:t>方向</a:t>
            </a:r>
          </a:p>
        </p:txBody>
      </p:sp>
      <p:sp>
        <p:nvSpPr>
          <p:cNvPr id="3" name="AutoShape 3">
            <a:extLst>
              <a:ext uri="{FF2B5EF4-FFF2-40B4-BE49-F238E27FC236}">
                <a16:creationId xmlns:a16="http://schemas.microsoft.com/office/drawing/2014/main" id="{22C05946-E063-4815-97E5-D541F378E467}"/>
              </a:ext>
            </a:extLst>
          </p:cNvPr>
          <p:cNvSpPr>
            <a:spLocks noChangeArrowheads="1"/>
          </p:cNvSpPr>
          <p:nvPr/>
        </p:nvSpPr>
        <p:spPr bwMode="auto">
          <a:xfrm>
            <a:off x="3622290" y="846020"/>
            <a:ext cx="293711" cy="733663"/>
          </a:xfrm>
          <a:prstGeom prst="rightArrow">
            <a:avLst>
              <a:gd name="adj1" fmla="val 50000"/>
              <a:gd name="adj2" fmla="val 75000"/>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 name="Text Box 4">
            <a:extLst>
              <a:ext uri="{FF2B5EF4-FFF2-40B4-BE49-F238E27FC236}">
                <a16:creationId xmlns:a16="http://schemas.microsoft.com/office/drawing/2014/main" id="{0C3227CF-983F-4295-9E87-E23E2A342FEB}"/>
              </a:ext>
            </a:extLst>
          </p:cNvPr>
          <p:cNvSpPr txBox="1">
            <a:spLocks noChangeArrowheads="1"/>
          </p:cNvSpPr>
          <p:nvPr/>
        </p:nvSpPr>
        <p:spPr bwMode="auto">
          <a:xfrm>
            <a:off x="4052716" y="1732242"/>
            <a:ext cx="612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rPr>
              <a:t>规定正电荷的运动方向为电流的实际方向</a:t>
            </a:r>
          </a:p>
        </p:txBody>
      </p:sp>
      <p:sp>
        <p:nvSpPr>
          <p:cNvPr id="5" name="Text Box 5">
            <a:extLst>
              <a:ext uri="{FF2B5EF4-FFF2-40B4-BE49-F238E27FC236}">
                <a16:creationId xmlns:a16="http://schemas.microsoft.com/office/drawing/2014/main" id="{AF5F70C4-04F1-4096-8150-8D492C42F14C}"/>
              </a:ext>
            </a:extLst>
          </p:cNvPr>
          <p:cNvSpPr txBox="1">
            <a:spLocks noChangeArrowheads="1"/>
          </p:cNvSpPr>
          <p:nvPr/>
        </p:nvSpPr>
        <p:spPr bwMode="auto">
          <a:xfrm>
            <a:off x="2208214" y="960439"/>
            <a:ext cx="1150937" cy="461665"/>
          </a:xfrm>
          <a:prstGeom prst="rect">
            <a:avLst/>
          </a:prstGeom>
          <a:noFill/>
          <a:ln w="38100"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buFont typeface="Wingdings" panose="05000000000000000000" pitchFamily="2" charset="2"/>
              <a:buChar char="l"/>
            </a:pPr>
            <a:r>
              <a:rPr kumimoji="1" lang="zh-CN" altLang="en-US" sz="2400" b="1">
                <a:solidFill>
                  <a:srgbClr val="FFFF00"/>
                </a:solidFill>
                <a:latin typeface="Times New Roman" panose="02020603050405020304" pitchFamily="18" charset="0"/>
                <a:ea typeface="仿宋_GB2312" pitchFamily="49" charset="-122"/>
              </a:rPr>
              <a:t> </a:t>
            </a:r>
            <a:r>
              <a:rPr kumimoji="1" lang="zh-CN" altLang="en-US" sz="2400" b="1">
                <a:latin typeface="Times New Roman" panose="02020603050405020304" pitchFamily="18" charset="0"/>
                <a:ea typeface="仿宋_GB2312" pitchFamily="49" charset="-122"/>
              </a:rPr>
              <a:t>单位</a:t>
            </a:r>
          </a:p>
        </p:txBody>
      </p:sp>
      <p:sp>
        <p:nvSpPr>
          <p:cNvPr id="7" name="Text Box 7">
            <a:extLst>
              <a:ext uri="{FF2B5EF4-FFF2-40B4-BE49-F238E27FC236}">
                <a16:creationId xmlns:a16="http://schemas.microsoft.com/office/drawing/2014/main" id="{383D7D32-6BA9-426F-9BE3-08256EFE29D9}"/>
              </a:ext>
            </a:extLst>
          </p:cNvPr>
          <p:cNvSpPr txBox="1">
            <a:spLocks noChangeArrowheads="1"/>
          </p:cNvSpPr>
          <p:nvPr/>
        </p:nvSpPr>
        <p:spPr bwMode="auto">
          <a:xfrm>
            <a:off x="4291104" y="960439"/>
            <a:ext cx="3887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400" b="1" dirty="0">
                <a:latin typeface="Times New Roman" panose="02020603050405020304" pitchFamily="18" charset="0"/>
                <a:ea typeface="仿宋_GB2312" pitchFamily="49" charset="-122"/>
              </a:rPr>
              <a:t>A</a:t>
            </a:r>
            <a:r>
              <a:rPr kumimoji="1" lang="zh-CN" altLang="en-US" sz="2400" b="1" dirty="0">
                <a:latin typeface="Times New Roman" panose="02020603050405020304" pitchFamily="18" charset="0"/>
                <a:ea typeface="仿宋_GB2312" pitchFamily="49" charset="-122"/>
              </a:rPr>
              <a:t>（安培）、</a:t>
            </a:r>
            <a:r>
              <a:rPr kumimoji="1" lang="en-US" altLang="zh-CN" sz="2400" b="1" dirty="0">
                <a:latin typeface="Times New Roman" panose="02020603050405020304" pitchFamily="18" charset="0"/>
                <a:ea typeface="仿宋_GB2312" pitchFamily="49" charset="-122"/>
              </a:rPr>
              <a:t>kA</a:t>
            </a:r>
            <a:r>
              <a:rPr kumimoji="1" lang="zh-CN" altLang="en-US" sz="2400" b="1" dirty="0">
                <a:latin typeface="Times New Roman" panose="02020603050405020304" pitchFamily="18" charset="0"/>
                <a:ea typeface="仿宋_GB2312" pitchFamily="49" charset="-122"/>
              </a:rPr>
              <a:t>、</a:t>
            </a:r>
            <a:r>
              <a:rPr kumimoji="1" lang="en-US" altLang="zh-CN" sz="2400" b="1" dirty="0">
                <a:latin typeface="Times New Roman" panose="02020603050405020304" pitchFamily="18" charset="0"/>
                <a:ea typeface="仿宋_GB2312" pitchFamily="49" charset="-122"/>
              </a:rPr>
              <a:t>mA</a:t>
            </a:r>
            <a:r>
              <a:rPr kumimoji="1" lang="zh-CN" altLang="en-US" sz="2400" b="1" dirty="0">
                <a:latin typeface="Times New Roman" panose="02020603050405020304" pitchFamily="18" charset="0"/>
                <a:ea typeface="仿宋_GB2312" pitchFamily="49" charset="-122"/>
              </a:rPr>
              <a:t>、</a:t>
            </a:r>
            <a:r>
              <a:rPr kumimoji="1" lang="zh-CN" altLang="en-US" sz="2400" b="1" dirty="0">
                <a:latin typeface="Times New Roman" panose="02020603050405020304" pitchFamily="18" charset="0"/>
                <a:ea typeface="仿宋_GB2312" pitchFamily="49" charset="-122"/>
                <a:sym typeface="Symbol" panose="05050102010706020507" pitchFamily="18" charset="2"/>
              </a:rPr>
              <a:t></a:t>
            </a:r>
            <a:r>
              <a:rPr kumimoji="1" lang="en-US" altLang="zh-CN" sz="2400" b="1" dirty="0">
                <a:latin typeface="Times New Roman" panose="02020603050405020304" pitchFamily="18" charset="0"/>
                <a:ea typeface="仿宋_GB2312" pitchFamily="49" charset="-122"/>
                <a:sym typeface="Symbol" panose="05050102010706020507" pitchFamily="18" charset="2"/>
              </a:rPr>
              <a:t>A</a:t>
            </a:r>
            <a:endParaRPr kumimoji="1" lang="en-US" altLang="zh-CN" sz="2400" b="1" dirty="0">
              <a:latin typeface="Times New Roman" panose="02020603050405020304" pitchFamily="18" charset="0"/>
              <a:ea typeface="仿宋_GB2312" pitchFamily="49" charset="-122"/>
            </a:endParaRPr>
          </a:p>
        </p:txBody>
      </p:sp>
      <p:sp>
        <p:nvSpPr>
          <p:cNvPr id="8" name="AutoShape 8">
            <a:extLst>
              <a:ext uri="{FF2B5EF4-FFF2-40B4-BE49-F238E27FC236}">
                <a16:creationId xmlns:a16="http://schemas.microsoft.com/office/drawing/2014/main" id="{2911C59C-167E-49C0-BCA7-67D8D888282C}"/>
              </a:ext>
            </a:extLst>
          </p:cNvPr>
          <p:cNvSpPr>
            <a:spLocks noChangeArrowheads="1"/>
          </p:cNvSpPr>
          <p:nvPr/>
        </p:nvSpPr>
        <p:spPr bwMode="auto">
          <a:xfrm>
            <a:off x="3630359" y="1617824"/>
            <a:ext cx="293711" cy="733663"/>
          </a:xfrm>
          <a:prstGeom prst="rightArrow">
            <a:avLst>
              <a:gd name="adj1" fmla="val 50000"/>
              <a:gd name="adj2" fmla="val 75000"/>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9" name="Text Box 9">
            <a:extLst>
              <a:ext uri="{FF2B5EF4-FFF2-40B4-BE49-F238E27FC236}">
                <a16:creationId xmlns:a16="http://schemas.microsoft.com/office/drawing/2014/main" id="{B9B6C034-8FF4-4DF9-BCE4-13AE74479E7E}"/>
              </a:ext>
            </a:extLst>
          </p:cNvPr>
          <p:cNvSpPr txBox="1">
            <a:spLocks noChangeArrowheads="1"/>
          </p:cNvSpPr>
          <p:nvPr/>
        </p:nvSpPr>
        <p:spPr bwMode="auto">
          <a:xfrm>
            <a:off x="2147310" y="2517191"/>
            <a:ext cx="67569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kumimoji="1" lang="zh-CN" altLang="en-US" sz="2400" b="1" dirty="0">
                <a:latin typeface="Times New Roman" panose="02020603050405020304" pitchFamily="18" charset="0"/>
                <a:ea typeface="仿宋_GB2312" pitchFamily="49" charset="-122"/>
              </a:rPr>
              <a:t>元件</a:t>
            </a:r>
            <a:r>
              <a:rPr kumimoji="1" lang="en-US" altLang="zh-CN" sz="2400" b="1" dirty="0">
                <a:latin typeface="Times New Roman" panose="02020603050405020304" pitchFamily="18" charset="0"/>
                <a:ea typeface="仿宋_GB2312" pitchFamily="49" charset="-122"/>
              </a:rPr>
              <a:t>(</a:t>
            </a:r>
            <a:r>
              <a:rPr kumimoji="1" lang="zh-CN" altLang="en-US" sz="2400" b="1" dirty="0">
                <a:latin typeface="Times New Roman" panose="02020603050405020304" pitchFamily="18" charset="0"/>
                <a:ea typeface="仿宋_GB2312" pitchFamily="49" charset="-122"/>
              </a:rPr>
              <a:t>导线</a:t>
            </a:r>
            <a:r>
              <a:rPr kumimoji="1" lang="en-US" altLang="zh-CN" sz="2400" b="1" dirty="0">
                <a:latin typeface="Times New Roman" panose="02020603050405020304" pitchFamily="18" charset="0"/>
                <a:ea typeface="仿宋_GB2312" pitchFamily="49" charset="-122"/>
              </a:rPr>
              <a:t>)</a:t>
            </a:r>
            <a:r>
              <a:rPr kumimoji="1" lang="zh-CN" altLang="en-US" sz="2400" b="1" dirty="0">
                <a:latin typeface="Times New Roman" panose="02020603050405020304" pitchFamily="18" charset="0"/>
                <a:ea typeface="仿宋_GB2312" pitchFamily="49" charset="-122"/>
              </a:rPr>
              <a:t>中电流流动的实际方向只有两种可能</a:t>
            </a:r>
            <a:r>
              <a:rPr kumimoji="1" lang="en-US" altLang="zh-CN" sz="2400" b="1" dirty="0">
                <a:latin typeface="Times New Roman" panose="02020603050405020304" pitchFamily="18" charset="0"/>
                <a:ea typeface="仿宋_GB2312" pitchFamily="49" charset="-122"/>
              </a:rPr>
              <a:t>:</a:t>
            </a:r>
            <a:r>
              <a:rPr kumimoji="1" lang="en-US" altLang="zh-CN" sz="2400" b="1" dirty="0">
                <a:latin typeface="Times New Roman" panose="02020603050405020304" pitchFamily="18" charset="0"/>
                <a:ea typeface="宋体" panose="02010600030101010101" pitchFamily="2" charset="-122"/>
              </a:rPr>
              <a:t> </a:t>
            </a:r>
          </a:p>
        </p:txBody>
      </p:sp>
      <p:sp>
        <p:nvSpPr>
          <p:cNvPr id="10" name="Line 10">
            <a:extLst>
              <a:ext uri="{FF2B5EF4-FFF2-40B4-BE49-F238E27FC236}">
                <a16:creationId xmlns:a16="http://schemas.microsoft.com/office/drawing/2014/main" id="{D3DBBE68-DD6A-48D7-AB6E-D85C517A82B0}"/>
              </a:ext>
            </a:extLst>
          </p:cNvPr>
          <p:cNvSpPr>
            <a:spLocks noChangeShapeType="1"/>
          </p:cNvSpPr>
          <p:nvPr/>
        </p:nvSpPr>
        <p:spPr bwMode="auto">
          <a:xfrm>
            <a:off x="3648075" y="3663950"/>
            <a:ext cx="4389438" cy="1588"/>
          </a:xfrm>
          <a:prstGeom prst="line">
            <a:avLst/>
          </a:prstGeom>
          <a:noFill/>
          <a:ln w="57150" cap="sq">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AutoShape 11">
            <a:extLst>
              <a:ext uri="{FF2B5EF4-FFF2-40B4-BE49-F238E27FC236}">
                <a16:creationId xmlns:a16="http://schemas.microsoft.com/office/drawing/2014/main" id="{925323E2-9E8F-491D-9660-D57491426BF3}"/>
              </a:ext>
            </a:extLst>
          </p:cNvPr>
          <p:cNvSpPr>
            <a:spLocks noChangeArrowheads="1"/>
          </p:cNvSpPr>
          <p:nvPr/>
        </p:nvSpPr>
        <p:spPr bwMode="auto">
          <a:xfrm>
            <a:off x="3719513" y="3159125"/>
            <a:ext cx="781050" cy="292100"/>
          </a:xfrm>
          <a:prstGeom prst="rightArrow">
            <a:avLst>
              <a:gd name="adj1" fmla="val 50000"/>
              <a:gd name="adj2" fmla="val 66848"/>
            </a:avLst>
          </a:prstGeom>
          <a:solidFill>
            <a:srgbClr val="FF0000"/>
          </a:solidFill>
          <a:ln w="12700" cap="sq">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Text Box 12">
            <a:extLst>
              <a:ext uri="{FF2B5EF4-FFF2-40B4-BE49-F238E27FC236}">
                <a16:creationId xmlns:a16="http://schemas.microsoft.com/office/drawing/2014/main" id="{369A04A9-0F79-42BE-ACF9-685DE691280D}"/>
              </a:ext>
            </a:extLst>
          </p:cNvPr>
          <p:cNvSpPr txBox="1">
            <a:spLocks noChangeArrowheads="1"/>
          </p:cNvSpPr>
          <p:nvPr/>
        </p:nvSpPr>
        <p:spPr bwMode="auto">
          <a:xfrm>
            <a:off x="4656139" y="3087689"/>
            <a:ext cx="15827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a:latin typeface="Times New Roman" panose="02020603050405020304" pitchFamily="18" charset="0"/>
                <a:ea typeface="宋体" panose="02010600030101010101" pitchFamily="2" charset="-122"/>
              </a:rPr>
              <a:t>实际方向</a:t>
            </a:r>
          </a:p>
        </p:txBody>
      </p:sp>
      <p:sp>
        <p:nvSpPr>
          <p:cNvPr id="13" name="Line 13">
            <a:extLst>
              <a:ext uri="{FF2B5EF4-FFF2-40B4-BE49-F238E27FC236}">
                <a16:creationId xmlns:a16="http://schemas.microsoft.com/office/drawing/2014/main" id="{6EA8D106-D60D-4FB6-A814-A27E1DB81857}"/>
              </a:ext>
            </a:extLst>
          </p:cNvPr>
          <p:cNvSpPr>
            <a:spLocks noChangeShapeType="1"/>
          </p:cNvSpPr>
          <p:nvPr/>
        </p:nvSpPr>
        <p:spPr bwMode="auto">
          <a:xfrm flipH="1">
            <a:off x="3674248" y="4672013"/>
            <a:ext cx="4392612" cy="0"/>
          </a:xfrm>
          <a:prstGeom prst="line">
            <a:avLst/>
          </a:prstGeom>
          <a:noFill/>
          <a:ln w="57150" cap="sq">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AutoShape 14">
            <a:extLst>
              <a:ext uri="{FF2B5EF4-FFF2-40B4-BE49-F238E27FC236}">
                <a16:creationId xmlns:a16="http://schemas.microsoft.com/office/drawing/2014/main" id="{121E5EF5-1976-4EDC-8438-AD3CF9D3E13F}"/>
              </a:ext>
            </a:extLst>
          </p:cNvPr>
          <p:cNvSpPr>
            <a:spLocks noChangeArrowheads="1"/>
          </p:cNvSpPr>
          <p:nvPr/>
        </p:nvSpPr>
        <p:spPr bwMode="auto">
          <a:xfrm flipH="1">
            <a:off x="7246938" y="4168174"/>
            <a:ext cx="781050" cy="268288"/>
          </a:xfrm>
          <a:prstGeom prst="rightArrow">
            <a:avLst>
              <a:gd name="adj1" fmla="val 50000"/>
              <a:gd name="adj2" fmla="val 72781"/>
            </a:avLst>
          </a:prstGeom>
          <a:solidFill>
            <a:schemeClr val="hlink"/>
          </a:solidFill>
          <a:ln w="12700" cap="sq">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5" name="Text Box 15">
            <a:extLst>
              <a:ext uri="{FF2B5EF4-FFF2-40B4-BE49-F238E27FC236}">
                <a16:creationId xmlns:a16="http://schemas.microsoft.com/office/drawing/2014/main" id="{B322A8C2-D81D-42AE-9F83-7D70C9C45A0E}"/>
              </a:ext>
            </a:extLst>
          </p:cNvPr>
          <p:cNvSpPr txBox="1">
            <a:spLocks noChangeArrowheads="1"/>
          </p:cNvSpPr>
          <p:nvPr/>
        </p:nvSpPr>
        <p:spPr bwMode="auto">
          <a:xfrm>
            <a:off x="4656138" y="4022726"/>
            <a:ext cx="187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a:latin typeface="Times New Roman" panose="02020603050405020304" pitchFamily="18" charset="0"/>
                <a:ea typeface="宋体" panose="02010600030101010101" pitchFamily="2" charset="-122"/>
              </a:rPr>
              <a:t>实际方向</a:t>
            </a:r>
          </a:p>
        </p:txBody>
      </p:sp>
      <p:sp>
        <p:nvSpPr>
          <p:cNvPr id="16" name="Text Box 16">
            <a:extLst>
              <a:ext uri="{FF2B5EF4-FFF2-40B4-BE49-F238E27FC236}">
                <a16:creationId xmlns:a16="http://schemas.microsoft.com/office/drawing/2014/main" id="{1FA62EEB-BF48-4856-BB1F-34319E3228E5}"/>
              </a:ext>
            </a:extLst>
          </p:cNvPr>
          <p:cNvSpPr txBox="1">
            <a:spLocks noChangeArrowheads="1"/>
          </p:cNvSpPr>
          <p:nvPr/>
        </p:nvSpPr>
        <p:spPr bwMode="auto">
          <a:xfrm>
            <a:off x="3148385" y="2997373"/>
            <a:ext cx="5699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3600" b="1" dirty="0">
                <a:latin typeface="Times New Roman" panose="02020603050405020304" pitchFamily="18" charset="0"/>
                <a:ea typeface="宋体" panose="02010600030101010101" pitchFamily="2" charset="-122"/>
                <a:sym typeface="Symbol" panose="05050102010706020507" pitchFamily="18" charset="2"/>
              </a:rPr>
              <a:t></a:t>
            </a:r>
          </a:p>
        </p:txBody>
      </p:sp>
      <p:sp>
        <p:nvSpPr>
          <p:cNvPr id="17" name="Rectangle 17">
            <a:extLst>
              <a:ext uri="{FF2B5EF4-FFF2-40B4-BE49-F238E27FC236}">
                <a16:creationId xmlns:a16="http://schemas.microsoft.com/office/drawing/2014/main" id="{7234A4BE-717D-4691-B496-4851AB08907E}"/>
              </a:ext>
            </a:extLst>
          </p:cNvPr>
          <p:cNvSpPr>
            <a:spLocks noChangeArrowheads="1"/>
          </p:cNvSpPr>
          <p:nvPr/>
        </p:nvSpPr>
        <p:spPr bwMode="auto">
          <a:xfrm>
            <a:off x="5159376" y="3478491"/>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8" name="Rectangle 18">
            <a:extLst>
              <a:ext uri="{FF2B5EF4-FFF2-40B4-BE49-F238E27FC236}">
                <a16:creationId xmlns:a16="http://schemas.microsoft.com/office/drawing/2014/main" id="{6113C3C5-6905-4B8B-BB30-81011E73D2AE}"/>
              </a:ext>
            </a:extLst>
          </p:cNvPr>
          <p:cNvSpPr>
            <a:spLocks noChangeArrowheads="1"/>
          </p:cNvSpPr>
          <p:nvPr/>
        </p:nvSpPr>
        <p:spPr bwMode="auto">
          <a:xfrm>
            <a:off x="4943476" y="3478491"/>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9" name="Rectangle 19">
            <a:extLst>
              <a:ext uri="{FF2B5EF4-FFF2-40B4-BE49-F238E27FC236}">
                <a16:creationId xmlns:a16="http://schemas.microsoft.com/office/drawing/2014/main" id="{699B19AF-D971-45D7-817A-5721EC9A7D01}"/>
              </a:ext>
            </a:extLst>
          </p:cNvPr>
          <p:cNvSpPr>
            <a:spLocks noChangeArrowheads="1"/>
          </p:cNvSpPr>
          <p:nvPr/>
        </p:nvSpPr>
        <p:spPr bwMode="auto">
          <a:xfrm>
            <a:off x="5159376" y="3505157"/>
            <a:ext cx="936624" cy="369332"/>
          </a:xfrm>
          <a:prstGeom prst="rect">
            <a:avLst/>
          </a:prstGeom>
          <a:solidFill>
            <a:srgbClr val="46ACA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Rectangle 20">
            <a:extLst>
              <a:ext uri="{FF2B5EF4-FFF2-40B4-BE49-F238E27FC236}">
                <a16:creationId xmlns:a16="http://schemas.microsoft.com/office/drawing/2014/main" id="{6CB66105-0CF4-41F4-BE37-FB63EB8BA587}"/>
              </a:ext>
            </a:extLst>
          </p:cNvPr>
          <p:cNvSpPr>
            <a:spLocks noChangeArrowheads="1"/>
          </p:cNvSpPr>
          <p:nvPr/>
        </p:nvSpPr>
        <p:spPr bwMode="auto">
          <a:xfrm>
            <a:off x="5186535" y="4495113"/>
            <a:ext cx="930276" cy="369332"/>
          </a:xfrm>
          <a:prstGeom prst="rect">
            <a:avLst/>
          </a:prstGeom>
          <a:solidFill>
            <a:srgbClr val="46ACA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1" name="Text Box 21">
            <a:extLst>
              <a:ext uri="{FF2B5EF4-FFF2-40B4-BE49-F238E27FC236}">
                <a16:creationId xmlns:a16="http://schemas.microsoft.com/office/drawing/2014/main" id="{75BCB938-A898-4A2A-ADB0-A02B3848CDF5}"/>
              </a:ext>
            </a:extLst>
          </p:cNvPr>
          <p:cNvSpPr txBox="1">
            <a:spLocks noChangeArrowheads="1"/>
          </p:cNvSpPr>
          <p:nvPr/>
        </p:nvSpPr>
        <p:spPr bwMode="auto">
          <a:xfrm>
            <a:off x="2927350" y="3375026"/>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latin typeface="Times New Roman" panose="02020603050405020304" pitchFamily="18" charset="0"/>
                <a:ea typeface="仿宋_GB2312" pitchFamily="49" charset="-122"/>
              </a:rPr>
              <a:t>A</a:t>
            </a:r>
          </a:p>
        </p:txBody>
      </p:sp>
      <p:sp>
        <p:nvSpPr>
          <p:cNvPr id="22" name="Text Box 22">
            <a:extLst>
              <a:ext uri="{FF2B5EF4-FFF2-40B4-BE49-F238E27FC236}">
                <a16:creationId xmlns:a16="http://schemas.microsoft.com/office/drawing/2014/main" id="{C3D097D8-33FB-475E-A154-9861F6CFCCC7}"/>
              </a:ext>
            </a:extLst>
          </p:cNvPr>
          <p:cNvSpPr txBox="1">
            <a:spLocks noChangeArrowheads="1"/>
          </p:cNvSpPr>
          <p:nvPr/>
        </p:nvSpPr>
        <p:spPr bwMode="auto">
          <a:xfrm>
            <a:off x="2927350" y="43830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latin typeface="Times New Roman" panose="02020603050405020304" pitchFamily="18" charset="0"/>
                <a:ea typeface="仿宋_GB2312" pitchFamily="49" charset="-122"/>
              </a:rPr>
              <a:t>A</a:t>
            </a:r>
            <a:endParaRPr kumimoji="1" lang="en-US" altLang="zh-CN" sz="2400" b="1">
              <a:latin typeface="Times New Roman" panose="02020603050405020304" pitchFamily="18" charset="0"/>
              <a:ea typeface="仿宋_GB2312" pitchFamily="49" charset="-122"/>
            </a:endParaRPr>
          </a:p>
        </p:txBody>
      </p:sp>
      <p:sp>
        <p:nvSpPr>
          <p:cNvPr id="23" name="Text Box 23">
            <a:extLst>
              <a:ext uri="{FF2B5EF4-FFF2-40B4-BE49-F238E27FC236}">
                <a16:creationId xmlns:a16="http://schemas.microsoft.com/office/drawing/2014/main" id="{A56C6A84-7B8A-4D0C-AD4E-BEB468514158}"/>
              </a:ext>
            </a:extLst>
          </p:cNvPr>
          <p:cNvSpPr txBox="1">
            <a:spLocks noChangeArrowheads="1"/>
          </p:cNvSpPr>
          <p:nvPr/>
        </p:nvSpPr>
        <p:spPr bwMode="auto">
          <a:xfrm>
            <a:off x="8256588" y="43830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latin typeface="Times New Roman" panose="02020603050405020304" pitchFamily="18" charset="0"/>
                <a:ea typeface="仿宋_GB2312" pitchFamily="49" charset="-122"/>
              </a:rPr>
              <a:t>B</a:t>
            </a:r>
          </a:p>
        </p:txBody>
      </p:sp>
      <p:sp>
        <p:nvSpPr>
          <p:cNvPr id="24" name="Text Box 24">
            <a:extLst>
              <a:ext uri="{FF2B5EF4-FFF2-40B4-BE49-F238E27FC236}">
                <a16:creationId xmlns:a16="http://schemas.microsoft.com/office/drawing/2014/main" id="{6A1E6D55-64C1-4CEE-9171-D880FA4E3D8B}"/>
              </a:ext>
            </a:extLst>
          </p:cNvPr>
          <p:cNvSpPr txBox="1">
            <a:spLocks noChangeArrowheads="1"/>
          </p:cNvSpPr>
          <p:nvPr/>
        </p:nvSpPr>
        <p:spPr bwMode="auto">
          <a:xfrm>
            <a:off x="8256588" y="3375026"/>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latin typeface="Times New Roman" panose="02020603050405020304" pitchFamily="18" charset="0"/>
                <a:ea typeface="仿宋_GB2312" pitchFamily="49" charset="-122"/>
              </a:rPr>
              <a:t>B</a:t>
            </a:r>
          </a:p>
        </p:txBody>
      </p:sp>
      <p:sp>
        <p:nvSpPr>
          <p:cNvPr id="25" name="Text Box 25">
            <a:extLst>
              <a:ext uri="{FF2B5EF4-FFF2-40B4-BE49-F238E27FC236}">
                <a16:creationId xmlns:a16="http://schemas.microsoft.com/office/drawing/2014/main" id="{FF0B96EA-76FD-4739-98C4-9770D00C9972}"/>
              </a:ext>
            </a:extLst>
          </p:cNvPr>
          <p:cNvSpPr txBox="1">
            <a:spLocks noChangeArrowheads="1"/>
          </p:cNvSpPr>
          <p:nvPr/>
        </p:nvSpPr>
        <p:spPr bwMode="auto">
          <a:xfrm>
            <a:off x="2337052" y="5199063"/>
            <a:ext cx="1079500" cy="519112"/>
          </a:xfrm>
          <a:prstGeom prst="rect">
            <a:avLst/>
          </a:prstGeom>
          <a:solidFill>
            <a:srgbClr val="990033"/>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800" b="1" dirty="0">
                <a:solidFill>
                  <a:srgbClr val="FFFF00"/>
                </a:solidFill>
                <a:latin typeface="Times New Roman" panose="02020603050405020304" pitchFamily="18" charset="0"/>
                <a:ea typeface="宋体" panose="02010600030101010101" pitchFamily="2" charset="-122"/>
              </a:rPr>
              <a:t>问题</a:t>
            </a:r>
          </a:p>
        </p:txBody>
      </p:sp>
      <p:sp>
        <p:nvSpPr>
          <p:cNvPr id="26" name="Text Box 26">
            <a:extLst>
              <a:ext uri="{FF2B5EF4-FFF2-40B4-BE49-F238E27FC236}">
                <a16:creationId xmlns:a16="http://schemas.microsoft.com/office/drawing/2014/main" id="{7D00A815-E84C-46E0-82B9-C4AD0A55FE93}"/>
              </a:ext>
            </a:extLst>
          </p:cNvPr>
          <p:cNvSpPr txBox="1">
            <a:spLocks noChangeArrowheads="1"/>
          </p:cNvSpPr>
          <p:nvPr/>
        </p:nvSpPr>
        <p:spPr bwMode="auto">
          <a:xfrm>
            <a:off x="3575050" y="5210175"/>
            <a:ext cx="57610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zh-CN" altLang="en-US" sz="2400" b="1" dirty="0">
                <a:latin typeface="Times New Roman" panose="02020603050405020304" pitchFamily="18" charset="0"/>
                <a:ea typeface="仿宋_GB2312" pitchFamily="49" charset="-122"/>
              </a:rPr>
              <a:t>复杂电路或电路中的电流随时间变化时，电流的实际方向往往很难事先判断</a:t>
            </a:r>
          </a:p>
        </p:txBody>
      </p:sp>
      <p:sp>
        <p:nvSpPr>
          <p:cNvPr id="27" name="Text Box 16">
            <a:extLst>
              <a:ext uri="{FF2B5EF4-FFF2-40B4-BE49-F238E27FC236}">
                <a16:creationId xmlns:a16="http://schemas.microsoft.com/office/drawing/2014/main" id="{D23D1A5B-0890-4435-B8ED-3B66531E57E4}"/>
              </a:ext>
            </a:extLst>
          </p:cNvPr>
          <p:cNvSpPr txBox="1">
            <a:spLocks noChangeArrowheads="1"/>
          </p:cNvSpPr>
          <p:nvPr/>
        </p:nvSpPr>
        <p:spPr bwMode="auto">
          <a:xfrm>
            <a:off x="8010525" y="4019743"/>
            <a:ext cx="5699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3600" b="1" dirty="0">
                <a:latin typeface="Times New Roman" panose="02020603050405020304" pitchFamily="18" charset="0"/>
                <a:ea typeface="宋体" panose="02010600030101010101" pitchFamily="2" charset="-122"/>
                <a:sym typeface="Symbol" panose="05050102010706020507" pitchFamily="18" charset="2"/>
              </a:rPr>
              <a:t></a:t>
            </a:r>
          </a:p>
        </p:txBody>
      </p:sp>
    </p:spTree>
    <p:extLst>
      <p:ext uri="{BB962C8B-B14F-4D97-AF65-F5344CB8AC3E}">
        <p14:creationId xmlns:p14="http://schemas.microsoft.com/office/powerpoint/2010/main" val="12984061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89327-FA5B-BCC0-6086-E792C3A243CE}"/>
            </a:ext>
          </a:extLst>
        </p:cNvPr>
        <p:cNvGrpSpPr/>
        <p:nvPr/>
      </p:nvGrpSpPr>
      <p:grpSpPr>
        <a:xfrm>
          <a:off x="0" y="0"/>
          <a:ext cx="0" cy="0"/>
          <a:chOff x="0" y="0"/>
          <a:chExt cx="0" cy="0"/>
        </a:xfrm>
      </p:grpSpPr>
      <p:sp>
        <p:nvSpPr>
          <p:cNvPr id="182274" name="Text Box 2">
            <a:extLst>
              <a:ext uri="{FF2B5EF4-FFF2-40B4-BE49-F238E27FC236}">
                <a16:creationId xmlns:a16="http://schemas.microsoft.com/office/drawing/2014/main" id="{14286734-0972-4AA6-6658-9C3C0FD077F5}"/>
              </a:ext>
            </a:extLst>
          </p:cNvPr>
          <p:cNvSpPr txBox="1">
            <a:spLocks noChangeArrowheads="1"/>
          </p:cNvSpPr>
          <p:nvPr/>
        </p:nvSpPr>
        <p:spPr bwMode="auto">
          <a:xfrm>
            <a:off x="878305" y="1700213"/>
            <a:ext cx="10214811"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当</a:t>
            </a:r>
            <a:r>
              <a:rPr kumimoji="1" lang="en-US" altLang="zh-CN" sz="2400" b="1" i="1" dirty="0">
                <a:latin typeface="Times New Roman" panose="02020603050405020304" pitchFamily="18" charset="0"/>
                <a:ea typeface="楷体_GB2312" pitchFamily="49" charset="-122"/>
              </a:rPr>
              <a:t>C</a:t>
            </a:r>
            <a:r>
              <a:rPr kumimoji="1" lang="en-US" altLang="zh-CN" sz="2400" b="1" dirty="0">
                <a:latin typeface="Times New Roman" panose="02020603050405020304" pitchFamily="18" charset="0"/>
                <a:ea typeface="楷体_GB2312" pitchFamily="49" charset="-122"/>
              </a:rPr>
              <a:t>&gt;0</a:t>
            </a:r>
            <a:r>
              <a:rPr kumimoji="1" lang="zh-CN" altLang="en-US" sz="2400" b="1" dirty="0">
                <a:latin typeface="Times New Roman" panose="02020603050405020304" pitchFamily="18" charset="0"/>
                <a:ea typeface="楷体_GB2312" pitchFamily="49" charset="-122"/>
              </a:rPr>
              <a:t>时，</a:t>
            </a:r>
            <a:r>
              <a:rPr kumimoji="1" lang="en-US" altLang="zh-CN" sz="2400" b="1" i="1" dirty="0">
                <a:latin typeface="Times New Roman" panose="02020603050405020304" pitchFamily="18" charset="0"/>
                <a:ea typeface="楷体_GB2312" pitchFamily="49" charset="-122"/>
              </a:rPr>
              <a:t>W</a:t>
            </a:r>
            <a:r>
              <a:rPr kumimoji="1" lang="en-US" altLang="zh-CN" sz="2400" b="1" dirty="0">
                <a:latin typeface="Times New Roman" panose="02020603050405020304" pitchFamily="18" charset="0"/>
                <a:ea typeface="楷体_GB2312" pitchFamily="49" charset="-122"/>
              </a:rPr>
              <a:t>(</a:t>
            </a:r>
            <a:r>
              <a:rPr kumimoji="1" lang="en-US" altLang="zh-CN" sz="2400" b="1" i="1"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不可能为负值，电容不可能放出多于它储存的能量，这说明电容是一种储能元件。由于电容电压确定了电容的储能状态，称电容电压为状态变量。</a:t>
            </a:r>
          </a:p>
          <a:p>
            <a:pPr eaLnBrk="1" hangingPunct="1">
              <a:lnSpc>
                <a:spcPct val="150000"/>
              </a:lnSpc>
              <a:spcBef>
                <a:spcPct val="50000"/>
              </a:spcBef>
            </a:pPr>
            <a:r>
              <a:rPr kumimoji="1" lang="zh-CN" altLang="en-US" sz="2400" b="1" dirty="0">
                <a:latin typeface="Times New Roman" panose="02020603050405020304" pitchFamily="18" charset="0"/>
                <a:ea typeface="楷体_GB2312" pitchFamily="49" charset="-122"/>
              </a:rPr>
              <a:t>        从能量角度也可以理解为什么电容电压不能轻易跃变，</a:t>
            </a:r>
            <a:r>
              <a:rPr kumimoji="1" lang="zh-CN" altLang="en-US" sz="2400" b="1" dirty="0">
                <a:solidFill>
                  <a:srgbClr val="FF0000"/>
                </a:solidFill>
                <a:latin typeface="Times New Roman" panose="02020603050405020304" pitchFamily="18" charset="0"/>
                <a:ea typeface="楷体_GB2312" pitchFamily="49" charset="-122"/>
              </a:rPr>
              <a:t>这是因为电容电压的跃变要伴随电容储存能量的跃变，在电流有界的情况下，是不可能造成电场能量发生跃变和电容电压发生跃变的。 </a:t>
            </a:r>
          </a:p>
        </p:txBody>
      </p:sp>
      <p:graphicFrame>
        <p:nvGraphicFramePr>
          <p:cNvPr id="182275" name="Object 3">
            <a:extLst>
              <a:ext uri="{FF2B5EF4-FFF2-40B4-BE49-F238E27FC236}">
                <a16:creationId xmlns:a16="http://schemas.microsoft.com/office/drawing/2014/main" id="{8285BA0C-15FD-C7F1-3345-218C99F30999}"/>
              </a:ext>
            </a:extLst>
          </p:cNvPr>
          <p:cNvGraphicFramePr>
            <a:graphicFrameLocks noChangeAspect="1"/>
          </p:cNvGraphicFramePr>
          <p:nvPr/>
        </p:nvGraphicFramePr>
        <p:xfrm>
          <a:off x="4438650" y="404813"/>
          <a:ext cx="2978150" cy="965200"/>
        </p:xfrm>
        <a:graphic>
          <a:graphicData uri="http://schemas.openxmlformats.org/presentationml/2006/ole">
            <mc:AlternateContent xmlns:mc="http://schemas.openxmlformats.org/markup-compatibility/2006">
              <mc:Choice xmlns:v="urn:schemas-microsoft-com:vml" Requires="v">
                <p:oleObj name="Equation" r:id="rId2" imgW="1104840" imgH="393480" progId="Equation.DSMT4">
                  <p:embed/>
                </p:oleObj>
              </mc:Choice>
              <mc:Fallback>
                <p:oleObj name="Equation" r:id="rId2" imgW="1104840" imgH="393480" progId="Equation.DSMT4">
                  <p:embed/>
                  <p:pic>
                    <p:nvPicPr>
                      <p:cNvPr id="182275" name="Object 3"/>
                      <p:cNvPicPr>
                        <a:picLocks noChangeAspect="1" noChangeArrowheads="1"/>
                      </p:cNvPicPr>
                      <p:nvPr/>
                    </p:nvPicPr>
                    <p:blipFill>
                      <a:blip r:embed="rId3"/>
                      <a:srcRect/>
                      <a:stretch>
                        <a:fillRect/>
                      </a:stretch>
                    </p:blipFill>
                    <p:spPr bwMode="auto">
                      <a:xfrm>
                        <a:off x="4438650" y="404813"/>
                        <a:ext cx="2978150" cy="9652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69094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pPr eaLnBrk="1" hangingPunct="1"/>
            <a:r>
              <a:rPr lang="zh-CN" altLang="en-US" sz="3200" b="1">
                <a:latin typeface="黑体" panose="02010609060101010101" pitchFamily="49" charset="-122"/>
                <a:ea typeface="黑体" panose="02010609060101010101" pitchFamily="49" charset="-122"/>
              </a:rPr>
              <a:t>两个元件串并联时参数的计算</a:t>
            </a:r>
          </a:p>
        </p:txBody>
      </p:sp>
      <p:graphicFrame>
        <p:nvGraphicFramePr>
          <p:cNvPr id="28675" name="内容占位符 28674"/>
          <p:cNvGraphicFramePr>
            <a:graphicFrameLocks noGrp="1"/>
          </p:cNvGraphicFramePr>
          <p:nvPr>
            <p:ph idx="4294967295"/>
            <p:custDataLst>
              <p:tags r:id="rId1"/>
            </p:custDataLst>
          </p:nvPr>
        </p:nvGraphicFramePr>
        <p:xfrm>
          <a:off x="2090738" y="1752600"/>
          <a:ext cx="8001000" cy="4267200"/>
        </p:xfrm>
        <a:graphic>
          <a:graphicData uri="http://schemas.openxmlformats.org/drawingml/2006/table">
            <a:tbl>
              <a:tblPr/>
              <a:tblGrid>
                <a:gridCol w="2000250">
                  <a:extLst>
                    <a:ext uri="{9D8B030D-6E8A-4147-A177-3AD203B41FA5}">
                      <a16:colId xmlns:a16="http://schemas.microsoft.com/office/drawing/2014/main" val="20000"/>
                    </a:ext>
                  </a:extLst>
                </a:gridCol>
                <a:gridCol w="2000250">
                  <a:extLst>
                    <a:ext uri="{9D8B030D-6E8A-4147-A177-3AD203B41FA5}">
                      <a16:colId xmlns:a16="http://schemas.microsoft.com/office/drawing/2014/main" val="20001"/>
                    </a:ext>
                  </a:extLst>
                </a:gridCol>
                <a:gridCol w="2000250">
                  <a:extLst>
                    <a:ext uri="{9D8B030D-6E8A-4147-A177-3AD203B41FA5}">
                      <a16:colId xmlns:a16="http://schemas.microsoft.com/office/drawing/2014/main" val="20002"/>
                    </a:ext>
                  </a:extLst>
                </a:gridCol>
                <a:gridCol w="2000250">
                  <a:extLst>
                    <a:ext uri="{9D8B030D-6E8A-4147-A177-3AD203B41FA5}">
                      <a16:colId xmlns:a16="http://schemas.microsoft.com/office/drawing/2014/main" val="20003"/>
                    </a:ext>
                  </a:extLst>
                </a:gridCol>
              </a:tblGrid>
              <a:tr h="1422400">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r>
                        <a:rPr lang="zh-CN" altLang="en-US" sz="2800" b="1">
                          <a:ea typeface="幼圆" panose="02010509060101010101" pitchFamily="49" charset="-122"/>
                        </a:rPr>
                        <a:t>连接方式</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r>
                        <a:rPr lang="zh-CN" altLang="en-US" sz="2800" b="1">
                          <a:ea typeface="幼圆" panose="02010509060101010101" pitchFamily="49" charset="-122"/>
                        </a:rPr>
                        <a:t>等效电阻</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r>
                        <a:rPr lang="zh-CN" altLang="en-US" sz="2800" b="1">
                          <a:ea typeface="幼圆" panose="02010509060101010101" pitchFamily="49" charset="-122"/>
                        </a:rPr>
                        <a:t>等效电感</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r>
                        <a:rPr lang="zh-CN" altLang="en-US" sz="2800" b="1">
                          <a:ea typeface="幼圆" panose="02010509060101010101" pitchFamily="49" charset="-122"/>
                        </a:rPr>
                        <a:t>等效电容</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22400">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r>
                        <a:rPr lang="zh-CN" altLang="en-US" sz="2800" b="1">
                          <a:ea typeface="幼圆" panose="02010509060101010101" pitchFamily="49" charset="-122"/>
                        </a:rPr>
                        <a:t>串联</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r>
                        <a:rPr lang="en-US" altLang="zh-CN" sz="2800" b="1" i="1" dirty="0">
                          <a:latin typeface="Times New Roman" panose="02020603050405020304" pitchFamily="18" charset="0"/>
                          <a:ea typeface="幼圆" panose="02010509060101010101" pitchFamily="49" charset="-122"/>
                        </a:rPr>
                        <a:t>R</a:t>
                      </a:r>
                      <a:r>
                        <a:rPr lang="en-US" altLang="zh-CN" sz="2800" b="1" dirty="0">
                          <a:latin typeface="Times New Roman" panose="02020603050405020304" pitchFamily="18" charset="0"/>
                          <a:ea typeface="幼圆" panose="02010509060101010101" pitchFamily="49" charset="-122"/>
                        </a:rPr>
                        <a:t>=</a:t>
                      </a:r>
                      <a:r>
                        <a:rPr lang="en-US" altLang="zh-CN" sz="2800" b="1" i="1" dirty="0">
                          <a:latin typeface="Times New Roman" panose="02020603050405020304" pitchFamily="18" charset="0"/>
                          <a:ea typeface="幼圆" panose="02010509060101010101" pitchFamily="49" charset="-122"/>
                        </a:rPr>
                        <a:t>R</a:t>
                      </a:r>
                      <a:r>
                        <a:rPr lang="en-US" altLang="zh-CN" sz="2800" b="1" baseline="-25000" dirty="0">
                          <a:latin typeface="Times New Roman" panose="02020603050405020304" pitchFamily="18" charset="0"/>
                          <a:ea typeface="幼圆" panose="02010509060101010101" pitchFamily="49" charset="-122"/>
                        </a:rPr>
                        <a:t>1</a:t>
                      </a:r>
                      <a:r>
                        <a:rPr lang="en-US" altLang="zh-CN" sz="2800" b="1" dirty="0">
                          <a:latin typeface="Times New Roman" panose="02020603050405020304" pitchFamily="18" charset="0"/>
                          <a:ea typeface="幼圆" panose="02010509060101010101" pitchFamily="49" charset="-122"/>
                        </a:rPr>
                        <a:t>+</a:t>
                      </a:r>
                      <a:r>
                        <a:rPr lang="en-US" altLang="zh-CN" sz="2800" b="1" i="1" dirty="0">
                          <a:latin typeface="Times New Roman" panose="02020603050405020304" pitchFamily="18" charset="0"/>
                          <a:ea typeface="幼圆" panose="02010509060101010101" pitchFamily="49" charset="-122"/>
                        </a:rPr>
                        <a:t>R</a:t>
                      </a:r>
                      <a:r>
                        <a:rPr lang="en-US" altLang="zh-CN" sz="2800" b="1" baseline="-25000" dirty="0">
                          <a:latin typeface="Times New Roman" panose="02020603050405020304" pitchFamily="18" charset="0"/>
                          <a:ea typeface="幼圆" panose="02010509060101010101" pitchFamily="49" charset="-122"/>
                        </a:rPr>
                        <a:t>2</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r>
                        <a:rPr lang="en-US" altLang="zh-CN" sz="2800" b="1" i="1" dirty="0">
                          <a:latin typeface="Times New Roman" panose="02020603050405020304" pitchFamily="18" charset="0"/>
                          <a:ea typeface="幼圆" panose="02010509060101010101" pitchFamily="49" charset="-122"/>
                        </a:rPr>
                        <a:t>L</a:t>
                      </a:r>
                      <a:r>
                        <a:rPr lang="en-US" altLang="zh-CN" sz="2800" b="1" dirty="0">
                          <a:latin typeface="Times New Roman" panose="02020603050405020304" pitchFamily="18" charset="0"/>
                          <a:ea typeface="幼圆" panose="02010509060101010101" pitchFamily="49" charset="-122"/>
                        </a:rPr>
                        <a:t>=</a:t>
                      </a:r>
                      <a:r>
                        <a:rPr lang="en-US" altLang="zh-CN" sz="2800" b="1" i="1" dirty="0">
                          <a:latin typeface="Times New Roman" panose="02020603050405020304" pitchFamily="18" charset="0"/>
                          <a:ea typeface="幼圆" panose="02010509060101010101" pitchFamily="49" charset="-122"/>
                        </a:rPr>
                        <a:t>L</a:t>
                      </a:r>
                      <a:r>
                        <a:rPr lang="en-US" altLang="zh-CN" sz="2800" b="1" baseline="-25000" dirty="0">
                          <a:latin typeface="Times New Roman" panose="02020603050405020304" pitchFamily="18" charset="0"/>
                          <a:ea typeface="幼圆" panose="02010509060101010101" pitchFamily="49" charset="-122"/>
                        </a:rPr>
                        <a:t>1</a:t>
                      </a:r>
                      <a:r>
                        <a:rPr lang="en-US" altLang="zh-CN" sz="2800" b="1" dirty="0">
                          <a:latin typeface="Times New Roman" panose="02020603050405020304" pitchFamily="18" charset="0"/>
                          <a:ea typeface="幼圆" panose="02010509060101010101" pitchFamily="49" charset="-122"/>
                        </a:rPr>
                        <a:t>+</a:t>
                      </a:r>
                      <a:r>
                        <a:rPr lang="en-US" altLang="zh-CN" sz="2800" b="1" i="1" dirty="0">
                          <a:latin typeface="Times New Roman" panose="02020603050405020304" pitchFamily="18" charset="0"/>
                          <a:ea typeface="幼圆" panose="02010509060101010101" pitchFamily="49" charset="-122"/>
                        </a:rPr>
                        <a:t>L</a:t>
                      </a:r>
                      <a:r>
                        <a:rPr lang="en-US" altLang="zh-CN" sz="2800" b="1" baseline="-25000" dirty="0">
                          <a:latin typeface="Times New Roman" panose="02020603050405020304" pitchFamily="18" charset="0"/>
                          <a:ea typeface="幼圆" panose="02010509060101010101" pitchFamily="49" charset="-122"/>
                        </a:rPr>
                        <a:t>2</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endParaRPr lang="zh-CN" altLang="en-US" sz="2800" b="1">
                        <a:latin typeface="Times New Roman" panose="02020603050405020304" pitchFamily="18" charset="0"/>
                        <a:ea typeface="幼圆" panose="020105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22400">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r>
                        <a:rPr lang="zh-CN" altLang="en-US" sz="2800" b="1">
                          <a:ea typeface="幼圆" panose="02010509060101010101" pitchFamily="49" charset="-122"/>
                        </a:rPr>
                        <a:t>并联</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endParaRPr lang="zh-CN" altLang="en-US" sz="2800" b="1">
                        <a:latin typeface="Times New Roman" panose="02020603050405020304" pitchFamily="18" charset="0"/>
                        <a:ea typeface="幼圆" panose="020105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endParaRPr lang="zh-CN" altLang="en-US" sz="2800" b="1">
                        <a:latin typeface="Times New Roman" panose="02020603050405020304" pitchFamily="18" charset="0"/>
                        <a:ea typeface="幼圆" panose="020105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604030504040204" pitchFamily="34" charset="0"/>
                          <a:ea typeface="宋体" panose="02010600030101010101"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604030504040204" pitchFamily="34" charset="0"/>
                          <a:ea typeface="宋体" panose="02010600030101010101"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604030504040204" pitchFamily="34" charset="0"/>
                          <a:ea typeface="宋体" panose="02010600030101010101"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604030504040204" pitchFamily="34" charset="0"/>
                          <a:ea typeface="宋体" panose="02010600030101010101"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604030504040204" pitchFamily="34" charset="0"/>
                          <a:ea typeface="宋体" panose="02010600030101010101" pitchFamily="2" charset="-122"/>
                        </a:defRPr>
                      </a:lvl5pPr>
                    </a:lstStyle>
                    <a:p>
                      <a:pPr marL="0" lvl="0" indent="0" algn="ctr" eaLnBrk="1" hangingPunct="1">
                        <a:buNone/>
                      </a:pPr>
                      <a:r>
                        <a:rPr lang="en-US" altLang="zh-CN" sz="2800" b="1" i="1" dirty="0">
                          <a:latin typeface="Times New Roman" panose="02020603050405020304" pitchFamily="18" charset="0"/>
                          <a:ea typeface="幼圆" panose="02010509060101010101" pitchFamily="49" charset="-122"/>
                        </a:rPr>
                        <a:t>C</a:t>
                      </a:r>
                      <a:r>
                        <a:rPr lang="en-US" altLang="zh-CN" sz="2800" b="1" dirty="0">
                          <a:latin typeface="Times New Roman" panose="02020603050405020304" pitchFamily="18" charset="0"/>
                          <a:ea typeface="幼圆" panose="02010509060101010101" pitchFamily="49" charset="-122"/>
                        </a:rPr>
                        <a:t>=</a:t>
                      </a:r>
                      <a:r>
                        <a:rPr lang="en-US" altLang="zh-CN" sz="2800" b="1" i="1" dirty="0">
                          <a:latin typeface="Times New Roman" panose="02020603050405020304" pitchFamily="18" charset="0"/>
                          <a:ea typeface="幼圆" panose="02010509060101010101" pitchFamily="49" charset="-122"/>
                        </a:rPr>
                        <a:t>C</a:t>
                      </a:r>
                      <a:r>
                        <a:rPr lang="en-US" altLang="zh-CN" sz="2800" b="1" baseline="-25000" dirty="0">
                          <a:latin typeface="Times New Roman" panose="02020603050405020304" pitchFamily="18" charset="0"/>
                          <a:ea typeface="幼圆" panose="02010509060101010101" pitchFamily="49" charset="-122"/>
                        </a:rPr>
                        <a:t>1</a:t>
                      </a:r>
                      <a:r>
                        <a:rPr lang="en-US" altLang="zh-CN" sz="2800" b="1" dirty="0">
                          <a:latin typeface="Times New Roman" panose="02020603050405020304" pitchFamily="18" charset="0"/>
                          <a:ea typeface="幼圆" panose="02010509060101010101" pitchFamily="49" charset="-122"/>
                        </a:rPr>
                        <a:t>+</a:t>
                      </a:r>
                      <a:r>
                        <a:rPr lang="en-US" altLang="zh-CN" sz="2800" b="1" i="1" dirty="0">
                          <a:latin typeface="Times New Roman" panose="02020603050405020304" pitchFamily="18" charset="0"/>
                          <a:ea typeface="幼圆" panose="02010509060101010101" pitchFamily="49" charset="-122"/>
                        </a:rPr>
                        <a:t>C</a:t>
                      </a:r>
                      <a:r>
                        <a:rPr lang="en-US" altLang="zh-CN" sz="2800" b="1" baseline="-25000" dirty="0">
                          <a:latin typeface="Times New Roman" panose="02020603050405020304" pitchFamily="18" charset="0"/>
                          <a:ea typeface="幼圆" panose="02010509060101010101" pitchFamily="49" charset="-122"/>
                        </a:rPr>
                        <a:t>2</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9721" name="对象 28696"/>
          <p:cNvGraphicFramePr>
            <a:graphicFrameLocks noChangeAspect="1"/>
          </p:cNvGraphicFramePr>
          <p:nvPr/>
        </p:nvGraphicFramePr>
        <p:xfrm>
          <a:off x="4173538" y="4852988"/>
          <a:ext cx="1752600" cy="984250"/>
        </p:xfrm>
        <a:graphic>
          <a:graphicData uri="http://schemas.openxmlformats.org/presentationml/2006/ole">
            <mc:AlternateContent xmlns:mc="http://schemas.openxmlformats.org/markup-compatibility/2006">
              <mc:Choice xmlns:v="urn:schemas-microsoft-com:vml" Requires="v">
                <p:oleObj r:id="rId3" imgW="1905000" imgH="927100" progId="">
                  <p:embed/>
                </p:oleObj>
              </mc:Choice>
              <mc:Fallback>
                <p:oleObj r:id="rId3" imgW="1905000" imgH="927100" progId="">
                  <p:embed/>
                  <p:pic>
                    <p:nvPicPr>
                      <p:cNvPr id="29721" name="对象 286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538" y="4852988"/>
                        <a:ext cx="17526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22" name="对象 28697"/>
          <p:cNvGraphicFramePr>
            <a:graphicFrameLocks noChangeAspect="1"/>
          </p:cNvGraphicFramePr>
          <p:nvPr/>
        </p:nvGraphicFramePr>
        <p:xfrm>
          <a:off x="6278563" y="4845050"/>
          <a:ext cx="1682750" cy="984250"/>
        </p:xfrm>
        <a:graphic>
          <a:graphicData uri="http://schemas.openxmlformats.org/presentationml/2006/ole">
            <mc:AlternateContent xmlns:mc="http://schemas.openxmlformats.org/markup-compatibility/2006">
              <mc:Choice xmlns:v="urn:schemas-microsoft-com:vml" Requires="v">
                <p:oleObj r:id="rId5" imgW="1828800" imgH="927100" progId="">
                  <p:embed/>
                </p:oleObj>
              </mc:Choice>
              <mc:Fallback>
                <p:oleObj r:id="rId5" imgW="1828800" imgH="927100" progId="">
                  <p:embed/>
                  <p:pic>
                    <p:nvPicPr>
                      <p:cNvPr id="29722" name="对象 286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8563" y="4845050"/>
                        <a:ext cx="16827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23" name="对象 28698"/>
          <p:cNvGraphicFramePr>
            <a:graphicFrameLocks noChangeAspect="1"/>
          </p:cNvGraphicFramePr>
          <p:nvPr/>
        </p:nvGraphicFramePr>
        <p:xfrm>
          <a:off x="8185150" y="3365500"/>
          <a:ext cx="1752600" cy="984250"/>
        </p:xfrm>
        <a:graphic>
          <a:graphicData uri="http://schemas.openxmlformats.org/presentationml/2006/ole">
            <mc:AlternateContent xmlns:mc="http://schemas.openxmlformats.org/markup-compatibility/2006">
              <mc:Choice xmlns:v="urn:schemas-microsoft-com:vml" Requires="v">
                <p:oleObj r:id="rId7" imgW="1905000" imgH="927100" progId="">
                  <p:embed/>
                </p:oleObj>
              </mc:Choice>
              <mc:Fallback>
                <p:oleObj r:id="rId7" imgW="1905000" imgH="927100" progId="">
                  <p:embed/>
                  <p:pic>
                    <p:nvPicPr>
                      <p:cNvPr id="29723" name="对象 286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5150" y="3365500"/>
                        <a:ext cx="17526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24" name="AutoShape 37">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29725" name="AutoShape 38">
            <a:hlinkClick r:id="rId9"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28702" name="AutoShape 39">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8702"/>
                                        </p:tgtEl>
                                      </p:cBhvr>
                                    </p:animEffect>
                                    <p:animScale>
                                      <p:cBhvr>
                                        <p:cTn id="7" dur="250" autoRev="1" fill="hold"/>
                                        <p:tgtEl>
                                          <p:spTgt spid="287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0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990725" y="476250"/>
            <a:ext cx="82486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[例题1.</a:t>
            </a:r>
            <a:r>
              <a:rPr lang="en-US" altLang="zh-CN"/>
              <a:t>2</a:t>
            </a:r>
            <a:r>
              <a:rPr lang="zh-CN" altLang="en-US"/>
              <a:t>.1] 今需要一个阻值为</a:t>
            </a:r>
            <a:r>
              <a:rPr lang="en-US" altLang="zh-CN"/>
              <a:t>150</a:t>
            </a:r>
            <a:r>
              <a:rPr lang="el-GR" altLang="en-US">
                <a:latin typeface="Times New Roman" panose="02020603050405020304" pitchFamily="18" charset="0"/>
              </a:rPr>
              <a:t>Ω</a:t>
            </a:r>
            <a:r>
              <a:rPr lang="zh-CN" altLang="en-US">
                <a:latin typeface="Times New Roman" panose="02020603050405020304" pitchFamily="18" charset="0"/>
              </a:rPr>
              <a:t>、功率为</a:t>
            </a:r>
            <a:r>
              <a:rPr lang="en-US" altLang="zh-CN">
                <a:latin typeface="Times New Roman" panose="02020603050405020304" pitchFamily="18" charset="0"/>
              </a:rPr>
              <a:t>1.5W</a:t>
            </a:r>
            <a:r>
              <a:rPr lang="zh-CN" altLang="en-US">
                <a:latin typeface="Times New Roman" panose="02020603050405020304" pitchFamily="18" charset="0"/>
              </a:rPr>
              <a:t>的电阻，现有</a:t>
            </a:r>
            <a:r>
              <a:rPr lang="en-US" altLang="zh-CN">
                <a:latin typeface="Times New Roman" panose="02020603050405020304" pitchFamily="18" charset="0"/>
              </a:rPr>
              <a:t>150</a:t>
            </a:r>
            <a:r>
              <a:rPr lang="el-GR" altLang="en-US">
                <a:latin typeface="Times New Roman" panose="02020603050405020304" pitchFamily="18" charset="0"/>
              </a:rPr>
              <a:t>Ω</a:t>
            </a:r>
            <a:r>
              <a:rPr lang="zh-CN" altLang="en-US">
                <a:latin typeface="Times New Roman" panose="02020603050405020304" pitchFamily="18" charset="0"/>
              </a:rPr>
              <a:t>电阻器的额定功率为</a:t>
            </a:r>
            <a:r>
              <a:rPr lang="en-US" altLang="zh-CN">
                <a:latin typeface="Times New Roman" panose="02020603050405020304" pitchFamily="18" charset="0"/>
              </a:rPr>
              <a:t>0.5W</a:t>
            </a:r>
            <a:r>
              <a:rPr lang="zh-CN" altLang="en-US">
                <a:latin typeface="Times New Roman" panose="02020603050405020304" pitchFamily="18" charset="0"/>
              </a:rPr>
              <a:t>，试问应取多少个电阻组合才满足要求？</a:t>
            </a:r>
            <a:endParaRPr lang="zh-CN" altLang="en-US" baseline="-25000">
              <a:sym typeface="宋体" panose="02010600030101010101" pitchFamily="2" charset="-122"/>
            </a:endParaRPr>
          </a:p>
        </p:txBody>
      </p:sp>
      <p:sp>
        <p:nvSpPr>
          <p:cNvPr id="31747" name="矩形 2"/>
          <p:cNvSpPr>
            <a:spLocks noChangeArrowheads="1"/>
          </p:cNvSpPr>
          <p:nvPr/>
        </p:nvSpPr>
        <p:spPr bwMode="auto">
          <a:xfrm>
            <a:off x="2024063" y="1881189"/>
            <a:ext cx="6234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[解] 应取</a:t>
            </a:r>
            <a:r>
              <a:rPr lang="en-US" altLang="zh-CN"/>
              <a:t>4</a:t>
            </a:r>
            <a:r>
              <a:rPr lang="zh-CN" altLang="en-US"/>
              <a:t>个电阻连接，如下图所示</a:t>
            </a:r>
          </a:p>
        </p:txBody>
      </p:sp>
      <p:grpSp>
        <p:nvGrpSpPr>
          <p:cNvPr id="31748" name="组合 31"/>
          <p:cNvGrpSpPr/>
          <p:nvPr/>
        </p:nvGrpSpPr>
        <p:grpSpPr bwMode="auto">
          <a:xfrm>
            <a:off x="2952750" y="2571750"/>
            <a:ext cx="1327150" cy="1695450"/>
            <a:chOff x="0" y="0"/>
            <a:chExt cx="1327199" cy="1695451"/>
          </a:xfrm>
        </p:grpSpPr>
        <p:sp>
          <p:nvSpPr>
            <p:cNvPr id="32800" name="任意多边形 16"/>
            <p:cNvSpPr>
              <a:spLocks noChangeArrowheads="1"/>
            </p:cNvSpPr>
            <p:nvPr/>
          </p:nvSpPr>
          <p:spPr bwMode="auto">
            <a:xfrm>
              <a:off x="0" y="0"/>
              <a:ext cx="1260000" cy="857251"/>
            </a:xfrm>
            <a:custGeom>
              <a:avLst/>
              <a:gdLst>
                <a:gd name="T0" fmla="*/ 1260000 w 1047750"/>
                <a:gd name="T1" fmla="*/ 857251 h 228600"/>
                <a:gd name="T2" fmla="*/ 1260000 w 1047750"/>
                <a:gd name="T3" fmla="*/ 0 h 228600"/>
                <a:gd name="T4" fmla="*/ 0 w 1047750"/>
                <a:gd name="T5" fmla="*/ 0 h 228600"/>
                <a:gd name="T6" fmla="*/ 0 60000 65536"/>
                <a:gd name="T7" fmla="*/ 0 60000 65536"/>
                <a:gd name="T8" fmla="*/ 0 60000 65536"/>
              </a:gdLst>
              <a:ahLst/>
              <a:cxnLst>
                <a:cxn ang="T6">
                  <a:pos x="T0" y="T1"/>
                </a:cxn>
                <a:cxn ang="T7">
                  <a:pos x="T2" y="T3"/>
                </a:cxn>
                <a:cxn ang="T8">
                  <a:pos x="T4" y="T5"/>
                </a:cxn>
              </a:cxnLst>
              <a:rect l="0" t="0" r="r" b="b"/>
              <a:pathLst>
                <a:path w="1047750" h="228600">
                  <a:moveTo>
                    <a:pt x="1047750" y="228600"/>
                  </a:moveTo>
                  <a:lnTo>
                    <a:pt x="1047750" y="0"/>
                  </a:lnTo>
                  <a:lnTo>
                    <a:pt x="0" y="0"/>
                  </a:lnTo>
                </a:path>
              </a:pathLst>
            </a:cu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801" name="任意多边形 17"/>
            <p:cNvSpPr>
              <a:spLocks noChangeArrowheads="1"/>
            </p:cNvSpPr>
            <p:nvPr/>
          </p:nvSpPr>
          <p:spPr bwMode="auto">
            <a:xfrm flipV="1">
              <a:off x="0" y="838200"/>
              <a:ext cx="1260000" cy="857251"/>
            </a:xfrm>
            <a:custGeom>
              <a:avLst/>
              <a:gdLst>
                <a:gd name="T0" fmla="*/ 1260000 w 1047750"/>
                <a:gd name="T1" fmla="*/ 857251 h 228600"/>
                <a:gd name="T2" fmla="*/ 1260000 w 1047750"/>
                <a:gd name="T3" fmla="*/ 0 h 228600"/>
                <a:gd name="T4" fmla="*/ 0 w 1047750"/>
                <a:gd name="T5" fmla="*/ 0 h 228600"/>
                <a:gd name="T6" fmla="*/ 0 60000 65536"/>
                <a:gd name="T7" fmla="*/ 0 60000 65536"/>
                <a:gd name="T8" fmla="*/ 0 60000 65536"/>
              </a:gdLst>
              <a:ahLst/>
              <a:cxnLst>
                <a:cxn ang="T6">
                  <a:pos x="T0" y="T1"/>
                </a:cxn>
                <a:cxn ang="T7">
                  <a:pos x="T2" y="T3"/>
                </a:cxn>
                <a:cxn ang="T8">
                  <a:pos x="T4" y="T5"/>
                </a:cxn>
              </a:cxnLst>
              <a:rect l="0" t="0" r="r" b="b"/>
              <a:pathLst>
                <a:path w="1047750" h="228600">
                  <a:moveTo>
                    <a:pt x="1047750" y="228600"/>
                  </a:moveTo>
                  <a:lnTo>
                    <a:pt x="1047750" y="0"/>
                  </a:lnTo>
                  <a:lnTo>
                    <a:pt x="0" y="0"/>
                  </a:lnTo>
                </a:path>
              </a:pathLst>
            </a:cu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32802" name="直接连接符 18"/>
            <p:cNvCxnSpPr>
              <a:cxnSpLocks noChangeShapeType="1"/>
            </p:cNvCxnSpPr>
            <p:nvPr/>
          </p:nvCxnSpPr>
          <p:spPr bwMode="auto">
            <a:xfrm>
              <a:off x="625499" y="1"/>
              <a:ext cx="0" cy="1692000"/>
            </a:xfrm>
            <a:prstGeom prst="line">
              <a:avLst/>
            </a:prstGeom>
            <a:noFill/>
            <a:ln w="19050">
              <a:solidFill>
                <a:schemeClr val="tx1"/>
              </a:solidFill>
              <a:round/>
            </a:ln>
            <a:extLst>
              <a:ext uri="{909E8E84-426E-40DD-AFC4-6F175D3DCCD1}">
                <a14:hiddenFill xmlns:a14="http://schemas.microsoft.com/office/drawing/2010/main">
                  <a:noFill/>
                </a14:hiddenFill>
              </a:ext>
            </a:extLst>
          </p:spPr>
        </p:cxnSp>
        <p:sp>
          <p:nvSpPr>
            <p:cNvPr id="32803" name="矩形 19"/>
            <p:cNvSpPr>
              <a:spLocks noChangeArrowheads="1"/>
            </p:cNvSpPr>
            <p:nvPr/>
          </p:nvSpPr>
          <p:spPr bwMode="auto">
            <a:xfrm>
              <a:off x="571499" y="282451"/>
              <a:ext cx="108000" cy="360000"/>
            </a:xfrm>
            <a:prstGeom prst="rect">
              <a:avLst/>
            </a:prstGeom>
            <a:solidFill>
              <a:srgbClr val="FFFFFF"/>
            </a:solidFill>
            <a:ln w="19050">
              <a:solidFill>
                <a:srgbClr val="1C1C1C"/>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2804" name="矩形 20"/>
            <p:cNvSpPr>
              <a:spLocks noChangeArrowheads="1"/>
            </p:cNvSpPr>
            <p:nvPr/>
          </p:nvSpPr>
          <p:spPr bwMode="auto">
            <a:xfrm>
              <a:off x="571499" y="1025401"/>
              <a:ext cx="108000" cy="360000"/>
            </a:xfrm>
            <a:prstGeom prst="rect">
              <a:avLst/>
            </a:prstGeom>
            <a:solidFill>
              <a:srgbClr val="FFFFFF"/>
            </a:solidFill>
            <a:ln w="19050">
              <a:solidFill>
                <a:srgbClr val="1C1C1C"/>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2805" name="矩形 21"/>
            <p:cNvSpPr>
              <a:spLocks noChangeArrowheads="1"/>
            </p:cNvSpPr>
            <p:nvPr/>
          </p:nvSpPr>
          <p:spPr bwMode="auto">
            <a:xfrm>
              <a:off x="1209674" y="291976"/>
              <a:ext cx="108000" cy="360000"/>
            </a:xfrm>
            <a:prstGeom prst="rect">
              <a:avLst/>
            </a:prstGeom>
            <a:solidFill>
              <a:srgbClr val="FFFFFF"/>
            </a:solidFill>
            <a:ln w="19050">
              <a:solidFill>
                <a:srgbClr val="1C1C1C"/>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2806" name="矩形 22"/>
            <p:cNvSpPr>
              <a:spLocks noChangeArrowheads="1"/>
            </p:cNvSpPr>
            <p:nvPr/>
          </p:nvSpPr>
          <p:spPr bwMode="auto">
            <a:xfrm>
              <a:off x="1219199" y="1044451"/>
              <a:ext cx="108000" cy="360000"/>
            </a:xfrm>
            <a:prstGeom prst="rect">
              <a:avLst/>
            </a:prstGeom>
            <a:solidFill>
              <a:srgbClr val="FFFFFF"/>
            </a:solidFill>
            <a:ln w="19050">
              <a:solidFill>
                <a:srgbClr val="1C1C1C"/>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2807" name="TextBox 23"/>
            <p:cNvSpPr txBox="1">
              <a:spLocks noChangeArrowheads="1"/>
            </p:cNvSpPr>
            <p:nvPr/>
          </p:nvSpPr>
          <p:spPr bwMode="auto">
            <a:xfrm>
              <a:off x="132602" y="200026"/>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R</a:t>
              </a:r>
              <a:r>
                <a:rPr lang="en-US" altLang="zh-CN" sz="2400" baseline="-25000">
                  <a:latin typeface="Times New Roman" panose="02020603050405020304" pitchFamily="18" charset="0"/>
                </a:rPr>
                <a:t>1</a:t>
              </a:r>
              <a:endParaRPr lang="zh-CN" altLang="en-US" sz="2400" baseline="-25000">
                <a:latin typeface="Times New Roman" panose="02020603050405020304" pitchFamily="18" charset="0"/>
                <a:cs typeface="Times New Roman" panose="02020603050405020304" pitchFamily="18" charset="0"/>
              </a:endParaRPr>
            </a:p>
          </p:txBody>
        </p:sp>
        <p:sp>
          <p:nvSpPr>
            <p:cNvPr id="32808" name="TextBox 24"/>
            <p:cNvSpPr txBox="1">
              <a:spLocks noChangeArrowheads="1"/>
            </p:cNvSpPr>
            <p:nvPr/>
          </p:nvSpPr>
          <p:spPr bwMode="auto">
            <a:xfrm>
              <a:off x="761252" y="200026"/>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R</a:t>
              </a:r>
              <a:r>
                <a:rPr lang="en-US" altLang="zh-CN" sz="2400" baseline="-25000">
                  <a:latin typeface="Times New Roman" panose="02020603050405020304" pitchFamily="18" charset="0"/>
                </a:rPr>
                <a:t>2</a:t>
              </a:r>
              <a:endParaRPr lang="zh-CN" altLang="en-US" sz="2400" baseline="-25000">
                <a:latin typeface="Times New Roman" panose="02020603050405020304" pitchFamily="18" charset="0"/>
                <a:cs typeface="Times New Roman" panose="02020603050405020304" pitchFamily="18" charset="0"/>
              </a:endParaRPr>
            </a:p>
          </p:txBody>
        </p:sp>
        <p:sp>
          <p:nvSpPr>
            <p:cNvPr id="32809" name="TextBox 25"/>
            <p:cNvSpPr txBox="1">
              <a:spLocks noChangeArrowheads="1"/>
            </p:cNvSpPr>
            <p:nvPr/>
          </p:nvSpPr>
          <p:spPr bwMode="auto">
            <a:xfrm>
              <a:off x="151652" y="952501"/>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R</a:t>
              </a:r>
              <a:r>
                <a:rPr lang="en-US" altLang="zh-CN" sz="2400" baseline="-25000">
                  <a:latin typeface="Times New Roman" panose="02020603050405020304" pitchFamily="18" charset="0"/>
                </a:rPr>
                <a:t>3</a:t>
              </a:r>
              <a:endParaRPr lang="zh-CN" altLang="en-US" sz="2400" baseline="-25000">
                <a:latin typeface="Times New Roman" panose="02020603050405020304" pitchFamily="18" charset="0"/>
                <a:cs typeface="Times New Roman" panose="02020603050405020304" pitchFamily="18" charset="0"/>
              </a:endParaRPr>
            </a:p>
          </p:txBody>
        </p:sp>
        <p:sp>
          <p:nvSpPr>
            <p:cNvPr id="32810" name="TextBox 26"/>
            <p:cNvSpPr txBox="1">
              <a:spLocks noChangeArrowheads="1"/>
            </p:cNvSpPr>
            <p:nvPr/>
          </p:nvSpPr>
          <p:spPr bwMode="auto">
            <a:xfrm>
              <a:off x="770777" y="971551"/>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R</a:t>
              </a:r>
              <a:r>
                <a:rPr lang="en-US" altLang="zh-CN" sz="2400" baseline="-25000">
                  <a:latin typeface="Times New Roman" panose="02020603050405020304" pitchFamily="18" charset="0"/>
                </a:rPr>
                <a:t>4</a:t>
              </a:r>
              <a:endParaRPr lang="zh-CN" altLang="en-US" sz="2400" baseline="-25000">
                <a:latin typeface="Times New Roman" panose="02020603050405020304" pitchFamily="18" charset="0"/>
                <a:cs typeface="Times New Roman" panose="02020603050405020304" pitchFamily="18" charset="0"/>
              </a:endParaRPr>
            </a:p>
          </p:txBody>
        </p:sp>
      </p:grpSp>
      <p:grpSp>
        <p:nvGrpSpPr>
          <p:cNvPr id="31760" name="组合 32"/>
          <p:cNvGrpSpPr/>
          <p:nvPr/>
        </p:nvGrpSpPr>
        <p:grpSpPr bwMode="auto">
          <a:xfrm>
            <a:off x="5468939" y="2509839"/>
            <a:ext cx="1508125" cy="1990725"/>
            <a:chOff x="0" y="0"/>
            <a:chExt cx="1508174" cy="1990725"/>
          </a:xfrm>
        </p:grpSpPr>
        <p:sp>
          <p:nvSpPr>
            <p:cNvPr id="32787" name="矩形 3"/>
            <p:cNvSpPr>
              <a:spLocks noChangeArrowheads="1"/>
            </p:cNvSpPr>
            <p:nvPr/>
          </p:nvSpPr>
          <p:spPr bwMode="auto">
            <a:xfrm>
              <a:off x="657225" y="238125"/>
              <a:ext cx="790575" cy="657225"/>
            </a:xfrm>
            <a:prstGeom prst="rect">
              <a:avLst/>
            </a:prstGeom>
            <a:noFill/>
            <a:ln w="19050">
              <a:solidFill>
                <a:srgbClr val="1C1C1C"/>
              </a:solidFill>
              <a:miter lim="800000"/>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2788" name="矩形 4"/>
            <p:cNvSpPr>
              <a:spLocks noChangeArrowheads="1"/>
            </p:cNvSpPr>
            <p:nvPr/>
          </p:nvSpPr>
          <p:spPr bwMode="auto">
            <a:xfrm>
              <a:off x="600074" y="406275"/>
              <a:ext cx="108000" cy="360000"/>
            </a:xfrm>
            <a:prstGeom prst="rect">
              <a:avLst/>
            </a:prstGeom>
            <a:solidFill>
              <a:srgbClr val="FFFFFF"/>
            </a:solidFill>
            <a:ln w="19050">
              <a:solidFill>
                <a:srgbClr val="1C1C1C"/>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2789" name="矩形 5"/>
            <p:cNvSpPr>
              <a:spLocks noChangeArrowheads="1"/>
            </p:cNvSpPr>
            <p:nvPr/>
          </p:nvSpPr>
          <p:spPr bwMode="auto">
            <a:xfrm>
              <a:off x="1400174" y="406275"/>
              <a:ext cx="108000" cy="360000"/>
            </a:xfrm>
            <a:prstGeom prst="rect">
              <a:avLst/>
            </a:prstGeom>
            <a:solidFill>
              <a:srgbClr val="FFFFFF"/>
            </a:solidFill>
            <a:ln w="19050">
              <a:solidFill>
                <a:srgbClr val="1C1C1C"/>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2790" name="矩形 9"/>
            <p:cNvSpPr>
              <a:spLocks noChangeArrowheads="1"/>
            </p:cNvSpPr>
            <p:nvPr/>
          </p:nvSpPr>
          <p:spPr bwMode="auto">
            <a:xfrm>
              <a:off x="657225" y="1104900"/>
              <a:ext cx="790575" cy="657225"/>
            </a:xfrm>
            <a:prstGeom prst="rect">
              <a:avLst/>
            </a:prstGeom>
            <a:noFill/>
            <a:ln w="19050">
              <a:solidFill>
                <a:srgbClr val="1C1C1C"/>
              </a:solidFill>
              <a:miter lim="800000"/>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2791" name="矩形 10"/>
            <p:cNvSpPr>
              <a:spLocks noChangeArrowheads="1"/>
            </p:cNvSpPr>
            <p:nvPr/>
          </p:nvSpPr>
          <p:spPr bwMode="auto">
            <a:xfrm>
              <a:off x="600074" y="1273050"/>
              <a:ext cx="108000" cy="360000"/>
            </a:xfrm>
            <a:prstGeom prst="rect">
              <a:avLst/>
            </a:prstGeom>
            <a:solidFill>
              <a:srgbClr val="FFFFFF"/>
            </a:solidFill>
            <a:ln w="19050">
              <a:solidFill>
                <a:srgbClr val="1C1C1C"/>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2792" name="矩形 11"/>
            <p:cNvSpPr>
              <a:spLocks noChangeArrowheads="1"/>
            </p:cNvSpPr>
            <p:nvPr/>
          </p:nvSpPr>
          <p:spPr bwMode="auto">
            <a:xfrm>
              <a:off x="1400174" y="1273050"/>
              <a:ext cx="108000" cy="360000"/>
            </a:xfrm>
            <a:prstGeom prst="rect">
              <a:avLst/>
            </a:prstGeom>
            <a:solidFill>
              <a:srgbClr val="FFFFFF"/>
            </a:solidFill>
            <a:ln w="19050">
              <a:solidFill>
                <a:srgbClr val="1C1C1C"/>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cxnSp>
          <p:nvCxnSpPr>
            <p:cNvPr id="32793" name="直接连接符 13"/>
            <p:cNvCxnSpPr>
              <a:cxnSpLocks noChangeShapeType="1"/>
              <a:stCxn id="32787" idx="2"/>
              <a:endCxn id="32790" idx="0"/>
            </p:cNvCxnSpPr>
            <p:nvPr/>
          </p:nvCxnSpPr>
          <p:spPr bwMode="auto">
            <a:xfrm>
              <a:off x="1052513" y="895350"/>
              <a:ext cx="0" cy="209550"/>
            </a:xfrm>
            <a:prstGeom prst="line">
              <a:avLst/>
            </a:prstGeom>
            <a:noFill/>
            <a:ln w="19050">
              <a:solidFill>
                <a:schemeClr val="tx1"/>
              </a:solidFill>
              <a:round/>
            </a:ln>
            <a:extLst>
              <a:ext uri="{909E8E84-426E-40DD-AFC4-6F175D3DCCD1}">
                <a14:hiddenFill xmlns:a14="http://schemas.microsoft.com/office/drawing/2010/main">
                  <a:noFill/>
                </a14:hiddenFill>
              </a:ext>
            </a:extLst>
          </p:spPr>
        </p:cxnSp>
        <p:sp>
          <p:nvSpPr>
            <p:cNvPr id="32794" name="任意多边形 14"/>
            <p:cNvSpPr>
              <a:spLocks noChangeArrowheads="1"/>
            </p:cNvSpPr>
            <p:nvPr/>
          </p:nvSpPr>
          <p:spPr bwMode="auto">
            <a:xfrm>
              <a:off x="0" y="0"/>
              <a:ext cx="1047750" cy="228600"/>
            </a:xfrm>
            <a:custGeom>
              <a:avLst/>
              <a:gdLst>
                <a:gd name="T0" fmla="*/ 1047750 w 1047750"/>
                <a:gd name="T1" fmla="*/ 228600 h 228600"/>
                <a:gd name="T2" fmla="*/ 1047750 w 1047750"/>
                <a:gd name="T3" fmla="*/ 0 h 228600"/>
                <a:gd name="T4" fmla="*/ 0 w 1047750"/>
                <a:gd name="T5" fmla="*/ 0 h 228600"/>
                <a:gd name="T6" fmla="*/ 0 60000 65536"/>
                <a:gd name="T7" fmla="*/ 0 60000 65536"/>
                <a:gd name="T8" fmla="*/ 0 60000 65536"/>
              </a:gdLst>
              <a:ahLst/>
              <a:cxnLst>
                <a:cxn ang="T6">
                  <a:pos x="T0" y="T1"/>
                </a:cxn>
                <a:cxn ang="T7">
                  <a:pos x="T2" y="T3"/>
                </a:cxn>
                <a:cxn ang="T8">
                  <a:pos x="T4" y="T5"/>
                </a:cxn>
              </a:cxnLst>
              <a:rect l="0" t="0" r="r" b="b"/>
              <a:pathLst>
                <a:path w="1047750" h="228600">
                  <a:moveTo>
                    <a:pt x="1047750" y="228600"/>
                  </a:moveTo>
                  <a:lnTo>
                    <a:pt x="1047750" y="0"/>
                  </a:lnTo>
                  <a:lnTo>
                    <a:pt x="0" y="0"/>
                  </a:lnTo>
                </a:path>
              </a:pathLst>
            </a:cu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95" name="任意多边形 15"/>
            <p:cNvSpPr>
              <a:spLocks noChangeArrowheads="1"/>
            </p:cNvSpPr>
            <p:nvPr/>
          </p:nvSpPr>
          <p:spPr bwMode="auto">
            <a:xfrm flipV="1">
              <a:off x="9525" y="1762125"/>
              <a:ext cx="1047750" cy="228600"/>
            </a:xfrm>
            <a:custGeom>
              <a:avLst/>
              <a:gdLst>
                <a:gd name="T0" fmla="*/ 1047750 w 1047750"/>
                <a:gd name="T1" fmla="*/ 228600 h 228600"/>
                <a:gd name="T2" fmla="*/ 1047750 w 1047750"/>
                <a:gd name="T3" fmla="*/ 0 h 228600"/>
                <a:gd name="T4" fmla="*/ 0 w 1047750"/>
                <a:gd name="T5" fmla="*/ 0 h 228600"/>
                <a:gd name="T6" fmla="*/ 0 60000 65536"/>
                <a:gd name="T7" fmla="*/ 0 60000 65536"/>
                <a:gd name="T8" fmla="*/ 0 60000 65536"/>
              </a:gdLst>
              <a:ahLst/>
              <a:cxnLst>
                <a:cxn ang="T6">
                  <a:pos x="T0" y="T1"/>
                </a:cxn>
                <a:cxn ang="T7">
                  <a:pos x="T2" y="T3"/>
                </a:cxn>
                <a:cxn ang="T8">
                  <a:pos x="T4" y="T5"/>
                </a:cxn>
              </a:cxnLst>
              <a:rect l="0" t="0" r="r" b="b"/>
              <a:pathLst>
                <a:path w="1047750" h="228600">
                  <a:moveTo>
                    <a:pt x="1047750" y="228600"/>
                  </a:moveTo>
                  <a:lnTo>
                    <a:pt x="1047750" y="0"/>
                  </a:lnTo>
                  <a:lnTo>
                    <a:pt x="0" y="0"/>
                  </a:lnTo>
                </a:path>
              </a:pathLst>
            </a:cu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96" name="TextBox 27"/>
            <p:cNvSpPr txBox="1">
              <a:spLocks noChangeArrowheads="1"/>
            </p:cNvSpPr>
            <p:nvPr/>
          </p:nvSpPr>
          <p:spPr bwMode="auto">
            <a:xfrm>
              <a:off x="151652" y="361950"/>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R</a:t>
              </a:r>
              <a:r>
                <a:rPr lang="en-US" altLang="zh-CN" sz="2400" baseline="-25000">
                  <a:latin typeface="Times New Roman" panose="02020603050405020304" pitchFamily="18" charset="0"/>
                </a:rPr>
                <a:t>1</a:t>
              </a:r>
              <a:endParaRPr lang="zh-CN" altLang="en-US" sz="2400" baseline="-25000">
                <a:latin typeface="Times New Roman" panose="02020603050405020304" pitchFamily="18" charset="0"/>
                <a:cs typeface="Times New Roman" panose="02020603050405020304" pitchFamily="18" charset="0"/>
              </a:endParaRPr>
            </a:p>
          </p:txBody>
        </p:sp>
        <p:sp>
          <p:nvSpPr>
            <p:cNvPr id="32797" name="TextBox 28"/>
            <p:cNvSpPr txBox="1">
              <a:spLocks noChangeArrowheads="1"/>
            </p:cNvSpPr>
            <p:nvPr/>
          </p:nvSpPr>
          <p:spPr bwMode="auto">
            <a:xfrm>
              <a:off x="913652" y="361950"/>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R</a:t>
              </a:r>
              <a:r>
                <a:rPr lang="en-US" altLang="zh-CN" sz="2400" baseline="-25000">
                  <a:latin typeface="Times New Roman" panose="02020603050405020304" pitchFamily="18" charset="0"/>
                </a:rPr>
                <a:t>2</a:t>
              </a:r>
              <a:endParaRPr lang="zh-CN" altLang="en-US" sz="2400" baseline="-25000">
                <a:latin typeface="Times New Roman" panose="02020603050405020304" pitchFamily="18" charset="0"/>
                <a:cs typeface="Times New Roman" panose="02020603050405020304" pitchFamily="18" charset="0"/>
              </a:endParaRPr>
            </a:p>
          </p:txBody>
        </p:sp>
        <p:sp>
          <p:nvSpPr>
            <p:cNvPr id="32798" name="TextBox 29"/>
            <p:cNvSpPr txBox="1">
              <a:spLocks noChangeArrowheads="1"/>
            </p:cNvSpPr>
            <p:nvPr/>
          </p:nvSpPr>
          <p:spPr bwMode="auto">
            <a:xfrm>
              <a:off x="151652" y="1190625"/>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R</a:t>
              </a:r>
              <a:r>
                <a:rPr lang="en-US" altLang="zh-CN" sz="2400" baseline="-25000">
                  <a:latin typeface="Times New Roman" panose="02020603050405020304" pitchFamily="18" charset="0"/>
                </a:rPr>
                <a:t>3</a:t>
              </a:r>
              <a:endParaRPr lang="zh-CN" altLang="en-US" sz="2400" baseline="-25000">
                <a:latin typeface="Times New Roman" panose="02020603050405020304" pitchFamily="18" charset="0"/>
                <a:cs typeface="Times New Roman" panose="02020603050405020304" pitchFamily="18" charset="0"/>
              </a:endParaRPr>
            </a:p>
          </p:txBody>
        </p:sp>
        <p:sp>
          <p:nvSpPr>
            <p:cNvPr id="32799" name="TextBox 30"/>
            <p:cNvSpPr txBox="1">
              <a:spLocks noChangeArrowheads="1"/>
            </p:cNvSpPr>
            <p:nvPr/>
          </p:nvSpPr>
          <p:spPr bwMode="auto">
            <a:xfrm>
              <a:off x="913652" y="1190625"/>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a:latin typeface="Times New Roman" panose="02020603050405020304" pitchFamily="18" charset="0"/>
                </a:rPr>
                <a:t>R</a:t>
              </a:r>
              <a:r>
                <a:rPr lang="en-US" altLang="zh-CN" sz="2400" baseline="-25000">
                  <a:latin typeface="Times New Roman" panose="02020603050405020304" pitchFamily="18" charset="0"/>
                </a:rPr>
                <a:t>4</a:t>
              </a:r>
              <a:endParaRPr lang="zh-CN" altLang="en-US" sz="2400" baseline="-25000">
                <a:latin typeface="Times New Roman" panose="02020603050405020304" pitchFamily="18" charset="0"/>
                <a:cs typeface="Times New Roman" panose="02020603050405020304" pitchFamily="18" charset="0"/>
              </a:endParaRPr>
            </a:p>
          </p:txBody>
        </p:sp>
      </p:grpSp>
      <p:sp>
        <p:nvSpPr>
          <p:cNvPr id="31774" name="TextBox 33"/>
          <p:cNvSpPr txBox="1">
            <a:spLocks noChangeArrowheads="1"/>
          </p:cNvSpPr>
          <p:nvPr/>
        </p:nvSpPr>
        <p:spPr bwMode="auto">
          <a:xfrm>
            <a:off x="2124075" y="4362451"/>
            <a:ext cx="1739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等效电阻</a:t>
            </a:r>
          </a:p>
        </p:txBody>
      </p:sp>
      <p:graphicFrame>
        <p:nvGraphicFramePr>
          <p:cNvPr id="31775" name="对象 31774"/>
          <p:cNvGraphicFramePr>
            <a:graphicFrameLocks noChangeAspect="1"/>
          </p:cNvGraphicFramePr>
          <p:nvPr/>
        </p:nvGraphicFramePr>
        <p:xfrm>
          <a:off x="2327275" y="4953000"/>
          <a:ext cx="2654300" cy="685800"/>
        </p:xfrm>
        <a:graphic>
          <a:graphicData uri="http://schemas.openxmlformats.org/presentationml/2006/ole">
            <mc:AlternateContent xmlns:mc="http://schemas.openxmlformats.org/markup-compatibility/2006">
              <mc:Choice xmlns:v="urn:schemas-microsoft-com:vml" Requires="v">
                <p:oleObj r:id="rId2" imgW="2654300" imgH="685800" progId="">
                  <p:embed/>
                </p:oleObj>
              </mc:Choice>
              <mc:Fallback>
                <p:oleObj r:id="rId2" imgW="2654300" imgH="685800" progId="">
                  <p:embed/>
                  <p:pic>
                    <p:nvPicPr>
                      <p:cNvPr id="31775" name="对象 317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275" y="4953000"/>
                        <a:ext cx="2654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76" name="对象 31775"/>
          <p:cNvGraphicFramePr>
            <a:graphicFrameLocks noChangeAspect="1"/>
          </p:cNvGraphicFramePr>
          <p:nvPr/>
        </p:nvGraphicFramePr>
        <p:xfrm>
          <a:off x="2600325" y="5822950"/>
          <a:ext cx="812800" cy="241300"/>
        </p:xfrm>
        <a:graphic>
          <a:graphicData uri="http://schemas.openxmlformats.org/presentationml/2006/ole">
            <mc:AlternateContent xmlns:mc="http://schemas.openxmlformats.org/markup-compatibility/2006">
              <mc:Choice xmlns:v="urn:schemas-microsoft-com:vml" Requires="v">
                <p:oleObj r:id="rId4" imgW="813435" imgH="241300" progId="">
                  <p:embed/>
                </p:oleObj>
              </mc:Choice>
              <mc:Fallback>
                <p:oleObj r:id="rId4" imgW="813435" imgH="241300" progId="">
                  <p:embed/>
                  <p:pic>
                    <p:nvPicPr>
                      <p:cNvPr id="31776" name="对象 317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325" y="5822950"/>
                        <a:ext cx="8128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77" name="TextBox 36"/>
          <p:cNvSpPr txBox="1">
            <a:spLocks noChangeArrowheads="1"/>
          </p:cNvSpPr>
          <p:nvPr/>
        </p:nvSpPr>
        <p:spPr bwMode="auto">
          <a:xfrm>
            <a:off x="7221538" y="2519364"/>
            <a:ext cx="1739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等效电阻</a:t>
            </a:r>
          </a:p>
        </p:txBody>
      </p:sp>
      <p:graphicFrame>
        <p:nvGraphicFramePr>
          <p:cNvPr id="31778" name="对象 31777"/>
          <p:cNvGraphicFramePr>
            <a:graphicFrameLocks noChangeAspect="1"/>
          </p:cNvGraphicFramePr>
          <p:nvPr/>
        </p:nvGraphicFramePr>
        <p:xfrm>
          <a:off x="7577138" y="3128963"/>
          <a:ext cx="2349500" cy="685800"/>
        </p:xfrm>
        <a:graphic>
          <a:graphicData uri="http://schemas.openxmlformats.org/presentationml/2006/ole">
            <mc:AlternateContent xmlns:mc="http://schemas.openxmlformats.org/markup-compatibility/2006">
              <mc:Choice xmlns:v="urn:schemas-microsoft-com:vml" Requires="v">
                <p:oleObj r:id="rId6" imgW="2349500" imgH="685800" progId="">
                  <p:embed/>
                </p:oleObj>
              </mc:Choice>
              <mc:Fallback>
                <p:oleObj r:id="rId6" imgW="2349500" imgH="685800" progId="">
                  <p:embed/>
                  <p:pic>
                    <p:nvPicPr>
                      <p:cNvPr id="31778" name="对象 317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7138" y="3128963"/>
                        <a:ext cx="23495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79" name="对象 31778"/>
          <p:cNvGraphicFramePr>
            <a:graphicFrameLocks noChangeAspect="1"/>
          </p:cNvGraphicFramePr>
          <p:nvPr/>
        </p:nvGraphicFramePr>
        <p:xfrm>
          <a:off x="7831138" y="3998913"/>
          <a:ext cx="812800" cy="241300"/>
        </p:xfrm>
        <a:graphic>
          <a:graphicData uri="http://schemas.openxmlformats.org/presentationml/2006/ole">
            <mc:AlternateContent xmlns:mc="http://schemas.openxmlformats.org/markup-compatibility/2006">
              <mc:Choice xmlns:v="urn:schemas-microsoft-com:vml" Requires="v">
                <p:oleObj r:id="rId8" imgW="813435" imgH="241300" progId="">
                  <p:embed/>
                </p:oleObj>
              </mc:Choice>
              <mc:Fallback>
                <p:oleObj r:id="rId8" imgW="813435" imgH="241300" progId="">
                  <p:embed/>
                  <p:pic>
                    <p:nvPicPr>
                      <p:cNvPr id="31779" name="对象 3177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1138" y="3998913"/>
                        <a:ext cx="8128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780" name="AutoShape 90">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2781" name="AutoShape 91">
            <a:hlinkClick r:id="rId10"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1782" name="AutoShape 92">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1783" name="矩形 42"/>
          <p:cNvSpPr>
            <a:spLocks noChangeArrowheads="1"/>
          </p:cNvSpPr>
          <p:nvPr/>
        </p:nvSpPr>
        <p:spPr bwMode="auto">
          <a:xfrm>
            <a:off x="5486401" y="4538664"/>
            <a:ext cx="4887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latin typeface="Times New Roman" panose="02020603050405020304" pitchFamily="18" charset="0"/>
              </a:rPr>
              <a:t>等效电阻的额定功率为</a:t>
            </a:r>
            <a:endParaRPr lang="en-US" altLang="zh-CN">
              <a:latin typeface="Times New Roman" panose="02020603050405020304" pitchFamily="18" charset="0"/>
              <a:cs typeface="Times New Roman" panose="02020603050405020304" pitchFamily="18" charset="0"/>
            </a:endParaRPr>
          </a:p>
        </p:txBody>
      </p:sp>
      <p:graphicFrame>
        <p:nvGraphicFramePr>
          <p:cNvPr id="31784" name="对象 31783"/>
          <p:cNvGraphicFramePr>
            <a:graphicFrameLocks noChangeAspect="1"/>
          </p:cNvGraphicFramePr>
          <p:nvPr/>
        </p:nvGraphicFramePr>
        <p:xfrm>
          <a:off x="5797550" y="5160963"/>
          <a:ext cx="1892300" cy="330200"/>
        </p:xfrm>
        <a:graphic>
          <a:graphicData uri="http://schemas.openxmlformats.org/presentationml/2006/ole">
            <mc:AlternateContent xmlns:mc="http://schemas.openxmlformats.org/markup-compatibility/2006">
              <mc:Choice xmlns:v="urn:schemas-microsoft-com:vml" Requires="v">
                <p:oleObj r:id="rId11" imgW="1891665" imgH="330200" progId="">
                  <p:embed/>
                </p:oleObj>
              </mc:Choice>
              <mc:Fallback>
                <p:oleObj r:id="rId11" imgW="1891665" imgH="330200" progId="">
                  <p:embed/>
                  <p:pic>
                    <p:nvPicPr>
                      <p:cNvPr id="31784" name="对象 3178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7550" y="5160963"/>
                        <a:ext cx="18923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85" name="对象 31784"/>
          <p:cNvGraphicFramePr>
            <a:graphicFrameLocks noChangeAspect="1"/>
          </p:cNvGraphicFramePr>
          <p:nvPr/>
        </p:nvGraphicFramePr>
        <p:xfrm>
          <a:off x="8093075" y="5194300"/>
          <a:ext cx="787400" cy="241300"/>
        </p:xfrm>
        <a:graphic>
          <a:graphicData uri="http://schemas.openxmlformats.org/presentationml/2006/ole">
            <mc:AlternateContent xmlns:mc="http://schemas.openxmlformats.org/markup-compatibility/2006">
              <mc:Choice xmlns:v="urn:schemas-microsoft-com:vml" Requires="v">
                <p:oleObj r:id="rId13" imgW="788035" imgH="241300" progId="">
                  <p:embed/>
                </p:oleObj>
              </mc:Choice>
              <mc:Fallback>
                <p:oleObj r:id="rId13" imgW="788035" imgH="241300" progId="">
                  <p:embed/>
                  <p:pic>
                    <p:nvPicPr>
                      <p:cNvPr id="31785" name="对象 317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93075" y="5194300"/>
                        <a:ext cx="7874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86" name="矩形 45"/>
          <p:cNvSpPr>
            <a:spLocks noChangeArrowheads="1"/>
          </p:cNvSpPr>
          <p:nvPr/>
        </p:nvSpPr>
        <p:spPr bwMode="auto">
          <a:xfrm>
            <a:off x="5729288" y="5573714"/>
            <a:ext cx="23479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Times New Roman" panose="02020603050405020304" pitchFamily="18" charset="0"/>
              </a:rPr>
              <a:t>故满足要求。</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up)">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blinds(horizontal)">
                                      <p:cBhvr>
                                        <p:cTn id="12" dur="500"/>
                                        <p:tgtEl>
                                          <p:spTgt spid="3174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748"/>
                                        </p:tgtEl>
                                        <p:attrNameLst>
                                          <p:attrName>style.visibility</p:attrName>
                                        </p:attrNameLst>
                                      </p:cBhvr>
                                      <p:to>
                                        <p:strVal val="visible"/>
                                      </p:to>
                                    </p:set>
                                    <p:animEffect transition="in" filter="dissolve">
                                      <p:cBhvr>
                                        <p:cTn id="17" dur="500"/>
                                        <p:tgtEl>
                                          <p:spTgt spid="317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1774"/>
                                        </p:tgtEl>
                                        <p:attrNameLst>
                                          <p:attrName>style.visibility</p:attrName>
                                        </p:attrNameLst>
                                      </p:cBhvr>
                                      <p:to>
                                        <p:strVal val="visible"/>
                                      </p:to>
                                    </p:set>
                                    <p:animEffect transition="in" filter="blinds(horizontal)">
                                      <p:cBhvr>
                                        <p:cTn id="22" dur="500"/>
                                        <p:tgtEl>
                                          <p:spTgt spid="31774"/>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31775"/>
                                        </p:tgtEl>
                                        <p:attrNameLst>
                                          <p:attrName>style.visibility</p:attrName>
                                        </p:attrNameLst>
                                      </p:cBhvr>
                                      <p:to>
                                        <p:strVal val="visible"/>
                                      </p:to>
                                    </p:set>
                                    <p:animEffect transition="in" filter="blinds(horizontal)">
                                      <p:cBhvr>
                                        <p:cTn id="26" dur="500"/>
                                        <p:tgtEl>
                                          <p:spTgt spid="3177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1776"/>
                                        </p:tgtEl>
                                        <p:attrNameLst>
                                          <p:attrName>style.visibility</p:attrName>
                                        </p:attrNameLst>
                                      </p:cBhvr>
                                      <p:to>
                                        <p:strVal val="visible"/>
                                      </p:to>
                                    </p:set>
                                    <p:animEffect transition="in" filter="blinds(horizontal)">
                                      <p:cBhvr>
                                        <p:cTn id="31" dur="500"/>
                                        <p:tgtEl>
                                          <p:spTgt spid="3177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1760"/>
                                        </p:tgtEl>
                                        <p:attrNameLst>
                                          <p:attrName>style.visibility</p:attrName>
                                        </p:attrNameLst>
                                      </p:cBhvr>
                                      <p:to>
                                        <p:strVal val="visible"/>
                                      </p:to>
                                    </p:set>
                                    <p:animEffect transition="in" filter="dissolve">
                                      <p:cBhvr>
                                        <p:cTn id="36" dur="500"/>
                                        <p:tgtEl>
                                          <p:spTgt spid="3176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1777"/>
                                        </p:tgtEl>
                                        <p:attrNameLst>
                                          <p:attrName>style.visibility</p:attrName>
                                        </p:attrNameLst>
                                      </p:cBhvr>
                                      <p:to>
                                        <p:strVal val="visible"/>
                                      </p:to>
                                    </p:set>
                                    <p:animEffect transition="in" filter="blinds(horizontal)">
                                      <p:cBhvr>
                                        <p:cTn id="41" dur="500"/>
                                        <p:tgtEl>
                                          <p:spTgt spid="31777"/>
                                        </p:tgtEl>
                                      </p:cBhvr>
                                    </p:animEffect>
                                  </p:childTnLst>
                                </p:cTn>
                              </p:par>
                            </p:childTnLst>
                          </p:cTn>
                        </p:par>
                        <p:par>
                          <p:cTn id="42" fill="hold">
                            <p:stCondLst>
                              <p:cond delay="500"/>
                            </p:stCondLst>
                            <p:childTnLst>
                              <p:par>
                                <p:cTn id="43" presetID="3" presetClass="entr" presetSubtype="10" fill="hold" nodeType="afterEffect">
                                  <p:stCondLst>
                                    <p:cond delay="0"/>
                                  </p:stCondLst>
                                  <p:childTnLst>
                                    <p:set>
                                      <p:cBhvr>
                                        <p:cTn id="44" dur="1" fill="hold">
                                          <p:stCondLst>
                                            <p:cond delay="0"/>
                                          </p:stCondLst>
                                        </p:cTn>
                                        <p:tgtEl>
                                          <p:spTgt spid="31778"/>
                                        </p:tgtEl>
                                        <p:attrNameLst>
                                          <p:attrName>style.visibility</p:attrName>
                                        </p:attrNameLst>
                                      </p:cBhvr>
                                      <p:to>
                                        <p:strVal val="visible"/>
                                      </p:to>
                                    </p:set>
                                    <p:animEffect transition="in" filter="blinds(horizontal)">
                                      <p:cBhvr>
                                        <p:cTn id="45" dur="500"/>
                                        <p:tgtEl>
                                          <p:spTgt spid="3177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1779"/>
                                        </p:tgtEl>
                                        <p:attrNameLst>
                                          <p:attrName>style.visibility</p:attrName>
                                        </p:attrNameLst>
                                      </p:cBhvr>
                                      <p:to>
                                        <p:strVal val="visible"/>
                                      </p:to>
                                    </p:set>
                                    <p:animEffect transition="in" filter="blinds(horizontal)">
                                      <p:cBhvr>
                                        <p:cTn id="50" dur="500"/>
                                        <p:tgtEl>
                                          <p:spTgt spid="3177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783"/>
                                        </p:tgtEl>
                                        <p:attrNameLst>
                                          <p:attrName>style.visibility</p:attrName>
                                        </p:attrNameLst>
                                      </p:cBhvr>
                                      <p:to>
                                        <p:strVal val="visible"/>
                                      </p:to>
                                    </p:set>
                                    <p:animEffect transition="in" filter="blinds(horizontal)">
                                      <p:cBhvr>
                                        <p:cTn id="55" dur="500"/>
                                        <p:tgtEl>
                                          <p:spTgt spid="3178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31784"/>
                                        </p:tgtEl>
                                        <p:attrNameLst>
                                          <p:attrName>style.visibility</p:attrName>
                                        </p:attrNameLst>
                                      </p:cBhvr>
                                      <p:to>
                                        <p:strVal val="visible"/>
                                      </p:to>
                                    </p:set>
                                    <p:animEffect transition="in" filter="blinds(horizontal)">
                                      <p:cBhvr>
                                        <p:cTn id="60" dur="500"/>
                                        <p:tgtEl>
                                          <p:spTgt spid="31784"/>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31785"/>
                                        </p:tgtEl>
                                        <p:attrNameLst>
                                          <p:attrName>style.visibility</p:attrName>
                                        </p:attrNameLst>
                                      </p:cBhvr>
                                      <p:to>
                                        <p:strVal val="visible"/>
                                      </p:to>
                                    </p:set>
                                    <p:animEffect transition="in" filter="blinds(horizontal)">
                                      <p:cBhvr>
                                        <p:cTn id="65" dur="500"/>
                                        <p:tgtEl>
                                          <p:spTgt spid="31785"/>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31786"/>
                                        </p:tgtEl>
                                        <p:attrNameLst>
                                          <p:attrName>style.visibility</p:attrName>
                                        </p:attrNameLst>
                                      </p:cBhvr>
                                      <p:to>
                                        <p:strVal val="visible"/>
                                      </p:to>
                                    </p:set>
                                    <p:animEffect transition="in" filter="blinds(horizontal)">
                                      <p:cBhvr>
                                        <p:cTn id="70" dur="500"/>
                                        <p:tgtEl>
                                          <p:spTgt spid="31786"/>
                                        </p:tgtEl>
                                      </p:cBhvr>
                                    </p:animEffect>
                                  </p:childTnLst>
                                </p:cTn>
                              </p:par>
                            </p:childTnLst>
                          </p:cTn>
                        </p:par>
                      </p:childTnLst>
                    </p:cTn>
                  </p:par>
                  <p:par>
                    <p:cTn id="71" fill="hold">
                      <p:stCondLst>
                        <p:cond delay="indefinite"/>
                      </p:stCondLst>
                      <p:childTnLst>
                        <p:par>
                          <p:cTn id="72" fill="hold">
                            <p:stCondLst>
                              <p:cond delay="0"/>
                            </p:stCondLst>
                            <p:childTnLst>
                              <p:par>
                                <p:cTn id="73" presetID="26" presetClass="emph" presetSubtype="0" fill="hold" grpId="0" nodeType="clickEffect">
                                  <p:stCondLst>
                                    <p:cond delay="0"/>
                                  </p:stCondLst>
                                  <p:childTnLst>
                                    <p:animEffect transition="out" filter="fade">
                                      <p:cBhvr>
                                        <p:cTn id="74" dur="500" tmFilter="0, 0; .2, .5; .8, .5; 1, 0"/>
                                        <p:tgtEl>
                                          <p:spTgt spid="31782"/>
                                        </p:tgtEl>
                                      </p:cBhvr>
                                    </p:animEffect>
                                    <p:animScale>
                                      <p:cBhvr>
                                        <p:cTn id="75" dur="250" autoRev="1" fill="hold"/>
                                        <p:tgtEl>
                                          <p:spTgt spid="317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47" grpId="0"/>
      <p:bldP spid="31774" grpId="0"/>
      <p:bldP spid="31777" grpId="0"/>
      <p:bldP spid="31782" grpId="0" animBg="1"/>
      <p:bldP spid="31783" grpId="0"/>
      <p:bldP spid="3178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pPr eaLnBrk="1" hangingPunct="1"/>
            <a:r>
              <a:rPr lang="en-US" altLang="zh-CN" b="1">
                <a:solidFill>
                  <a:srgbClr val="CC0000"/>
                </a:solidFill>
                <a:latin typeface="华文楷体" panose="02010600040101010101" pitchFamily="2" charset="-122"/>
                <a:ea typeface="华文楷体" panose="02010600040101010101" pitchFamily="2" charset="-122"/>
              </a:rPr>
              <a:t>1.3  </a:t>
            </a:r>
            <a:r>
              <a:rPr lang="zh-CN" altLang="en-US" b="1">
                <a:solidFill>
                  <a:srgbClr val="CC0000"/>
                </a:solidFill>
                <a:latin typeface="华文楷体" panose="02010600040101010101" pitchFamily="2" charset="-122"/>
                <a:ea typeface="华文楷体" panose="02010600040101010101" pitchFamily="2" charset="-122"/>
              </a:rPr>
              <a:t>独立电源元件</a:t>
            </a:r>
          </a:p>
        </p:txBody>
      </p:sp>
      <p:sp>
        <p:nvSpPr>
          <p:cNvPr id="33795" name="AutoShape 3">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2772" name="AutoShape 4">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3797" name="AutoShape 5">
            <a:hlinkClick r:id="rId2"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3798" name="Rectangle 6">
            <a:hlinkClick r:id="rId3" action="ppaction://hlinksldjump"/>
          </p:cNvPr>
          <p:cNvSpPr>
            <a:spLocks noChangeArrowheads="1"/>
          </p:cNvSpPr>
          <p:nvPr/>
        </p:nvSpPr>
        <p:spPr bwMode="auto">
          <a:xfrm>
            <a:off x="2360614" y="2754314"/>
            <a:ext cx="4905375"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a:solidFill>
                  <a:schemeClr val="folHlink"/>
                </a:solidFill>
                <a:latin typeface="黑体" panose="02010609060101010101" pitchFamily="49" charset="-122"/>
                <a:ea typeface="黑体" panose="02010609060101010101" pitchFamily="49" charset="-122"/>
              </a:rPr>
              <a:t>1.3.2 </a:t>
            </a:r>
            <a:r>
              <a:rPr lang="zh-CN" altLang="en-US" sz="3200">
                <a:solidFill>
                  <a:schemeClr val="folHlink"/>
                </a:solidFill>
                <a:latin typeface="黑体" panose="02010609060101010101" pitchFamily="49" charset="-122"/>
                <a:ea typeface="黑体" panose="02010609060101010101" pitchFamily="49" charset="-122"/>
              </a:rPr>
              <a:t>实际电源的模型</a:t>
            </a:r>
          </a:p>
        </p:txBody>
      </p:sp>
      <p:sp>
        <p:nvSpPr>
          <p:cNvPr id="33799" name="Rectangle 7">
            <a:hlinkClick r:id="rId4" action="ppaction://hlinksldjump"/>
          </p:cNvPr>
          <p:cNvSpPr>
            <a:spLocks noChangeArrowheads="1"/>
          </p:cNvSpPr>
          <p:nvPr/>
        </p:nvSpPr>
        <p:spPr bwMode="auto">
          <a:xfrm>
            <a:off x="2346761" y="1943101"/>
            <a:ext cx="4309193"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a:solidFill>
                  <a:schemeClr val="folHlink"/>
                </a:solidFill>
                <a:latin typeface="黑体" panose="02010609060101010101" pitchFamily="49" charset="-122"/>
                <a:ea typeface="黑体" panose="02010609060101010101" pitchFamily="49" charset="-122"/>
              </a:rPr>
              <a:t>1.3.1 </a:t>
            </a:r>
            <a:r>
              <a:rPr lang="zh-CN" altLang="en-US" sz="3200">
                <a:solidFill>
                  <a:schemeClr val="folHlink"/>
                </a:solidFill>
                <a:latin typeface="黑体" panose="02010609060101010101" pitchFamily="49" charset="-122"/>
                <a:ea typeface="黑体" panose="02010609060101010101" pitchFamily="49" charset="-122"/>
              </a:rPr>
              <a:t>电压源和电流源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2772"/>
                                        </p:tgtEl>
                                      </p:cBhvr>
                                    </p:animEffect>
                                    <p:animScale>
                                      <p:cBhvr>
                                        <p:cTn id="7" dur="250" autoRev="1" fill="hold"/>
                                        <p:tgtEl>
                                          <p:spTgt spid="3277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098676" y="304801"/>
            <a:ext cx="5527675" cy="784225"/>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1.3.1 </a:t>
            </a:r>
            <a:r>
              <a:rPr lang="zh-CN" altLang="en-US" sz="3200" b="1">
                <a:solidFill>
                  <a:schemeClr val="folHlink"/>
                </a:solidFill>
                <a:latin typeface="黑体" panose="02010609060101010101" pitchFamily="49" charset="-122"/>
                <a:ea typeface="黑体" panose="02010609060101010101" pitchFamily="49" charset="-122"/>
              </a:rPr>
              <a:t>电压源和电流源</a:t>
            </a:r>
          </a:p>
        </p:txBody>
      </p:sp>
      <p:sp>
        <p:nvSpPr>
          <p:cNvPr id="33795" name="Rectangle 3"/>
          <p:cNvSpPr>
            <a:spLocks noGrp="1" noChangeArrowheads="1"/>
          </p:cNvSpPr>
          <p:nvPr>
            <p:ph type="body" idx="4294967295"/>
          </p:nvPr>
        </p:nvSpPr>
        <p:spPr>
          <a:xfrm>
            <a:off x="2090739" y="1752600"/>
            <a:ext cx="4860925" cy="596900"/>
          </a:xfrm>
        </p:spPr>
        <p:txBody>
          <a:bodyPr>
            <a:normAutofit lnSpcReduction="10000"/>
          </a:bodyPr>
          <a:lstStyle/>
          <a:p>
            <a:pPr eaLnBrk="1" hangingPunct="1">
              <a:buFont typeface="Wingdings" panose="05000000000000000000" pitchFamily="2" charset="2"/>
              <a:buNone/>
            </a:pPr>
            <a:r>
              <a:rPr lang="zh-CN" altLang="en-US" sz="3200" b="1">
                <a:ea typeface="幼圆" panose="02010509060101010101" pitchFamily="49" charset="-122"/>
              </a:rPr>
              <a:t>电压源（理想电压源）：</a:t>
            </a:r>
            <a:r>
              <a:rPr lang="zh-CN" altLang="en-US"/>
              <a:t> </a:t>
            </a:r>
          </a:p>
        </p:txBody>
      </p:sp>
      <p:sp>
        <p:nvSpPr>
          <p:cNvPr id="34820" name="Rectangle 4"/>
          <p:cNvSpPr>
            <a:spLocks noChangeArrowheads="1"/>
          </p:cNvSpPr>
          <p:nvPr/>
        </p:nvSpPr>
        <p:spPr bwMode="auto">
          <a:xfrm>
            <a:off x="6003635" y="20577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3797" name="Object 5"/>
          <p:cNvGraphicFramePr>
            <a:graphicFrameLocks noChangeAspect="1"/>
          </p:cNvGraphicFramePr>
          <p:nvPr/>
        </p:nvGraphicFramePr>
        <p:xfrm>
          <a:off x="7805738" y="1808163"/>
          <a:ext cx="2430462" cy="2430462"/>
        </p:xfrm>
        <a:graphic>
          <a:graphicData uri="http://schemas.openxmlformats.org/presentationml/2006/ole">
            <mc:AlternateContent xmlns:mc="http://schemas.openxmlformats.org/markup-compatibility/2006">
              <mc:Choice xmlns:v="urn:schemas-microsoft-com:vml" Requires="v">
                <p:oleObj r:id="rId2" imgW="982345" imgH="1007745" progId="Visio.Drawing.11">
                  <p:embed/>
                </p:oleObj>
              </mc:Choice>
              <mc:Fallback>
                <p:oleObj r:id="rId2" imgW="982345" imgH="1007745" progId="Visio.Drawing.11">
                  <p:embed/>
                  <p:pic>
                    <p:nvPicPr>
                      <p:cNvPr id="3379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738" y="1808163"/>
                        <a:ext cx="2430462"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798" name="Rectangle 6"/>
          <p:cNvSpPr>
            <a:spLocks noChangeArrowheads="1"/>
          </p:cNvSpPr>
          <p:nvPr/>
        </p:nvSpPr>
        <p:spPr bwMode="auto">
          <a:xfrm>
            <a:off x="8661400" y="1493838"/>
            <a:ext cx="33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幼圆" panose="02010509060101010101" pitchFamily="49" charset="-122"/>
              </a:rPr>
              <a:t>I</a:t>
            </a:r>
            <a:endParaRPr lang="en-US" altLang="zh-CN" sz="2400">
              <a:latin typeface="幼圆" panose="02010509060101010101" pitchFamily="49" charset="-122"/>
            </a:endParaRPr>
          </a:p>
        </p:txBody>
      </p:sp>
      <p:sp>
        <p:nvSpPr>
          <p:cNvPr id="33799" name="Rectangle 7"/>
          <p:cNvSpPr>
            <a:spLocks noChangeArrowheads="1"/>
          </p:cNvSpPr>
          <p:nvPr/>
        </p:nvSpPr>
        <p:spPr bwMode="auto">
          <a:xfrm>
            <a:off x="2900364" y="3068638"/>
            <a:ext cx="47323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en-US" altLang="zh-CN" sz="2000">
                <a:latin typeface="Arial" panose="020B0604020202020204" pitchFamily="34" charset="0"/>
              </a:rPr>
              <a:t>——</a:t>
            </a:r>
            <a:r>
              <a:rPr lang="en-US" altLang="zh-CN">
                <a:latin typeface="幼圆" panose="02010509060101010101" pitchFamily="49" charset="-122"/>
              </a:rPr>
              <a:t> </a:t>
            </a:r>
            <a:r>
              <a:rPr lang="zh-CN" altLang="en-US">
                <a:latin typeface="幼圆" panose="02010509060101010101" pitchFamily="49" charset="-122"/>
              </a:rPr>
              <a:t>端电压（输出电压）</a:t>
            </a:r>
            <a:r>
              <a:rPr lang="zh-CN" altLang="en-US" sz="3000">
                <a:ea typeface="宋体" panose="02010600030101010101" pitchFamily="2" charset="-122"/>
              </a:rPr>
              <a:t> </a:t>
            </a:r>
          </a:p>
        </p:txBody>
      </p:sp>
      <p:sp>
        <p:nvSpPr>
          <p:cNvPr id="33800" name="Rectangle 8"/>
          <p:cNvSpPr>
            <a:spLocks noChangeArrowheads="1"/>
          </p:cNvSpPr>
          <p:nvPr/>
        </p:nvSpPr>
        <p:spPr bwMode="auto">
          <a:xfrm>
            <a:off x="2855913" y="3608389"/>
            <a:ext cx="4697412"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sz="2000"/>
              <a:t> </a:t>
            </a:r>
            <a:r>
              <a:rPr lang="en-US" altLang="zh-CN" sz="2000">
                <a:latin typeface="Arial" panose="020B0604020202020204" pitchFamily="34" charset="0"/>
              </a:rPr>
              <a:t>——</a:t>
            </a:r>
            <a:r>
              <a:rPr lang="en-US" altLang="zh-CN" sz="2000"/>
              <a:t>  </a:t>
            </a:r>
            <a:r>
              <a:rPr lang="zh-CN" altLang="en-US">
                <a:latin typeface="幼圆" panose="02010509060101010101" pitchFamily="49" charset="-122"/>
              </a:rPr>
              <a:t>端电流（输出电流）</a:t>
            </a:r>
          </a:p>
        </p:txBody>
      </p:sp>
      <p:sp>
        <p:nvSpPr>
          <p:cNvPr id="34825" name="Rectangle 9"/>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3802" name="对象 33801"/>
          <p:cNvGraphicFramePr>
            <a:graphicFrameLocks noChangeAspect="1"/>
          </p:cNvGraphicFramePr>
          <p:nvPr/>
        </p:nvGraphicFramePr>
        <p:xfrm>
          <a:off x="4386264" y="4238625"/>
          <a:ext cx="1169987" cy="630238"/>
        </p:xfrm>
        <a:graphic>
          <a:graphicData uri="http://schemas.openxmlformats.org/presentationml/2006/ole">
            <mc:AlternateContent xmlns:mc="http://schemas.openxmlformats.org/markup-compatibility/2006">
              <mc:Choice xmlns:v="urn:schemas-microsoft-com:vml" Requires="v">
                <p:oleObj r:id="rId4" imgW="483870" imgH="229235" progId="">
                  <p:embed/>
                </p:oleObj>
              </mc:Choice>
              <mc:Fallback>
                <p:oleObj r:id="rId4" imgW="483870" imgH="229235" progId="">
                  <p:embed/>
                  <p:pic>
                    <p:nvPicPr>
                      <p:cNvPr id="33802" name="对象 338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6264" y="4238625"/>
                        <a:ext cx="1169987" cy="630238"/>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4827" name="Rectangle 11"/>
          <p:cNvSpPr>
            <a:spLocks noChangeArrowheads="1"/>
          </p:cNvSpPr>
          <p:nvPr/>
        </p:nvSpPr>
        <p:spPr bwMode="auto">
          <a:xfrm>
            <a:off x="6003635" y="21196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pSp>
        <p:nvGrpSpPr>
          <p:cNvPr id="33804" name="Group 12"/>
          <p:cNvGrpSpPr/>
          <p:nvPr/>
        </p:nvGrpSpPr>
        <p:grpSpPr bwMode="auto">
          <a:xfrm>
            <a:off x="7766050" y="3692525"/>
            <a:ext cx="2705100" cy="1828800"/>
            <a:chOff x="0" y="0"/>
            <a:chExt cx="2081" cy="1153"/>
          </a:xfrm>
        </p:grpSpPr>
        <p:sp>
          <p:nvSpPr>
            <p:cNvPr id="34842" name="Rectangle 13"/>
            <p:cNvSpPr>
              <a:spLocks noChangeArrowheads="1"/>
            </p:cNvSpPr>
            <p:nvPr/>
          </p:nvSpPr>
          <p:spPr bwMode="auto">
            <a:xfrm>
              <a:off x="0" y="0"/>
              <a:ext cx="3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U</a:t>
              </a:r>
              <a:r>
                <a:rPr lang="en-US" altLang="zh-CN" sz="2000">
                  <a:latin typeface="Times New Roman" panose="02020603050405020304" pitchFamily="18" charset="0"/>
                  <a:ea typeface="楷体_GB2312" pitchFamily="1" charset="-122"/>
                </a:rPr>
                <a:t> </a:t>
              </a:r>
            </a:p>
          </p:txBody>
        </p:sp>
        <p:sp>
          <p:nvSpPr>
            <p:cNvPr id="34843" name="Line 14"/>
            <p:cNvSpPr>
              <a:spLocks noChangeShapeType="1"/>
            </p:cNvSpPr>
            <p:nvPr/>
          </p:nvSpPr>
          <p:spPr bwMode="auto">
            <a:xfrm>
              <a:off x="297" y="1051"/>
              <a:ext cx="1542" cy="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4844" name="Line 15"/>
            <p:cNvSpPr>
              <a:spLocks noChangeShapeType="1"/>
            </p:cNvSpPr>
            <p:nvPr/>
          </p:nvSpPr>
          <p:spPr bwMode="auto">
            <a:xfrm flipV="1">
              <a:off x="297" y="125"/>
              <a:ext cx="0" cy="93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4845" name="Rectangle 16"/>
            <p:cNvSpPr>
              <a:spLocks noChangeArrowheads="1"/>
            </p:cNvSpPr>
            <p:nvPr/>
          </p:nvSpPr>
          <p:spPr bwMode="auto">
            <a:xfrm>
              <a:off x="1" y="903"/>
              <a:ext cx="3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O</a:t>
              </a:r>
              <a:r>
                <a:rPr lang="en-US" altLang="zh-CN" sz="2000">
                  <a:latin typeface="Times New Roman" panose="02020603050405020304" pitchFamily="18" charset="0"/>
                  <a:ea typeface="楷体_GB2312" pitchFamily="1" charset="-122"/>
                </a:rPr>
                <a:t> </a:t>
              </a:r>
            </a:p>
          </p:txBody>
        </p:sp>
        <p:sp>
          <p:nvSpPr>
            <p:cNvPr id="34846" name="Rectangle 17"/>
            <p:cNvSpPr>
              <a:spLocks noChangeArrowheads="1"/>
            </p:cNvSpPr>
            <p:nvPr/>
          </p:nvSpPr>
          <p:spPr bwMode="auto">
            <a:xfrm>
              <a:off x="1815" y="903"/>
              <a:ext cx="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I</a:t>
              </a:r>
              <a:r>
                <a:rPr lang="en-US" altLang="zh-CN" sz="2000">
                  <a:latin typeface="Times New Roman" panose="02020603050405020304" pitchFamily="18" charset="0"/>
                  <a:ea typeface="楷体_GB2312" pitchFamily="1" charset="-122"/>
                </a:rPr>
                <a:t> </a:t>
              </a:r>
            </a:p>
          </p:txBody>
        </p:sp>
      </p:grpSp>
      <p:sp>
        <p:nvSpPr>
          <p:cNvPr id="33810" name="Line 18"/>
          <p:cNvSpPr>
            <a:spLocks noChangeShapeType="1"/>
          </p:cNvSpPr>
          <p:nvPr/>
        </p:nvSpPr>
        <p:spPr bwMode="auto">
          <a:xfrm>
            <a:off x="8166100" y="4598988"/>
            <a:ext cx="1709738"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811" name="Rectangle 19"/>
          <p:cNvSpPr>
            <a:spLocks noChangeArrowheads="1"/>
          </p:cNvSpPr>
          <p:nvPr/>
        </p:nvSpPr>
        <p:spPr bwMode="auto">
          <a:xfrm>
            <a:off x="7535863" y="4373564"/>
            <a:ext cx="620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U</a:t>
            </a:r>
            <a:r>
              <a:rPr lang="en-US" altLang="zh-CN" sz="2000" baseline="-25000">
                <a:latin typeface="Times New Roman" panose="02020603050405020304" pitchFamily="18" charset="0"/>
                <a:ea typeface="楷体_GB2312" pitchFamily="1" charset="-122"/>
              </a:rPr>
              <a:t>S</a:t>
            </a:r>
          </a:p>
        </p:txBody>
      </p:sp>
      <p:sp>
        <p:nvSpPr>
          <p:cNvPr id="33812" name="Rectangle 20"/>
          <p:cNvSpPr>
            <a:spLocks noChangeArrowheads="1"/>
          </p:cNvSpPr>
          <p:nvPr/>
        </p:nvSpPr>
        <p:spPr bwMode="auto">
          <a:xfrm>
            <a:off x="1730376" y="5049838"/>
            <a:ext cx="56245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a:latin typeface="幼圆" panose="02010509060101010101" pitchFamily="49" charset="-122"/>
              </a:rPr>
              <a:t>输出电压</a:t>
            </a:r>
            <a:r>
              <a:rPr lang="zh-CN" altLang="en-US" i="1">
                <a:latin typeface="幼圆" panose="02010509060101010101" pitchFamily="49" charset="-122"/>
              </a:rPr>
              <a:t>  </a:t>
            </a:r>
            <a:r>
              <a:rPr lang="zh-CN" altLang="en-US">
                <a:latin typeface="幼圆" panose="02010509060101010101" pitchFamily="49" charset="-122"/>
              </a:rPr>
              <a:t>等于源电压   ，与</a:t>
            </a:r>
          </a:p>
          <a:p>
            <a:pPr algn="ctr" eaLnBrk="1" hangingPunct="1"/>
            <a:r>
              <a:rPr lang="zh-CN" altLang="en-US">
                <a:latin typeface="幼圆" panose="02010509060101010101" pitchFamily="49" charset="-122"/>
              </a:rPr>
              <a:t> 输出电流和外电路的情况无关。</a:t>
            </a:r>
          </a:p>
        </p:txBody>
      </p:sp>
      <p:sp>
        <p:nvSpPr>
          <p:cNvPr id="33813" name="Rectangle 21"/>
          <p:cNvSpPr>
            <a:spLocks noChangeArrowheads="1"/>
          </p:cNvSpPr>
          <p:nvPr/>
        </p:nvSpPr>
        <p:spPr bwMode="auto">
          <a:xfrm>
            <a:off x="5600701" y="5094288"/>
            <a:ext cx="620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U</a:t>
            </a:r>
            <a:r>
              <a:rPr lang="en-US" altLang="zh-CN" sz="2400" baseline="-25000">
                <a:latin typeface="Times New Roman" panose="02020603050405020304" pitchFamily="18" charset="0"/>
                <a:ea typeface="楷体_GB2312" pitchFamily="1" charset="-122"/>
              </a:rPr>
              <a:t>S</a:t>
            </a:r>
          </a:p>
        </p:txBody>
      </p:sp>
      <p:sp>
        <p:nvSpPr>
          <p:cNvPr id="33814" name="Rectangle 22"/>
          <p:cNvSpPr>
            <a:spLocks noChangeArrowheads="1"/>
          </p:cNvSpPr>
          <p:nvPr/>
        </p:nvSpPr>
        <p:spPr bwMode="auto">
          <a:xfrm>
            <a:off x="2316164" y="2528888"/>
            <a:ext cx="585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U</a:t>
            </a:r>
            <a:r>
              <a:rPr lang="en-US" altLang="zh-CN" sz="2400" baseline="-25000">
                <a:latin typeface="Times New Roman" panose="02020603050405020304" pitchFamily="18" charset="0"/>
                <a:ea typeface="楷体_GB2312" pitchFamily="1" charset="-122"/>
              </a:rPr>
              <a:t>S</a:t>
            </a:r>
          </a:p>
        </p:txBody>
      </p:sp>
      <p:sp>
        <p:nvSpPr>
          <p:cNvPr id="33815" name="Rectangle 23"/>
          <p:cNvSpPr>
            <a:spLocks noChangeArrowheads="1"/>
          </p:cNvSpPr>
          <p:nvPr/>
        </p:nvSpPr>
        <p:spPr bwMode="auto">
          <a:xfrm>
            <a:off x="2225676" y="3159125"/>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U</a:t>
            </a:r>
            <a:endParaRPr lang="en-US" altLang="zh-CN" sz="2400" baseline="-25000">
              <a:latin typeface="Times New Roman" panose="02020603050405020304" pitchFamily="18" charset="0"/>
              <a:ea typeface="楷体_GB2312" pitchFamily="1" charset="-122"/>
            </a:endParaRPr>
          </a:p>
        </p:txBody>
      </p:sp>
      <p:sp>
        <p:nvSpPr>
          <p:cNvPr id="33816" name="Rectangle 24"/>
          <p:cNvSpPr>
            <a:spLocks noChangeArrowheads="1"/>
          </p:cNvSpPr>
          <p:nvPr/>
        </p:nvSpPr>
        <p:spPr bwMode="auto">
          <a:xfrm>
            <a:off x="2900364" y="2484438"/>
            <a:ext cx="22955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en-US" altLang="zh-CN" sz="2000">
                <a:latin typeface="Arial" panose="020B0604020202020204" pitchFamily="34" charset="0"/>
              </a:rPr>
              <a:t>——</a:t>
            </a:r>
            <a:r>
              <a:rPr lang="en-US" altLang="zh-CN">
                <a:latin typeface="幼圆" panose="02010509060101010101" pitchFamily="49" charset="-122"/>
              </a:rPr>
              <a:t> </a:t>
            </a:r>
            <a:r>
              <a:rPr lang="zh-CN" altLang="en-US">
                <a:latin typeface="幼圆" panose="02010509060101010101" pitchFamily="49" charset="-122"/>
              </a:rPr>
              <a:t>源电压</a:t>
            </a:r>
            <a:r>
              <a:rPr lang="zh-CN" altLang="en-US" sz="3000">
                <a:ea typeface="宋体" panose="02010600030101010101" pitchFamily="2" charset="-122"/>
              </a:rPr>
              <a:t> </a:t>
            </a:r>
          </a:p>
        </p:txBody>
      </p:sp>
      <p:sp>
        <p:nvSpPr>
          <p:cNvPr id="33817" name="Rectangle 25"/>
          <p:cNvSpPr>
            <a:spLocks noChangeArrowheads="1"/>
          </p:cNvSpPr>
          <p:nvPr/>
        </p:nvSpPr>
        <p:spPr bwMode="auto">
          <a:xfrm>
            <a:off x="3351213" y="5094288"/>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U</a:t>
            </a:r>
            <a:endParaRPr lang="en-US" altLang="zh-CN" sz="2400" baseline="-25000">
              <a:latin typeface="Times New Roman" panose="02020603050405020304" pitchFamily="18" charset="0"/>
              <a:ea typeface="楷体_GB2312" pitchFamily="1" charset="-122"/>
            </a:endParaRPr>
          </a:p>
        </p:txBody>
      </p:sp>
      <p:sp>
        <p:nvSpPr>
          <p:cNvPr id="33818" name="Rectangle 26"/>
          <p:cNvSpPr>
            <a:spLocks noChangeArrowheads="1"/>
          </p:cNvSpPr>
          <p:nvPr/>
        </p:nvSpPr>
        <p:spPr bwMode="auto">
          <a:xfrm>
            <a:off x="2405064" y="3654425"/>
            <a:ext cx="338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幼圆" panose="02010509060101010101" pitchFamily="49" charset="-122"/>
              </a:rPr>
              <a:t>I</a:t>
            </a:r>
            <a:endParaRPr lang="en-US" altLang="zh-CN" sz="2400">
              <a:latin typeface="幼圆" panose="02010509060101010101" pitchFamily="49" charset="-122"/>
            </a:endParaRPr>
          </a:p>
        </p:txBody>
      </p:sp>
      <p:sp>
        <p:nvSpPr>
          <p:cNvPr id="34838" name="AutoShape 27">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4839" name="AutoShape 28">
            <a:hlinkClick r:id="rId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3821" name="AutoShape 29">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3822" name="文本框 33821"/>
          <p:cNvSpPr txBox="1">
            <a:spLocks noChangeArrowheads="1"/>
          </p:cNvSpPr>
          <p:nvPr/>
        </p:nvSpPr>
        <p:spPr bwMode="auto">
          <a:xfrm>
            <a:off x="7675564" y="5610225"/>
            <a:ext cx="22367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solidFill>
                  <a:schemeClr val="accent2"/>
                </a:solidFill>
              </a:rPr>
              <a:t>不许短路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797"/>
                                        </p:tgtEl>
                                        <p:attrNameLst>
                                          <p:attrName>style.visibility</p:attrName>
                                        </p:attrNameLst>
                                      </p:cBhvr>
                                      <p:to>
                                        <p:strVal val="visible"/>
                                      </p:to>
                                    </p:set>
                                    <p:animEffect transition="in" filter="blinds(horizontal)">
                                      <p:cBhvr>
                                        <p:cTn id="12" dur="500"/>
                                        <p:tgtEl>
                                          <p:spTgt spid="337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798"/>
                                        </p:tgtEl>
                                        <p:attrNameLst>
                                          <p:attrName>style.visibility</p:attrName>
                                        </p:attrNameLst>
                                      </p:cBhvr>
                                      <p:to>
                                        <p:strVal val="visible"/>
                                      </p:to>
                                    </p:set>
                                    <p:animEffect transition="in" filter="blinds(horizontal)">
                                      <p:cBhvr>
                                        <p:cTn id="17" dur="500"/>
                                        <p:tgtEl>
                                          <p:spTgt spid="3379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814"/>
                                        </p:tgtEl>
                                        <p:attrNameLst>
                                          <p:attrName>style.visibility</p:attrName>
                                        </p:attrNameLst>
                                      </p:cBhvr>
                                      <p:to>
                                        <p:strVal val="visible"/>
                                      </p:to>
                                    </p:set>
                                    <p:animEffect transition="in" filter="blinds(horizontal)">
                                      <p:cBhvr>
                                        <p:cTn id="22" dur="500"/>
                                        <p:tgtEl>
                                          <p:spTgt spid="338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3816"/>
                                        </p:tgtEl>
                                        <p:attrNameLst>
                                          <p:attrName>style.visibility</p:attrName>
                                        </p:attrNameLst>
                                      </p:cBhvr>
                                      <p:to>
                                        <p:strVal val="visible"/>
                                      </p:to>
                                    </p:set>
                                    <p:animEffect transition="in" filter="blinds(horizontal)">
                                      <p:cBhvr>
                                        <p:cTn id="27" dur="500"/>
                                        <p:tgtEl>
                                          <p:spTgt spid="338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3815"/>
                                        </p:tgtEl>
                                        <p:attrNameLst>
                                          <p:attrName>style.visibility</p:attrName>
                                        </p:attrNameLst>
                                      </p:cBhvr>
                                      <p:to>
                                        <p:strVal val="visible"/>
                                      </p:to>
                                    </p:set>
                                    <p:animEffect transition="in" filter="blinds(horizontal)">
                                      <p:cBhvr>
                                        <p:cTn id="32" dur="500"/>
                                        <p:tgtEl>
                                          <p:spTgt spid="338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3799"/>
                                        </p:tgtEl>
                                        <p:attrNameLst>
                                          <p:attrName>style.visibility</p:attrName>
                                        </p:attrNameLst>
                                      </p:cBhvr>
                                      <p:to>
                                        <p:strVal val="visible"/>
                                      </p:to>
                                    </p:set>
                                    <p:animEffect transition="in" filter="blinds(horizontal)">
                                      <p:cBhvr>
                                        <p:cTn id="37" dur="500"/>
                                        <p:tgtEl>
                                          <p:spTgt spid="3379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3818"/>
                                        </p:tgtEl>
                                        <p:attrNameLst>
                                          <p:attrName>style.visibility</p:attrName>
                                        </p:attrNameLst>
                                      </p:cBhvr>
                                      <p:to>
                                        <p:strVal val="visible"/>
                                      </p:to>
                                    </p:set>
                                    <p:animEffect transition="in" filter="blinds(horizontal)">
                                      <p:cBhvr>
                                        <p:cTn id="42" dur="500"/>
                                        <p:tgtEl>
                                          <p:spTgt spid="3381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3800"/>
                                        </p:tgtEl>
                                        <p:attrNameLst>
                                          <p:attrName>style.visibility</p:attrName>
                                        </p:attrNameLst>
                                      </p:cBhvr>
                                      <p:to>
                                        <p:strVal val="visible"/>
                                      </p:to>
                                    </p:set>
                                    <p:animEffect transition="in" filter="blinds(horizontal)">
                                      <p:cBhvr>
                                        <p:cTn id="47" dur="500"/>
                                        <p:tgtEl>
                                          <p:spTgt spid="3380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3802"/>
                                        </p:tgtEl>
                                        <p:attrNameLst>
                                          <p:attrName>style.visibility</p:attrName>
                                        </p:attrNameLst>
                                      </p:cBhvr>
                                      <p:to>
                                        <p:strVal val="visible"/>
                                      </p:to>
                                    </p:set>
                                    <p:animEffect transition="in" filter="blinds(horizontal)">
                                      <p:cBhvr>
                                        <p:cTn id="52" dur="500"/>
                                        <p:tgtEl>
                                          <p:spTgt spid="3380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3802"/>
                                        </p:tgtEl>
                                        <p:attrNameLst>
                                          <p:attrName>style.visibility</p:attrName>
                                        </p:attrNameLst>
                                      </p:cBhvr>
                                      <p:to>
                                        <p:strVal val="visible"/>
                                      </p:to>
                                    </p:set>
                                    <p:animEffect transition="in" filter="blinds(horizontal)">
                                      <p:cBhvr>
                                        <p:cTn id="57" dur="500"/>
                                        <p:tgtEl>
                                          <p:spTgt spid="33802"/>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3811"/>
                                        </p:tgtEl>
                                        <p:attrNameLst>
                                          <p:attrName>style.visibility</p:attrName>
                                        </p:attrNameLst>
                                      </p:cBhvr>
                                      <p:to>
                                        <p:strVal val="visible"/>
                                      </p:to>
                                    </p:set>
                                    <p:animEffect transition="in" filter="blinds(horizontal)">
                                      <p:cBhvr>
                                        <p:cTn id="60" dur="500"/>
                                        <p:tgtEl>
                                          <p:spTgt spid="33811"/>
                                        </p:tgtEl>
                                      </p:cBhvr>
                                    </p:animEffect>
                                  </p:childTnLst>
                                </p:cTn>
                              </p:par>
                              <p:par>
                                <p:cTn id="61" presetID="3" presetClass="entr" presetSubtype="10" fill="hold" nodeType="withEffect">
                                  <p:stCondLst>
                                    <p:cond delay="0"/>
                                  </p:stCondLst>
                                  <p:childTnLst>
                                    <p:set>
                                      <p:cBhvr>
                                        <p:cTn id="62" dur="1" fill="hold">
                                          <p:stCondLst>
                                            <p:cond delay="0"/>
                                          </p:stCondLst>
                                        </p:cTn>
                                        <p:tgtEl>
                                          <p:spTgt spid="33810"/>
                                        </p:tgtEl>
                                        <p:attrNameLst>
                                          <p:attrName>style.visibility</p:attrName>
                                        </p:attrNameLst>
                                      </p:cBhvr>
                                      <p:to>
                                        <p:strVal val="visible"/>
                                      </p:to>
                                    </p:set>
                                    <p:animEffect transition="in" filter="blinds(horizontal)">
                                      <p:cBhvr>
                                        <p:cTn id="63" dur="500"/>
                                        <p:tgtEl>
                                          <p:spTgt spid="33810"/>
                                        </p:tgtEl>
                                      </p:cBhvr>
                                    </p:animEffect>
                                  </p:childTnLst>
                                </p:cTn>
                              </p:par>
                              <p:par>
                                <p:cTn id="64" presetID="3" presetClass="entr" presetSubtype="10" fill="hold" nodeType="withEffect">
                                  <p:stCondLst>
                                    <p:cond delay="0"/>
                                  </p:stCondLst>
                                  <p:childTnLst>
                                    <p:set>
                                      <p:cBhvr>
                                        <p:cTn id="65" dur="1" fill="hold">
                                          <p:stCondLst>
                                            <p:cond delay="0"/>
                                          </p:stCondLst>
                                        </p:cTn>
                                        <p:tgtEl>
                                          <p:spTgt spid="33804"/>
                                        </p:tgtEl>
                                        <p:attrNameLst>
                                          <p:attrName>style.visibility</p:attrName>
                                        </p:attrNameLst>
                                      </p:cBhvr>
                                      <p:to>
                                        <p:strVal val="visible"/>
                                      </p:to>
                                    </p:set>
                                    <p:animEffect transition="in" filter="blinds(horizontal)">
                                      <p:cBhvr>
                                        <p:cTn id="66" dur="500"/>
                                        <p:tgtEl>
                                          <p:spTgt spid="33804"/>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3812"/>
                                        </p:tgtEl>
                                        <p:attrNameLst>
                                          <p:attrName>style.visibility</p:attrName>
                                        </p:attrNameLst>
                                      </p:cBhvr>
                                      <p:to>
                                        <p:strVal val="visible"/>
                                      </p:to>
                                    </p:set>
                                    <p:animEffect transition="in" filter="blinds(horizontal)">
                                      <p:cBhvr>
                                        <p:cTn id="71" dur="500"/>
                                        <p:tgtEl>
                                          <p:spTgt spid="33812"/>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3817"/>
                                        </p:tgtEl>
                                        <p:attrNameLst>
                                          <p:attrName>style.visibility</p:attrName>
                                        </p:attrNameLst>
                                      </p:cBhvr>
                                      <p:to>
                                        <p:strVal val="visible"/>
                                      </p:to>
                                    </p:set>
                                    <p:animEffect transition="in" filter="blinds(horizontal)">
                                      <p:cBhvr>
                                        <p:cTn id="74" dur="500"/>
                                        <p:tgtEl>
                                          <p:spTgt spid="33817"/>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33813"/>
                                        </p:tgtEl>
                                        <p:attrNameLst>
                                          <p:attrName>style.visibility</p:attrName>
                                        </p:attrNameLst>
                                      </p:cBhvr>
                                      <p:to>
                                        <p:strVal val="visible"/>
                                      </p:to>
                                    </p:set>
                                    <p:animEffect transition="in" filter="blinds(horizontal)">
                                      <p:cBhvr>
                                        <p:cTn id="77" dur="500"/>
                                        <p:tgtEl>
                                          <p:spTgt spid="3381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3822"/>
                                        </p:tgtEl>
                                        <p:attrNameLst>
                                          <p:attrName>style.visibility</p:attrName>
                                        </p:attrNameLst>
                                      </p:cBhvr>
                                      <p:to>
                                        <p:strVal val="visible"/>
                                      </p:to>
                                    </p:set>
                                    <p:animEffect transition="in" filter="blinds(horizontal)">
                                      <p:cBhvr>
                                        <p:cTn id="82" dur="500"/>
                                        <p:tgtEl>
                                          <p:spTgt spid="33822"/>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mph" presetSubtype="0" fill="hold" grpId="0" nodeType="clickEffect">
                                  <p:stCondLst>
                                    <p:cond delay="0"/>
                                  </p:stCondLst>
                                  <p:childTnLst>
                                    <p:animEffect transition="out" filter="fade">
                                      <p:cBhvr>
                                        <p:cTn id="86" dur="500" tmFilter="0, 0; .2, .5; .8, .5; 1, 0"/>
                                        <p:tgtEl>
                                          <p:spTgt spid="33821"/>
                                        </p:tgtEl>
                                      </p:cBhvr>
                                    </p:animEffect>
                                    <p:animScale>
                                      <p:cBhvr>
                                        <p:cTn id="87" dur="250" autoRev="1" fill="hold"/>
                                        <p:tgtEl>
                                          <p:spTgt spid="338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33798" grpId="0"/>
      <p:bldP spid="33799" grpId="0"/>
      <p:bldP spid="33800" grpId="0"/>
      <p:bldP spid="33811" grpId="0"/>
      <p:bldP spid="33812" grpId="0"/>
      <p:bldP spid="33813" grpId="0"/>
      <p:bldP spid="33814" grpId="0"/>
      <p:bldP spid="33815" grpId="0"/>
      <p:bldP spid="33816" grpId="0"/>
      <p:bldP spid="33817" grpId="0"/>
      <p:bldP spid="33818" grpId="0"/>
      <p:bldP spid="33821" grpId="0" animBg="1"/>
      <p:bldP spid="338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2"/>
          <p:cNvGraphicFramePr>
            <a:graphicFrameLocks noGrp="1" noChangeAspect="1"/>
          </p:cNvGraphicFramePr>
          <p:nvPr>
            <p:ph idx="4294967295"/>
          </p:nvPr>
        </p:nvGraphicFramePr>
        <p:xfrm>
          <a:off x="7851776" y="1465263"/>
          <a:ext cx="2430463" cy="2341562"/>
        </p:xfrm>
        <a:graphic>
          <a:graphicData uri="http://schemas.openxmlformats.org/presentationml/2006/ole">
            <mc:AlternateContent xmlns:mc="http://schemas.openxmlformats.org/markup-compatibility/2006">
              <mc:Choice xmlns:v="urn:schemas-microsoft-com:vml" Requires="v">
                <p:oleObj r:id="rId2" imgW="982345" imgH="965200" progId="Visio.Drawing.11">
                  <p:embed/>
                </p:oleObj>
              </mc:Choice>
              <mc:Fallback>
                <p:oleObj r:id="rId2" imgW="982345" imgH="965200" progId="Visio.Drawing.11">
                  <p:embed/>
                  <p:pic>
                    <p:nvPicPr>
                      <p:cNvPr id="34818" name="Object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1776" y="1465263"/>
                        <a:ext cx="2430463"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43" name="Rectangle 3"/>
          <p:cNvSpPr>
            <a:spLocks noChangeArrowheads="1"/>
          </p:cNvSpPr>
          <p:nvPr/>
        </p:nvSpPr>
        <p:spPr bwMode="auto">
          <a:xfrm>
            <a:off x="2000251" y="1014414"/>
            <a:ext cx="51355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3200">
                <a:latin typeface="幼圆" panose="02010509060101010101" pitchFamily="49" charset="-122"/>
              </a:rPr>
              <a:t>电流源（理想电流源）：</a:t>
            </a:r>
          </a:p>
        </p:txBody>
      </p:sp>
      <p:sp>
        <p:nvSpPr>
          <p:cNvPr id="34820" name="Rectangle 4"/>
          <p:cNvSpPr>
            <a:spLocks noChangeArrowheads="1"/>
          </p:cNvSpPr>
          <p:nvPr/>
        </p:nvSpPr>
        <p:spPr bwMode="auto">
          <a:xfrm>
            <a:off x="8975725" y="1081088"/>
            <a:ext cx="33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幼圆" panose="02010509060101010101" pitchFamily="49" charset="-122"/>
              </a:rPr>
              <a:t>I</a:t>
            </a:r>
            <a:endParaRPr lang="en-US" altLang="zh-CN" sz="2400">
              <a:latin typeface="幼圆" panose="02010509060101010101" pitchFamily="49" charset="-122"/>
            </a:endParaRPr>
          </a:p>
        </p:txBody>
      </p:sp>
      <p:sp>
        <p:nvSpPr>
          <p:cNvPr id="34821" name="Rectangle 5"/>
          <p:cNvSpPr>
            <a:spLocks noChangeArrowheads="1"/>
          </p:cNvSpPr>
          <p:nvPr/>
        </p:nvSpPr>
        <p:spPr bwMode="auto">
          <a:xfrm>
            <a:off x="2765426" y="2052638"/>
            <a:ext cx="23415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宋体" panose="02010600030101010101" pitchFamily="2" charset="-122"/>
              </a:rPr>
              <a:t>—</a:t>
            </a:r>
            <a:r>
              <a:rPr lang="en-US" altLang="zh-CN">
                <a:latin typeface="幼圆" panose="02010509060101010101" pitchFamily="49" charset="-122"/>
              </a:rPr>
              <a:t> </a:t>
            </a:r>
            <a:r>
              <a:rPr lang="zh-CN" altLang="en-US">
                <a:latin typeface="幼圆" panose="02010509060101010101" pitchFamily="49" charset="-122"/>
              </a:rPr>
              <a:t>源电流</a:t>
            </a:r>
          </a:p>
        </p:txBody>
      </p:sp>
      <p:sp>
        <p:nvSpPr>
          <p:cNvPr id="34822" name="Rectangle 6"/>
          <p:cNvSpPr>
            <a:spLocks noChangeArrowheads="1"/>
          </p:cNvSpPr>
          <p:nvPr/>
        </p:nvSpPr>
        <p:spPr bwMode="auto">
          <a:xfrm>
            <a:off x="2181225" y="2097088"/>
            <a:ext cx="585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I</a:t>
            </a:r>
            <a:r>
              <a:rPr lang="en-US" altLang="zh-CN" sz="2400" baseline="-25000">
                <a:latin typeface="Times New Roman" panose="02020603050405020304" pitchFamily="18" charset="0"/>
                <a:ea typeface="楷体_GB2312" pitchFamily="1" charset="-122"/>
              </a:rPr>
              <a:t>S</a:t>
            </a:r>
          </a:p>
        </p:txBody>
      </p:sp>
      <p:sp>
        <p:nvSpPr>
          <p:cNvPr id="35847" name="Rectangle 7"/>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4824" name="对象 34823"/>
          <p:cNvGraphicFramePr>
            <a:graphicFrameLocks noChangeAspect="1"/>
          </p:cNvGraphicFramePr>
          <p:nvPr/>
        </p:nvGraphicFramePr>
        <p:xfrm>
          <a:off x="4521201" y="3717926"/>
          <a:ext cx="1395413" cy="631825"/>
        </p:xfrm>
        <a:graphic>
          <a:graphicData uri="http://schemas.openxmlformats.org/presentationml/2006/ole">
            <mc:AlternateContent xmlns:mc="http://schemas.openxmlformats.org/markup-compatibility/2006">
              <mc:Choice xmlns:v="urn:schemas-microsoft-com:vml" Requires="v">
                <p:oleObj r:id="rId4" imgW="394335" imgH="229235" progId="">
                  <p:embed/>
                </p:oleObj>
              </mc:Choice>
              <mc:Fallback>
                <p:oleObj r:id="rId4" imgW="394335" imgH="229235" progId="">
                  <p:embed/>
                  <p:pic>
                    <p:nvPicPr>
                      <p:cNvPr id="34824" name="对象 348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201" y="3717926"/>
                        <a:ext cx="1395413" cy="631825"/>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4825" name="Rectangle 9"/>
          <p:cNvSpPr>
            <a:spLocks noChangeArrowheads="1"/>
          </p:cNvSpPr>
          <p:nvPr/>
        </p:nvSpPr>
        <p:spPr bwMode="auto">
          <a:xfrm>
            <a:off x="2809875" y="2592388"/>
            <a:ext cx="198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spcBef>
                <a:spcPct val="20000"/>
              </a:spcBef>
              <a:buClr>
                <a:schemeClr val="accent2"/>
              </a:buClr>
              <a:buFont typeface="Wingdings" panose="05000000000000000000" pitchFamily="2" charset="2"/>
              <a:buNone/>
            </a:pPr>
            <a:r>
              <a:rPr lang="en-US" altLang="zh-CN">
                <a:latin typeface="华文楷体" panose="02010600040101010101" pitchFamily="2" charset="-122"/>
              </a:rPr>
              <a:t>—</a:t>
            </a:r>
            <a:r>
              <a:rPr lang="en-US" altLang="zh-CN"/>
              <a:t> </a:t>
            </a:r>
            <a:r>
              <a:rPr lang="zh-CN" altLang="en-US"/>
              <a:t>端电压</a:t>
            </a:r>
            <a:r>
              <a:rPr lang="zh-CN" altLang="en-US">
                <a:ea typeface="华文楷体" panose="02010600040101010101" pitchFamily="2" charset="-122"/>
              </a:rPr>
              <a:t> </a:t>
            </a:r>
          </a:p>
        </p:txBody>
      </p:sp>
      <p:sp>
        <p:nvSpPr>
          <p:cNvPr id="34826" name="Rectangle 10"/>
          <p:cNvSpPr>
            <a:spLocks noChangeArrowheads="1"/>
          </p:cNvSpPr>
          <p:nvPr/>
        </p:nvSpPr>
        <p:spPr bwMode="auto">
          <a:xfrm>
            <a:off x="2090739" y="2636838"/>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U</a:t>
            </a:r>
            <a:endParaRPr lang="en-US" altLang="zh-CN" sz="2400" baseline="-25000">
              <a:latin typeface="Times New Roman" panose="02020603050405020304" pitchFamily="18" charset="0"/>
              <a:ea typeface="楷体_GB2312" pitchFamily="1" charset="-122"/>
            </a:endParaRPr>
          </a:p>
        </p:txBody>
      </p:sp>
      <p:sp>
        <p:nvSpPr>
          <p:cNvPr id="34827" name="Rectangle 11"/>
          <p:cNvSpPr>
            <a:spLocks noChangeArrowheads="1"/>
          </p:cNvSpPr>
          <p:nvPr/>
        </p:nvSpPr>
        <p:spPr bwMode="auto">
          <a:xfrm>
            <a:off x="2809875" y="3098801"/>
            <a:ext cx="1790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端电流</a:t>
            </a:r>
          </a:p>
        </p:txBody>
      </p:sp>
      <p:sp>
        <p:nvSpPr>
          <p:cNvPr id="34828" name="Rectangle 12"/>
          <p:cNvSpPr>
            <a:spLocks noChangeArrowheads="1"/>
          </p:cNvSpPr>
          <p:nvPr/>
        </p:nvSpPr>
        <p:spPr bwMode="auto">
          <a:xfrm>
            <a:off x="2270125" y="3087688"/>
            <a:ext cx="33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幼圆" panose="02010509060101010101" pitchFamily="49" charset="-122"/>
              </a:rPr>
              <a:t>I</a:t>
            </a:r>
            <a:endParaRPr lang="en-US" altLang="zh-CN" sz="2400">
              <a:latin typeface="幼圆" panose="02010509060101010101" pitchFamily="49" charset="-122"/>
            </a:endParaRPr>
          </a:p>
        </p:txBody>
      </p:sp>
      <p:grpSp>
        <p:nvGrpSpPr>
          <p:cNvPr id="34829" name="Group 13"/>
          <p:cNvGrpSpPr/>
          <p:nvPr/>
        </p:nvGrpSpPr>
        <p:grpSpPr bwMode="auto">
          <a:xfrm>
            <a:off x="8020050" y="3625851"/>
            <a:ext cx="2338388" cy="1679575"/>
            <a:chOff x="0" y="0"/>
            <a:chExt cx="2135" cy="1183"/>
          </a:xfrm>
        </p:grpSpPr>
        <p:sp>
          <p:nvSpPr>
            <p:cNvPr id="35863" name="Rectangle 14"/>
            <p:cNvSpPr>
              <a:spLocks noChangeArrowheads="1"/>
            </p:cNvSpPr>
            <p:nvPr/>
          </p:nvSpPr>
          <p:spPr bwMode="auto">
            <a:xfrm>
              <a:off x="0" y="0"/>
              <a:ext cx="39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U</a:t>
              </a:r>
              <a:r>
                <a:rPr lang="en-US" altLang="zh-CN" sz="2000">
                  <a:latin typeface="Times New Roman" panose="02020603050405020304" pitchFamily="18" charset="0"/>
                  <a:ea typeface="楷体_GB2312" pitchFamily="1" charset="-122"/>
                </a:rPr>
                <a:t> </a:t>
              </a:r>
            </a:p>
          </p:txBody>
        </p:sp>
        <p:sp>
          <p:nvSpPr>
            <p:cNvPr id="35864" name="Line 15"/>
            <p:cNvSpPr>
              <a:spLocks noChangeShapeType="1"/>
            </p:cNvSpPr>
            <p:nvPr/>
          </p:nvSpPr>
          <p:spPr bwMode="auto">
            <a:xfrm>
              <a:off x="326" y="1051"/>
              <a:ext cx="1542" cy="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5865" name="Line 16"/>
            <p:cNvSpPr>
              <a:spLocks noChangeShapeType="1"/>
            </p:cNvSpPr>
            <p:nvPr/>
          </p:nvSpPr>
          <p:spPr bwMode="auto">
            <a:xfrm flipV="1">
              <a:off x="326" y="125"/>
              <a:ext cx="0" cy="93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5866" name="Rectangle 17"/>
            <p:cNvSpPr>
              <a:spLocks noChangeArrowheads="1"/>
            </p:cNvSpPr>
            <p:nvPr/>
          </p:nvSpPr>
          <p:spPr bwMode="auto">
            <a:xfrm>
              <a:off x="0" y="903"/>
              <a:ext cx="39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O</a:t>
              </a:r>
              <a:r>
                <a:rPr lang="en-US" altLang="zh-CN" sz="2000">
                  <a:latin typeface="Times New Roman" panose="02020603050405020304" pitchFamily="18" charset="0"/>
                  <a:ea typeface="楷体_GB2312" pitchFamily="1" charset="-122"/>
                </a:rPr>
                <a:t> </a:t>
              </a:r>
            </a:p>
          </p:txBody>
        </p:sp>
        <p:sp>
          <p:nvSpPr>
            <p:cNvPr id="35867" name="Rectangle 18"/>
            <p:cNvSpPr>
              <a:spLocks noChangeArrowheads="1"/>
            </p:cNvSpPr>
            <p:nvPr/>
          </p:nvSpPr>
          <p:spPr bwMode="auto">
            <a:xfrm>
              <a:off x="1819" y="903"/>
              <a:ext cx="316"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I</a:t>
              </a:r>
              <a:r>
                <a:rPr lang="en-US" altLang="zh-CN" sz="2000">
                  <a:latin typeface="Times New Roman" panose="02020603050405020304" pitchFamily="18" charset="0"/>
                  <a:ea typeface="楷体_GB2312" pitchFamily="1" charset="-122"/>
                </a:rPr>
                <a:t> </a:t>
              </a:r>
            </a:p>
          </p:txBody>
        </p:sp>
      </p:grpSp>
      <p:sp>
        <p:nvSpPr>
          <p:cNvPr id="34835" name="Line 19"/>
          <p:cNvSpPr>
            <a:spLocks noChangeShapeType="1"/>
          </p:cNvSpPr>
          <p:nvPr/>
        </p:nvSpPr>
        <p:spPr bwMode="auto">
          <a:xfrm rot="16200000">
            <a:off x="8740776" y="4527551"/>
            <a:ext cx="1209675"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36" name="Rectangle 20"/>
          <p:cNvSpPr>
            <a:spLocks noChangeArrowheads="1"/>
          </p:cNvSpPr>
          <p:nvPr/>
        </p:nvSpPr>
        <p:spPr bwMode="auto">
          <a:xfrm>
            <a:off x="9021763" y="5067301"/>
            <a:ext cx="620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I</a:t>
            </a:r>
            <a:r>
              <a:rPr lang="en-US" altLang="zh-CN" sz="2000" baseline="-25000">
                <a:latin typeface="Times New Roman" panose="02020603050405020304" pitchFamily="18" charset="0"/>
                <a:ea typeface="楷体_GB2312" pitchFamily="1" charset="-122"/>
              </a:rPr>
              <a:t>S</a:t>
            </a:r>
          </a:p>
        </p:txBody>
      </p:sp>
      <p:sp>
        <p:nvSpPr>
          <p:cNvPr id="34837" name="Rectangle 21"/>
          <p:cNvSpPr>
            <a:spLocks noChangeArrowheads="1"/>
          </p:cNvSpPr>
          <p:nvPr/>
        </p:nvSpPr>
        <p:spPr bwMode="auto">
          <a:xfrm>
            <a:off x="2270126" y="4914900"/>
            <a:ext cx="55356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latin typeface="幼圆" panose="02010509060101010101" pitchFamily="49" charset="-122"/>
              </a:rPr>
              <a:t>输出电流</a:t>
            </a:r>
            <a:r>
              <a:rPr lang="zh-CN" altLang="en-US" i="1">
                <a:latin typeface="幼圆" panose="02010509060101010101" pitchFamily="49" charset="-122"/>
              </a:rPr>
              <a:t>  </a:t>
            </a:r>
            <a:r>
              <a:rPr lang="zh-CN" altLang="en-US">
                <a:latin typeface="幼圆" panose="02010509060101010101" pitchFamily="49" charset="-122"/>
              </a:rPr>
              <a:t>等于源电流   ，与</a:t>
            </a:r>
          </a:p>
          <a:p>
            <a:pPr algn="just" eaLnBrk="1" hangingPunct="1"/>
            <a:r>
              <a:rPr lang="zh-CN" altLang="en-US">
                <a:latin typeface="幼圆" panose="02010509060101010101" pitchFamily="49" charset="-122"/>
              </a:rPr>
              <a:t>输出电压和外电路的情况无关。</a:t>
            </a:r>
          </a:p>
        </p:txBody>
      </p:sp>
      <p:sp>
        <p:nvSpPr>
          <p:cNvPr id="34838" name="Rectangle 22"/>
          <p:cNvSpPr>
            <a:spLocks noChangeArrowheads="1"/>
          </p:cNvSpPr>
          <p:nvPr/>
        </p:nvSpPr>
        <p:spPr bwMode="auto">
          <a:xfrm>
            <a:off x="3756025" y="4959350"/>
            <a:ext cx="33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幼圆" panose="02010509060101010101" pitchFamily="49" charset="-122"/>
              </a:rPr>
              <a:t>I</a:t>
            </a:r>
            <a:endParaRPr lang="en-US" altLang="zh-CN" sz="2400">
              <a:latin typeface="幼圆" panose="02010509060101010101" pitchFamily="49" charset="-122"/>
            </a:endParaRPr>
          </a:p>
        </p:txBody>
      </p:sp>
      <p:sp>
        <p:nvSpPr>
          <p:cNvPr id="34839" name="Rectangle 23"/>
          <p:cNvSpPr>
            <a:spLocks noChangeArrowheads="1"/>
          </p:cNvSpPr>
          <p:nvPr/>
        </p:nvSpPr>
        <p:spPr bwMode="auto">
          <a:xfrm>
            <a:off x="5916614" y="4914900"/>
            <a:ext cx="585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I</a:t>
            </a:r>
            <a:r>
              <a:rPr lang="en-US" altLang="zh-CN" sz="2400" baseline="-25000">
                <a:latin typeface="Times New Roman" panose="02020603050405020304" pitchFamily="18" charset="0"/>
                <a:ea typeface="楷体_GB2312" pitchFamily="1" charset="-122"/>
              </a:rPr>
              <a:t>S</a:t>
            </a:r>
          </a:p>
        </p:txBody>
      </p:sp>
      <p:sp>
        <p:nvSpPr>
          <p:cNvPr id="35859" name="AutoShape 2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5860" name="AutoShape 25">
            <a:hlinkClick r:id="rId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4842" name="AutoShape 26">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4843" name="文本框 34842"/>
          <p:cNvSpPr txBox="1">
            <a:spLocks noChangeArrowheads="1"/>
          </p:cNvSpPr>
          <p:nvPr/>
        </p:nvSpPr>
        <p:spPr bwMode="auto">
          <a:xfrm>
            <a:off x="7964489" y="5564188"/>
            <a:ext cx="1817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solidFill>
                  <a:schemeClr val="accent2"/>
                </a:solidFill>
              </a:rPr>
              <a:t>不许开路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blinds(horizontal)">
                                      <p:cBhvr>
                                        <p:cTn id="7" dur="500"/>
                                        <p:tgtEl>
                                          <p:spTgt spid="348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820"/>
                                        </p:tgtEl>
                                        <p:attrNameLst>
                                          <p:attrName>style.visibility</p:attrName>
                                        </p:attrNameLst>
                                      </p:cBhvr>
                                      <p:to>
                                        <p:strVal val="visible"/>
                                      </p:to>
                                    </p:set>
                                    <p:animEffect transition="in" filter="blinds(horizontal)">
                                      <p:cBhvr>
                                        <p:cTn id="12" dur="500"/>
                                        <p:tgtEl>
                                          <p:spTgt spid="3482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4821"/>
                                        </p:tgtEl>
                                        <p:attrNameLst>
                                          <p:attrName>style.visibility</p:attrName>
                                        </p:attrNameLst>
                                      </p:cBhvr>
                                      <p:to>
                                        <p:strVal val="visible"/>
                                      </p:to>
                                    </p:set>
                                    <p:animEffect transition="in" filter="blinds(horizontal)">
                                      <p:cBhvr>
                                        <p:cTn id="21" dur="500"/>
                                        <p:tgtEl>
                                          <p:spTgt spid="3482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48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825"/>
                                        </p:tgtEl>
                                        <p:attrNameLst>
                                          <p:attrName>style.visibility</p:attrName>
                                        </p:attrNameLst>
                                      </p:cBhvr>
                                      <p:to>
                                        <p:strVal val="visible"/>
                                      </p:to>
                                    </p:set>
                                    <p:animEffect transition="in" filter="blinds(horizontal)">
                                      <p:cBhvr>
                                        <p:cTn id="30" dur="500"/>
                                        <p:tgtEl>
                                          <p:spTgt spid="3482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4828"/>
                                        </p:tgtEl>
                                        <p:attrNameLst>
                                          <p:attrName>style.visibility</p:attrName>
                                        </p:attrNameLst>
                                      </p:cBhvr>
                                      <p:to>
                                        <p:strVal val="visible"/>
                                      </p:to>
                                    </p:set>
                                    <p:animEffect transition="in" filter="blinds(horizontal)">
                                      <p:cBhvr>
                                        <p:cTn id="35" dur="500"/>
                                        <p:tgtEl>
                                          <p:spTgt spid="3482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4827"/>
                                        </p:tgtEl>
                                        <p:attrNameLst>
                                          <p:attrName>style.visibility</p:attrName>
                                        </p:attrNameLst>
                                      </p:cBhvr>
                                      <p:to>
                                        <p:strVal val="visible"/>
                                      </p:to>
                                    </p:set>
                                    <p:animEffect transition="in" filter="blinds(horizontal)">
                                      <p:cBhvr>
                                        <p:cTn id="40" dur="500"/>
                                        <p:tgtEl>
                                          <p:spTgt spid="3482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4824"/>
                                        </p:tgtEl>
                                        <p:attrNameLst>
                                          <p:attrName>style.visibility</p:attrName>
                                        </p:attrNameLst>
                                      </p:cBhvr>
                                      <p:to>
                                        <p:strVal val="visible"/>
                                      </p:to>
                                    </p:set>
                                    <p:animEffect transition="in" filter="blinds(horizontal)">
                                      <p:cBhvr>
                                        <p:cTn id="45" dur="500"/>
                                        <p:tgtEl>
                                          <p:spTgt spid="3482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4829"/>
                                        </p:tgtEl>
                                        <p:attrNameLst>
                                          <p:attrName>style.visibility</p:attrName>
                                        </p:attrNameLst>
                                      </p:cBhvr>
                                      <p:to>
                                        <p:strVal val="visible"/>
                                      </p:to>
                                    </p:set>
                                    <p:animEffect transition="in" filter="blinds(horizontal)">
                                      <p:cBhvr>
                                        <p:cTn id="50" dur="500"/>
                                        <p:tgtEl>
                                          <p:spTgt spid="34829"/>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4836"/>
                                        </p:tgtEl>
                                        <p:attrNameLst>
                                          <p:attrName>style.visibility</p:attrName>
                                        </p:attrNameLst>
                                      </p:cBhvr>
                                      <p:to>
                                        <p:strVal val="visible"/>
                                      </p:to>
                                    </p:set>
                                    <p:animEffect transition="in" filter="blinds(horizontal)">
                                      <p:cBhvr>
                                        <p:cTn id="53" dur="500"/>
                                        <p:tgtEl>
                                          <p:spTgt spid="34836"/>
                                        </p:tgtEl>
                                      </p:cBhvr>
                                    </p:animEffect>
                                  </p:childTnLst>
                                </p:cTn>
                              </p:par>
                              <p:par>
                                <p:cTn id="54" presetID="3" presetClass="entr" presetSubtype="10" fill="hold" nodeType="withEffect">
                                  <p:stCondLst>
                                    <p:cond delay="0"/>
                                  </p:stCondLst>
                                  <p:childTnLst>
                                    <p:set>
                                      <p:cBhvr>
                                        <p:cTn id="55" dur="1" fill="hold">
                                          <p:stCondLst>
                                            <p:cond delay="0"/>
                                          </p:stCondLst>
                                        </p:cTn>
                                        <p:tgtEl>
                                          <p:spTgt spid="34835"/>
                                        </p:tgtEl>
                                        <p:attrNameLst>
                                          <p:attrName>style.visibility</p:attrName>
                                        </p:attrNameLst>
                                      </p:cBhvr>
                                      <p:to>
                                        <p:strVal val="visible"/>
                                      </p:to>
                                    </p:set>
                                    <p:animEffect transition="in" filter="blinds(horizontal)">
                                      <p:cBhvr>
                                        <p:cTn id="56" dur="500"/>
                                        <p:tgtEl>
                                          <p:spTgt spid="34835"/>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4837"/>
                                        </p:tgtEl>
                                        <p:attrNameLst>
                                          <p:attrName>style.visibility</p:attrName>
                                        </p:attrNameLst>
                                      </p:cBhvr>
                                      <p:to>
                                        <p:strVal val="visible"/>
                                      </p:to>
                                    </p:set>
                                    <p:animEffect transition="in" filter="blinds(horizontal)">
                                      <p:cBhvr>
                                        <p:cTn id="61" dur="500"/>
                                        <p:tgtEl>
                                          <p:spTgt spid="34837"/>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4838"/>
                                        </p:tgtEl>
                                        <p:attrNameLst>
                                          <p:attrName>style.visibility</p:attrName>
                                        </p:attrNameLst>
                                      </p:cBhvr>
                                      <p:to>
                                        <p:strVal val="visible"/>
                                      </p:to>
                                    </p:set>
                                    <p:animEffect transition="in" filter="blinds(horizontal)">
                                      <p:cBhvr>
                                        <p:cTn id="64" dur="500"/>
                                        <p:tgtEl>
                                          <p:spTgt spid="34838"/>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4839"/>
                                        </p:tgtEl>
                                        <p:attrNameLst>
                                          <p:attrName>style.visibility</p:attrName>
                                        </p:attrNameLst>
                                      </p:cBhvr>
                                      <p:to>
                                        <p:strVal val="visible"/>
                                      </p:to>
                                    </p:set>
                                    <p:animEffect transition="in" filter="blinds(horizontal)">
                                      <p:cBhvr>
                                        <p:cTn id="67" dur="500"/>
                                        <p:tgtEl>
                                          <p:spTgt spid="34839"/>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4843"/>
                                        </p:tgtEl>
                                        <p:attrNameLst>
                                          <p:attrName>style.visibility</p:attrName>
                                        </p:attrNameLst>
                                      </p:cBhvr>
                                      <p:to>
                                        <p:strVal val="visible"/>
                                      </p:to>
                                    </p:set>
                                    <p:animEffect transition="in" filter="blinds(horizontal)">
                                      <p:cBhvr>
                                        <p:cTn id="72" dur="500"/>
                                        <p:tgtEl>
                                          <p:spTgt spid="34843"/>
                                        </p:tgtEl>
                                      </p:cBhvr>
                                    </p:animEffect>
                                  </p:childTnLst>
                                </p:cTn>
                              </p:par>
                            </p:childTnLst>
                          </p:cTn>
                        </p:par>
                      </p:childTnLst>
                    </p:cTn>
                  </p:par>
                  <p:par>
                    <p:cTn id="73" fill="hold">
                      <p:stCondLst>
                        <p:cond delay="indefinite"/>
                      </p:stCondLst>
                      <p:childTnLst>
                        <p:par>
                          <p:cTn id="74" fill="hold">
                            <p:stCondLst>
                              <p:cond delay="0"/>
                            </p:stCondLst>
                            <p:childTnLst>
                              <p:par>
                                <p:cTn id="75" presetID="26" presetClass="emph" presetSubtype="0" fill="hold" grpId="0" nodeType="clickEffect">
                                  <p:stCondLst>
                                    <p:cond delay="0"/>
                                  </p:stCondLst>
                                  <p:childTnLst>
                                    <p:animEffect transition="out" filter="fade">
                                      <p:cBhvr>
                                        <p:cTn id="76" dur="500" tmFilter="0, 0; .2, .5; .8, .5; 1, 0"/>
                                        <p:tgtEl>
                                          <p:spTgt spid="34842"/>
                                        </p:tgtEl>
                                      </p:cBhvr>
                                    </p:animEffect>
                                    <p:animScale>
                                      <p:cBhvr>
                                        <p:cTn id="77" dur="250" autoRev="1" fill="hold"/>
                                        <p:tgtEl>
                                          <p:spTgt spid="348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P spid="34822" grpId="0"/>
      <p:bldP spid="34825" grpId="0"/>
      <p:bldP spid="34826" grpId="0"/>
      <p:bldP spid="34827" grpId="0"/>
      <p:bldP spid="34828" grpId="0"/>
      <p:bldP spid="34836" grpId="0"/>
      <p:bldP spid="34837" grpId="0"/>
      <p:bldP spid="34838" grpId="0"/>
      <p:bldP spid="34839" grpId="0"/>
      <p:bldP spid="34842" grpId="0" animBg="1"/>
      <p:bldP spid="3484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2098676" y="188914"/>
            <a:ext cx="5122863" cy="674687"/>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1.3.2 </a:t>
            </a:r>
            <a:r>
              <a:rPr lang="zh-CN" altLang="en-US" sz="3200" b="1">
                <a:solidFill>
                  <a:schemeClr val="folHlink"/>
                </a:solidFill>
                <a:latin typeface="黑体" panose="02010609060101010101" pitchFamily="49" charset="-122"/>
                <a:ea typeface="黑体" panose="02010609060101010101" pitchFamily="49" charset="-122"/>
              </a:rPr>
              <a:t>实际电源的模型</a:t>
            </a:r>
          </a:p>
        </p:txBody>
      </p:sp>
      <p:sp>
        <p:nvSpPr>
          <p:cNvPr id="35843" name="Rectangle 3"/>
          <p:cNvSpPr>
            <a:spLocks noGrp="1" noChangeArrowheads="1"/>
          </p:cNvSpPr>
          <p:nvPr>
            <p:ph type="body" sz="half" idx="4294967295"/>
          </p:nvPr>
        </p:nvSpPr>
        <p:spPr>
          <a:xfrm>
            <a:off x="2360614" y="814388"/>
            <a:ext cx="2835275" cy="495300"/>
          </a:xfrm>
        </p:spPr>
        <p:txBody>
          <a:bodyPr>
            <a:normAutofit fontScale="85000" lnSpcReduction="10000"/>
          </a:bodyPr>
          <a:lstStyle/>
          <a:p>
            <a:pPr eaLnBrk="1" hangingPunct="1">
              <a:buFont typeface="Wingdings" panose="05000000000000000000" pitchFamily="2" charset="2"/>
              <a:buNone/>
            </a:pPr>
            <a:r>
              <a:rPr lang="en-US" altLang="zh-CN" sz="3200" b="1">
                <a:latin typeface="幼圆" panose="02010509060101010101" pitchFamily="49" charset="-122"/>
                <a:ea typeface="幼圆" panose="02010509060101010101" pitchFamily="49" charset="-122"/>
              </a:rPr>
              <a:t>1.</a:t>
            </a:r>
            <a:r>
              <a:rPr lang="zh-CN" altLang="en-US" sz="3200" b="1">
                <a:latin typeface="幼圆" panose="02010509060101010101" pitchFamily="49" charset="-122"/>
                <a:ea typeface="幼圆" panose="02010509060101010101" pitchFamily="49" charset="-122"/>
              </a:rPr>
              <a:t>实际电压源</a:t>
            </a:r>
          </a:p>
        </p:txBody>
      </p:sp>
      <p:sp>
        <p:nvSpPr>
          <p:cNvPr id="36868" name="Rectangle 4"/>
          <p:cNvSpPr>
            <a:spLocks noChangeArrowheads="1"/>
          </p:cNvSpPr>
          <p:nvPr/>
        </p:nvSpPr>
        <p:spPr bwMode="auto">
          <a:xfrm>
            <a:off x="6003635" y="18624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869" name="Rectangle 6"/>
          <p:cNvSpPr>
            <a:spLocks noChangeArrowheads="1"/>
          </p:cNvSpPr>
          <p:nvPr/>
        </p:nvSpPr>
        <p:spPr bwMode="auto">
          <a:xfrm>
            <a:off x="6003635" y="16624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5846" name="AutoShape 8"/>
          <p:cNvSpPr>
            <a:spLocks noChangeArrowheads="1"/>
          </p:cNvSpPr>
          <p:nvPr/>
        </p:nvSpPr>
        <p:spPr bwMode="auto">
          <a:xfrm>
            <a:off x="4521200" y="2619376"/>
            <a:ext cx="450850" cy="314325"/>
          </a:xfrm>
          <a:prstGeom prst="rightArrow">
            <a:avLst>
              <a:gd name="adj1" fmla="val 50000"/>
              <a:gd name="adj2" fmla="val 35825"/>
            </a:avLst>
          </a:prstGeom>
          <a:solidFill>
            <a:srgbClr val="FFFFFF"/>
          </a:solidFill>
          <a:ln w="9525">
            <a:solidFill>
              <a:srgbClr val="000000"/>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871" name="Rectangle 9"/>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5848" name="对象 35847"/>
          <p:cNvGraphicFramePr>
            <a:graphicFrameLocks noChangeAspect="1"/>
          </p:cNvGraphicFramePr>
          <p:nvPr/>
        </p:nvGraphicFramePr>
        <p:xfrm>
          <a:off x="2763839" y="3878264"/>
          <a:ext cx="2009775" cy="547687"/>
        </p:xfrm>
        <a:graphic>
          <a:graphicData uri="http://schemas.openxmlformats.org/presentationml/2006/ole">
            <mc:AlternateContent xmlns:mc="http://schemas.openxmlformats.org/markup-compatibility/2006">
              <mc:Choice xmlns:v="urn:schemas-microsoft-com:vml" Requires="v">
                <p:oleObj r:id="rId2" imgW="851535" imgH="228600" progId="">
                  <p:embed/>
                </p:oleObj>
              </mc:Choice>
              <mc:Fallback>
                <p:oleObj r:id="rId2" imgW="851535" imgH="228600" progId="">
                  <p:embed/>
                  <p:pic>
                    <p:nvPicPr>
                      <p:cNvPr id="35848" name="对象 358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839" y="3878264"/>
                        <a:ext cx="2009775" cy="547687"/>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49" name="Rectangle 12"/>
          <p:cNvSpPr>
            <a:spLocks noChangeArrowheads="1"/>
          </p:cNvSpPr>
          <p:nvPr/>
        </p:nvSpPr>
        <p:spPr bwMode="auto">
          <a:xfrm>
            <a:off x="4972050" y="3924301"/>
            <a:ext cx="5607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华文楷体" panose="02010600040101010101" pitchFamily="2" charset="-122"/>
                <a:ea typeface="华文楷体" panose="02010600040101010101" pitchFamily="2" charset="-122"/>
              </a:rPr>
              <a:t>—</a:t>
            </a:r>
            <a:r>
              <a:rPr lang="en-US" altLang="zh-CN">
                <a:ea typeface="华文楷体" panose="02010600040101010101" pitchFamily="2" charset="-122"/>
              </a:rPr>
              <a:t> </a:t>
            </a:r>
            <a:r>
              <a:rPr lang="zh-CN" altLang="en-US">
                <a:latin typeface="幼圆" panose="02010509060101010101" pitchFamily="49" charset="-122"/>
              </a:rPr>
              <a:t>端电压随端电流的增加而减小</a:t>
            </a:r>
            <a:r>
              <a:rPr lang="zh-CN" altLang="en-US">
                <a:ea typeface="华文楷体" panose="02010600040101010101" pitchFamily="2" charset="-122"/>
              </a:rPr>
              <a:t> </a:t>
            </a:r>
          </a:p>
        </p:txBody>
      </p:sp>
      <p:sp>
        <p:nvSpPr>
          <p:cNvPr id="35850" name="Rectangle 13"/>
          <p:cNvSpPr>
            <a:spLocks noChangeArrowheads="1"/>
          </p:cNvSpPr>
          <p:nvPr/>
        </p:nvSpPr>
        <p:spPr bwMode="auto">
          <a:xfrm>
            <a:off x="2147889" y="4373563"/>
            <a:ext cx="37798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latin typeface="幼圆" panose="02010509060101010101" pitchFamily="49" charset="-122"/>
              </a:rPr>
              <a:t>         ，</a:t>
            </a:r>
            <a:r>
              <a:rPr lang="zh-CN" altLang="en-US">
                <a:latin typeface="幼圆" panose="02010509060101010101" pitchFamily="49" charset="-122"/>
              </a:rPr>
              <a:t>开路状态， </a:t>
            </a:r>
          </a:p>
        </p:txBody>
      </p:sp>
      <p:graphicFrame>
        <p:nvGraphicFramePr>
          <p:cNvPr id="35851" name="对象 35850"/>
          <p:cNvGraphicFramePr>
            <a:graphicFrameLocks noChangeAspect="1"/>
          </p:cNvGraphicFramePr>
          <p:nvPr/>
        </p:nvGraphicFramePr>
        <p:xfrm>
          <a:off x="2341564" y="4481513"/>
          <a:ext cx="1343025" cy="430212"/>
        </p:xfrm>
        <a:graphic>
          <a:graphicData uri="http://schemas.openxmlformats.org/presentationml/2006/ole">
            <mc:AlternateContent xmlns:mc="http://schemas.openxmlformats.org/markup-compatibility/2006">
              <mc:Choice xmlns:v="urn:schemas-microsoft-com:vml" Requires="v">
                <p:oleObj r:id="rId4" imgW="609600" imgH="203200" progId="">
                  <p:embed/>
                </p:oleObj>
              </mc:Choice>
              <mc:Fallback>
                <p:oleObj r:id="rId4" imgW="609600" imgH="203200" progId="">
                  <p:embed/>
                  <p:pic>
                    <p:nvPicPr>
                      <p:cNvPr id="35851" name="对象 358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1564" y="4481513"/>
                        <a:ext cx="13430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876" name="Rectangle 1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5853" name="对象 35852"/>
          <p:cNvGraphicFramePr>
            <a:graphicFrameLocks noChangeAspect="1"/>
          </p:cNvGraphicFramePr>
          <p:nvPr/>
        </p:nvGraphicFramePr>
        <p:xfrm>
          <a:off x="5567364" y="4483100"/>
          <a:ext cx="1000125" cy="476250"/>
        </p:xfrm>
        <a:graphic>
          <a:graphicData uri="http://schemas.openxmlformats.org/presentationml/2006/ole">
            <mc:AlternateContent xmlns:mc="http://schemas.openxmlformats.org/markup-compatibility/2006">
              <mc:Choice xmlns:v="urn:schemas-microsoft-com:vml" Requires="v">
                <p:oleObj r:id="rId6" imgW="381635" imgH="203835" progId="">
                  <p:embed/>
                </p:oleObj>
              </mc:Choice>
              <mc:Fallback>
                <p:oleObj r:id="rId6" imgW="381635" imgH="203835" progId="">
                  <p:embed/>
                  <p:pic>
                    <p:nvPicPr>
                      <p:cNvPr id="35853" name="对象 358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7364" y="4483100"/>
                        <a:ext cx="10001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854" name="对象 35853"/>
          <p:cNvGraphicFramePr>
            <a:graphicFrameLocks noChangeAspect="1"/>
          </p:cNvGraphicFramePr>
          <p:nvPr/>
        </p:nvGraphicFramePr>
        <p:xfrm>
          <a:off x="6783389" y="4464051"/>
          <a:ext cx="854075" cy="493713"/>
        </p:xfrm>
        <a:graphic>
          <a:graphicData uri="http://schemas.openxmlformats.org/presentationml/2006/ole">
            <mc:AlternateContent xmlns:mc="http://schemas.openxmlformats.org/markup-compatibility/2006">
              <mc:Choice xmlns:v="urn:schemas-microsoft-com:vml" Requires="v">
                <p:oleObj r:id="rId8" imgW="483870" imgH="229235" progId="">
                  <p:embed/>
                </p:oleObj>
              </mc:Choice>
              <mc:Fallback>
                <p:oleObj r:id="rId8" imgW="483870" imgH="229235" progId="">
                  <p:embed/>
                  <p:pic>
                    <p:nvPicPr>
                      <p:cNvPr id="35854" name="对象 358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3389" y="4464051"/>
                        <a:ext cx="8540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879" name="Rectangle 18"/>
          <p:cNvSpPr>
            <a:spLocks noChangeArrowheads="1"/>
          </p:cNvSpPr>
          <p:nvPr/>
        </p:nvSpPr>
        <p:spPr bwMode="auto">
          <a:xfrm>
            <a:off x="5853114" y="3551238"/>
            <a:ext cx="2238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900">
                <a:ea typeface="华文楷体" panose="02010600040101010101" pitchFamily="2" charset="-122"/>
              </a:rPr>
              <a:t> </a:t>
            </a:r>
            <a:endParaRPr lang="zh-CN" altLang="en-US" sz="1800">
              <a:latin typeface="Arial" panose="020B0604020202020204" pitchFamily="34" charset="0"/>
              <a:ea typeface="宋体" panose="02010600030101010101" pitchFamily="2" charset="-122"/>
            </a:endParaRPr>
          </a:p>
        </p:txBody>
      </p:sp>
      <p:sp>
        <p:nvSpPr>
          <p:cNvPr id="35856" name="Rectangle 19"/>
          <p:cNvSpPr>
            <a:spLocks noChangeArrowheads="1"/>
          </p:cNvSpPr>
          <p:nvPr/>
        </p:nvSpPr>
        <p:spPr bwMode="auto">
          <a:xfrm>
            <a:off x="7662864" y="4413251"/>
            <a:ext cx="2720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华文楷体" panose="02010600040101010101" pitchFamily="2" charset="-122"/>
              </a:rPr>
              <a:t>—</a:t>
            </a:r>
            <a:r>
              <a:rPr lang="en-US" altLang="zh-CN"/>
              <a:t> </a:t>
            </a:r>
            <a:r>
              <a:rPr lang="zh-CN" altLang="en-US"/>
              <a:t>开路电压</a:t>
            </a:r>
            <a:r>
              <a:rPr lang="zh-CN" altLang="en-US">
                <a:ea typeface="华文楷体" panose="02010600040101010101" pitchFamily="2" charset="-122"/>
              </a:rPr>
              <a:t> </a:t>
            </a:r>
          </a:p>
        </p:txBody>
      </p:sp>
      <p:sp>
        <p:nvSpPr>
          <p:cNvPr id="35857" name="Rectangle 20"/>
          <p:cNvSpPr>
            <a:spLocks noChangeArrowheads="1"/>
          </p:cNvSpPr>
          <p:nvPr/>
        </p:nvSpPr>
        <p:spPr bwMode="auto">
          <a:xfrm>
            <a:off x="2122489" y="4929188"/>
            <a:ext cx="4770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latin typeface="幼圆" panose="02010509060101010101" pitchFamily="49" charset="-122"/>
              </a:rPr>
              <a:t>         ，</a:t>
            </a:r>
            <a:r>
              <a:rPr lang="zh-CN" altLang="en-US">
                <a:latin typeface="幼圆" panose="02010509060101010101" pitchFamily="49" charset="-122"/>
              </a:rPr>
              <a:t>短路状态</a:t>
            </a:r>
            <a:r>
              <a:rPr lang="zh-CN" altLang="en-US" sz="2400">
                <a:latin typeface="幼圆" panose="02010509060101010101" pitchFamily="49" charset="-122"/>
              </a:rPr>
              <a:t>，       </a:t>
            </a:r>
          </a:p>
        </p:txBody>
      </p:sp>
      <p:sp>
        <p:nvSpPr>
          <p:cNvPr id="36882" name="Rectangle 21"/>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5859" name="对象 35858"/>
          <p:cNvGraphicFramePr>
            <a:graphicFrameLocks noChangeAspect="1"/>
          </p:cNvGraphicFramePr>
          <p:nvPr/>
        </p:nvGraphicFramePr>
        <p:xfrm>
          <a:off x="2401889" y="5024438"/>
          <a:ext cx="1131887" cy="419100"/>
        </p:xfrm>
        <a:graphic>
          <a:graphicData uri="http://schemas.openxmlformats.org/presentationml/2006/ole">
            <mc:AlternateContent xmlns:mc="http://schemas.openxmlformats.org/markup-compatibility/2006">
              <mc:Choice xmlns:v="urn:schemas-microsoft-com:vml" Requires="v">
                <p:oleObj r:id="rId10" imgW="571500" imgH="203200" progId="">
                  <p:embed/>
                </p:oleObj>
              </mc:Choice>
              <mc:Fallback>
                <p:oleObj r:id="rId10" imgW="571500" imgH="203200" progId="">
                  <p:embed/>
                  <p:pic>
                    <p:nvPicPr>
                      <p:cNvPr id="35859" name="对象 358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9" y="5024438"/>
                        <a:ext cx="11318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884" name="Rectangle 23"/>
          <p:cNvSpPr>
            <a:spLocks noChangeArrowheads="1"/>
          </p:cNvSpPr>
          <p:nvPr/>
        </p:nvSpPr>
        <p:spPr bwMode="auto">
          <a:xfrm>
            <a:off x="6003635" y="29530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5861" name="对象 35860"/>
          <p:cNvGraphicFramePr>
            <a:graphicFrameLocks noChangeAspect="1"/>
          </p:cNvGraphicFramePr>
          <p:nvPr/>
        </p:nvGraphicFramePr>
        <p:xfrm>
          <a:off x="6705601" y="4868863"/>
          <a:ext cx="854075" cy="855662"/>
        </p:xfrm>
        <a:graphic>
          <a:graphicData uri="http://schemas.openxmlformats.org/presentationml/2006/ole">
            <mc:AlternateContent xmlns:mc="http://schemas.openxmlformats.org/markup-compatibility/2006">
              <mc:Choice xmlns:v="urn:schemas-microsoft-com:vml" Requires="v">
                <p:oleObj r:id="rId12" imgW="471170" imgH="432435" progId="">
                  <p:embed/>
                </p:oleObj>
              </mc:Choice>
              <mc:Fallback>
                <p:oleObj r:id="rId12" imgW="471170" imgH="432435" progId="">
                  <p:embed/>
                  <p:pic>
                    <p:nvPicPr>
                      <p:cNvPr id="35861" name="对象 3586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05601" y="4868863"/>
                        <a:ext cx="854075"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862" name="内容占位符 35861"/>
          <p:cNvGraphicFramePr>
            <a:graphicFrameLocks noGrp="1" noChangeAspect="1"/>
          </p:cNvGraphicFramePr>
          <p:nvPr>
            <p:ph sz="quarter" idx="4294967295"/>
          </p:nvPr>
        </p:nvGraphicFramePr>
        <p:xfrm>
          <a:off x="5546725" y="5049838"/>
          <a:ext cx="1035050" cy="493712"/>
        </p:xfrm>
        <a:graphic>
          <a:graphicData uri="http://schemas.openxmlformats.org/presentationml/2006/ole">
            <mc:AlternateContent xmlns:mc="http://schemas.openxmlformats.org/markup-compatibility/2006">
              <mc:Choice xmlns:v="urn:schemas-microsoft-com:vml" Requires="v">
                <p:oleObj r:id="rId14" imgW="432435" imgH="203835" progId="">
                  <p:embed/>
                </p:oleObj>
              </mc:Choice>
              <mc:Fallback>
                <p:oleObj r:id="rId14" imgW="432435" imgH="203835" progId="">
                  <p:embed/>
                  <p:pic>
                    <p:nvPicPr>
                      <p:cNvPr id="35862" name="内容占位符 35861"/>
                      <p:cNvPicPr>
                        <a:picLocks noGrp="1"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46725" y="5049838"/>
                        <a:ext cx="10350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63" name="Rectangle 26"/>
          <p:cNvSpPr>
            <a:spLocks noChangeArrowheads="1"/>
          </p:cNvSpPr>
          <p:nvPr/>
        </p:nvSpPr>
        <p:spPr bwMode="auto">
          <a:xfrm>
            <a:off x="7675563" y="5049838"/>
            <a:ext cx="292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华文楷体" panose="02010600040101010101" pitchFamily="2" charset="-122"/>
              </a:rPr>
              <a:t>—</a:t>
            </a:r>
            <a:r>
              <a:rPr lang="en-US" altLang="zh-CN"/>
              <a:t> </a:t>
            </a:r>
            <a:r>
              <a:rPr lang="zh-CN" altLang="en-US"/>
              <a:t>短路电流</a:t>
            </a:r>
          </a:p>
        </p:txBody>
      </p:sp>
      <p:sp>
        <p:nvSpPr>
          <p:cNvPr id="35864" name="Rectangle 27"/>
          <p:cNvSpPr>
            <a:spLocks noChangeArrowheads="1"/>
          </p:cNvSpPr>
          <p:nvPr/>
        </p:nvSpPr>
        <p:spPr bwMode="auto">
          <a:xfrm>
            <a:off x="2090739" y="5602288"/>
            <a:ext cx="5984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solidFill>
                  <a:srgbClr val="800000"/>
                </a:solidFill>
              </a:rPr>
              <a:t> </a:t>
            </a:r>
            <a:r>
              <a:rPr lang="zh-CN" altLang="en-US">
                <a:solidFill>
                  <a:srgbClr val="800000"/>
                </a:solidFill>
                <a:ea typeface="华文隶书" panose="02010800040101010101" pitchFamily="2" charset="-122"/>
              </a:rPr>
              <a:t>实际电压源在工作时要避免短路！</a:t>
            </a:r>
          </a:p>
        </p:txBody>
      </p:sp>
      <p:grpSp>
        <p:nvGrpSpPr>
          <p:cNvPr id="35865" name="Group 28"/>
          <p:cNvGrpSpPr/>
          <p:nvPr/>
        </p:nvGrpSpPr>
        <p:grpSpPr bwMode="auto">
          <a:xfrm>
            <a:off x="8023225" y="1898651"/>
            <a:ext cx="2381250" cy="1736725"/>
            <a:chOff x="0" y="0"/>
            <a:chExt cx="2128" cy="1171"/>
          </a:xfrm>
        </p:grpSpPr>
        <p:sp>
          <p:nvSpPr>
            <p:cNvPr id="36925" name="Rectangle 29"/>
            <p:cNvSpPr>
              <a:spLocks noChangeArrowheads="1"/>
            </p:cNvSpPr>
            <p:nvPr/>
          </p:nvSpPr>
          <p:spPr bwMode="auto">
            <a:xfrm>
              <a:off x="0" y="0"/>
              <a:ext cx="38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U</a:t>
              </a:r>
              <a:r>
                <a:rPr lang="en-US" altLang="zh-CN" sz="2000">
                  <a:latin typeface="Times New Roman" panose="02020603050405020304" pitchFamily="18" charset="0"/>
                  <a:ea typeface="楷体_GB2312" pitchFamily="1" charset="-122"/>
                </a:rPr>
                <a:t> </a:t>
              </a:r>
            </a:p>
          </p:txBody>
        </p:sp>
        <p:sp>
          <p:nvSpPr>
            <p:cNvPr id="36926" name="Line 30"/>
            <p:cNvSpPr>
              <a:spLocks noChangeShapeType="1"/>
            </p:cNvSpPr>
            <p:nvPr/>
          </p:nvSpPr>
          <p:spPr bwMode="auto">
            <a:xfrm>
              <a:off x="322" y="1051"/>
              <a:ext cx="1542" cy="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6927" name="Line 31"/>
            <p:cNvSpPr>
              <a:spLocks noChangeShapeType="1"/>
            </p:cNvSpPr>
            <p:nvPr/>
          </p:nvSpPr>
          <p:spPr bwMode="auto">
            <a:xfrm flipV="1">
              <a:off x="322" y="125"/>
              <a:ext cx="0" cy="93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6928" name="Rectangle 32"/>
            <p:cNvSpPr>
              <a:spLocks noChangeArrowheads="1"/>
            </p:cNvSpPr>
            <p:nvPr/>
          </p:nvSpPr>
          <p:spPr bwMode="auto">
            <a:xfrm>
              <a:off x="1" y="903"/>
              <a:ext cx="38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O</a:t>
              </a:r>
              <a:r>
                <a:rPr lang="en-US" altLang="zh-CN" sz="2000">
                  <a:latin typeface="Times New Roman" panose="02020603050405020304" pitchFamily="18" charset="0"/>
                  <a:ea typeface="楷体_GB2312" pitchFamily="1" charset="-122"/>
                </a:rPr>
                <a:t> </a:t>
              </a:r>
            </a:p>
          </p:txBody>
        </p:sp>
        <p:sp>
          <p:nvSpPr>
            <p:cNvPr id="36929" name="Rectangle 33"/>
            <p:cNvSpPr>
              <a:spLocks noChangeArrowheads="1"/>
            </p:cNvSpPr>
            <p:nvPr/>
          </p:nvSpPr>
          <p:spPr bwMode="auto">
            <a:xfrm>
              <a:off x="1819" y="902"/>
              <a:ext cx="30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I</a:t>
              </a:r>
              <a:r>
                <a:rPr lang="en-US" altLang="zh-CN" sz="2000">
                  <a:latin typeface="Times New Roman" panose="02020603050405020304" pitchFamily="18" charset="0"/>
                  <a:ea typeface="楷体_GB2312" pitchFamily="1" charset="-122"/>
                </a:rPr>
                <a:t> </a:t>
              </a:r>
            </a:p>
          </p:txBody>
        </p:sp>
      </p:grpSp>
      <p:sp>
        <p:nvSpPr>
          <p:cNvPr id="35871" name="Line 34"/>
          <p:cNvSpPr>
            <a:spLocks noChangeShapeType="1"/>
          </p:cNvSpPr>
          <p:nvPr/>
        </p:nvSpPr>
        <p:spPr bwMode="auto">
          <a:xfrm>
            <a:off x="8393113" y="2573338"/>
            <a:ext cx="1485900" cy="315912"/>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72" name="Rectangle 35"/>
          <p:cNvSpPr>
            <a:spLocks noChangeArrowheads="1"/>
          </p:cNvSpPr>
          <p:nvPr/>
        </p:nvSpPr>
        <p:spPr bwMode="auto">
          <a:xfrm>
            <a:off x="7785101" y="2349501"/>
            <a:ext cx="620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U</a:t>
            </a:r>
            <a:r>
              <a:rPr lang="en-US" altLang="zh-CN" sz="2000" baseline="-25000">
                <a:latin typeface="Times New Roman" panose="02020603050405020304" pitchFamily="18" charset="0"/>
                <a:ea typeface="楷体_GB2312" pitchFamily="1" charset="-122"/>
              </a:rPr>
              <a:t>S</a:t>
            </a:r>
          </a:p>
        </p:txBody>
      </p:sp>
      <p:sp>
        <p:nvSpPr>
          <p:cNvPr id="36892" name="AutoShape 36">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893" name="AutoShape 37">
            <a:hlinkClick r:id="rId1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5875" name="AutoShape 38">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pSp>
        <p:nvGrpSpPr>
          <p:cNvPr id="35876" name="Group 39"/>
          <p:cNvGrpSpPr/>
          <p:nvPr/>
        </p:nvGrpSpPr>
        <p:grpSpPr bwMode="auto">
          <a:xfrm>
            <a:off x="2268538" y="1516063"/>
            <a:ext cx="2139950" cy="2489200"/>
            <a:chOff x="0" y="0"/>
            <a:chExt cx="1348" cy="1568"/>
          </a:xfrm>
        </p:grpSpPr>
        <p:sp>
          <p:nvSpPr>
            <p:cNvPr id="36914" name="Rectangle 40"/>
            <p:cNvSpPr>
              <a:spLocks noChangeArrowheads="1"/>
            </p:cNvSpPr>
            <p:nvPr/>
          </p:nvSpPr>
          <p:spPr bwMode="auto">
            <a:xfrm>
              <a:off x="0" y="215"/>
              <a:ext cx="292" cy="1160"/>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400"/>
                <a:t>实</a:t>
              </a:r>
            </a:p>
            <a:p>
              <a:pPr algn="ctr" eaLnBrk="1" hangingPunct="1"/>
              <a:r>
                <a:rPr lang="zh-CN" altLang="en-US" sz="2400"/>
                <a:t>际</a:t>
              </a:r>
            </a:p>
            <a:p>
              <a:pPr algn="ctr" eaLnBrk="1" hangingPunct="1"/>
              <a:r>
                <a:rPr lang="zh-CN" altLang="en-US" sz="2400"/>
                <a:t>电</a:t>
              </a:r>
            </a:p>
            <a:p>
              <a:pPr algn="ctr" eaLnBrk="1" hangingPunct="1"/>
              <a:r>
                <a:rPr lang="zh-CN" altLang="en-US" sz="2400"/>
                <a:t>源</a:t>
              </a:r>
            </a:p>
          </p:txBody>
        </p:sp>
        <p:sp>
          <p:nvSpPr>
            <p:cNvPr id="36915" name="Freeform 41"/>
            <p:cNvSpPr>
              <a:spLocks noChangeArrowheads="1"/>
            </p:cNvSpPr>
            <p:nvPr/>
          </p:nvSpPr>
          <p:spPr bwMode="auto">
            <a:xfrm>
              <a:off x="292" y="315"/>
              <a:ext cx="773" cy="963"/>
            </a:xfrm>
            <a:custGeom>
              <a:avLst/>
              <a:gdLst>
                <a:gd name="T0" fmla="*/ 0 w 773"/>
                <a:gd name="T1" fmla="*/ 0 h 900"/>
                <a:gd name="T2" fmla="*/ 773 w 773"/>
                <a:gd name="T3" fmla="*/ 0 h 900"/>
                <a:gd name="T4" fmla="*/ 773 w 773"/>
                <a:gd name="T5" fmla="*/ 963 h 900"/>
                <a:gd name="T6" fmla="*/ 0 w 773"/>
                <a:gd name="T7" fmla="*/ 963 h 9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3" h="900">
                  <a:moveTo>
                    <a:pt x="0" y="0"/>
                  </a:moveTo>
                  <a:lnTo>
                    <a:pt x="773" y="0"/>
                  </a:lnTo>
                  <a:lnTo>
                    <a:pt x="773" y="900"/>
                  </a:lnTo>
                  <a:lnTo>
                    <a:pt x="0" y="90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916" name="Rectangle 42"/>
            <p:cNvSpPr>
              <a:spLocks noChangeArrowheads="1"/>
            </p:cNvSpPr>
            <p:nvPr/>
          </p:nvSpPr>
          <p:spPr bwMode="auto">
            <a:xfrm>
              <a:off x="1017" y="639"/>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917" name="Oval 43"/>
            <p:cNvSpPr>
              <a:spLocks noChangeArrowheads="1"/>
            </p:cNvSpPr>
            <p:nvPr/>
          </p:nvSpPr>
          <p:spPr bwMode="auto">
            <a:xfrm>
              <a:off x="567" y="275"/>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918" name="Oval 44"/>
            <p:cNvSpPr>
              <a:spLocks noChangeArrowheads="1"/>
            </p:cNvSpPr>
            <p:nvPr/>
          </p:nvSpPr>
          <p:spPr bwMode="auto">
            <a:xfrm>
              <a:off x="567" y="1240"/>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919" name="Text Box 45"/>
            <p:cNvSpPr txBox="1">
              <a:spLocks noChangeArrowheads="1"/>
            </p:cNvSpPr>
            <p:nvPr/>
          </p:nvSpPr>
          <p:spPr bwMode="auto">
            <a:xfrm>
              <a:off x="462" y="291"/>
              <a:ext cx="257"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p>
            <a:p>
              <a:pPr algn="just" eaLnBrk="1" hangingPunct="1"/>
              <a:endParaRPr lang="en-US" altLang="zh-CN" sz="900">
                <a:latin typeface="Times New Roman" panose="02020603050405020304" pitchFamily="18" charset="0"/>
              </a:endParaRPr>
            </a:p>
            <a:p>
              <a:pPr algn="just" eaLnBrk="1" hangingPunct="1"/>
              <a:r>
                <a:rPr lang="en-US" altLang="zh-CN" sz="2400" i="1">
                  <a:latin typeface="Times New Roman" panose="02020603050405020304" pitchFamily="18" charset="0"/>
                </a:rPr>
                <a:t>U</a:t>
              </a:r>
            </a:p>
            <a:p>
              <a:pPr algn="just" eaLnBrk="1" hangingPunct="1"/>
              <a:endParaRPr lang="en-US" altLang="zh-CN" sz="9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sp>
          <p:nvSpPr>
            <p:cNvPr id="36920" name="Line 46"/>
            <p:cNvSpPr>
              <a:spLocks noChangeShapeType="1"/>
            </p:cNvSpPr>
            <p:nvPr/>
          </p:nvSpPr>
          <p:spPr bwMode="auto">
            <a:xfrm>
              <a:off x="710"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6921" name="Text Box 47"/>
            <p:cNvSpPr txBox="1">
              <a:spLocks noChangeArrowheads="1"/>
            </p:cNvSpPr>
            <p:nvPr/>
          </p:nvSpPr>
          <p:spPr bwMode="auto">
            <a:xfrm>
              <a:off x="502"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a</a:t>
              </a:r>
            </a:p>
          </p:txBody>
        </p:sp>
        <p:sp>
          <p:nvSpPr>
            <p:cNvPr id="36922" name="Text Box 48"/>
            <p:cNvSpPr txBox="1">
              <a:spLocks noChangeArrowheads="1"/>
            </p:cNvSpPr>
            <p:nvPr/>
          </p:nvSpPr>
          <p:spPr bwMode="auto">
            <a:xfrm>
              <a:off x="481" y="128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b</a:t>
              </a:r>
            </a:p>
          </p:txBody>
        </p:sp>
        <p:sp>
          <p:nvSpPr>
            <p:cNvPr id="36923" name="Text Box 49"/>
            <p:cNvSpPr txBox="1">
              <a:spLocks noChangeArrowheads="1"/>
            </p:cNvSpPr>
            <p:nvPr/>
          </p:nvSpPr>
          <p:spPr bwMode="auto">
            <a:xfrm>
              <a:off x="780" y="33"/>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p>
          </p:txBody>
        </p:sp>
        <p:sp>
          <p:nvSpPr>
            <p:cNvPr id="36924" name="Text Box 50"/>
            <p:cNvSpPr txBox="1">
              <a:spLocks noChangeArrowheads="1"/>
            </p:cNvSpPr>
            <p:nvPr/>
          </p:nvSpPr>
          <p:spPr bwMode="auto">
            <a:xfrm>
              <a:off x="1104" y="65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p>
          </p:txBody>
        </p:sp>
      </p:grpSp>
      <p:grpSp>
        <p:nvGrpSpPr>
          <p:cNvPr id="35888" name="Group 51"/>
          <p:cNvGrpSpPr/>
          <p:nvPr/>
        </p:nvGrpSpPr>
        <p:grpSpPr bwMode="auto">
          <a:xfrm>
            <a:off x="5167313" y="1193800"/>
            <a:ext cx="2608262" cy="2781300"/>
            <a:chOff x="0" y="0"/>
            <a:chExt cx="1643" cy="1752"/>
          </a:xfrm>
        </p:grpSpPr>
        <p:sp>
          <p:nvSpPr>
            <p:cNvPr id="36897" name="Rectangle 52"/>
            <p:cNvSpPr>
              <a:spLocks noChangeArrowheads="1"/>
            </p:cNvSpPr>
            <p:nvPr/>
          </p:nvSpPr>
          <p:spPr bwMode="auto">
            <a:xfrm>
              <a:off x="0" y="172"/>
              <a:ext cx="694" cy="1388"/>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898" name="Rectangle 53"/>
            <p:cNvSpPr>
              <a:spLocks noChangeArrowheads="1"/>
            </p:cNvSpPr>
            <p:nvPr/>
          </p:nvSpPr>
          <p:spPr bwMode="auto">
            <a:xfrm>
              <a:off x="238" y="316"/>
              <a:ext cx="1120" cy="115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899" name="Rectangle 54"/>
            <p:cNvSpPr>
              <a:spLocks noChangeArrowheads="1"/>
            </p:cNvSpPr>
            <p:nvPr/>
          </p:nvSpPr>
          <p:spPr bwMode="auto">
            <a:xfrm>
              <a:off x="1312" y="719"/>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900" name="Oval 55"/>
            <p:cNvSpPr>
              <a:spLocks noChangeArrowheads="1"/>
            </p:cNvSpPr>
            <p:nvPr/>
          </p:nvSpPr>
          <p:spPr bwMode="auto">
            <a:xfrm>
              <a:off x="862" y="275"/>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901" name="Oval 56"/>
            <p:cNvSpPr>
              <a:spLocks noChangeArrowheads="1"/>
            </p:cNvSpPr>
            <p:nvPr/>
          </p:nvSpPr>
          <p:spPr bwMode="auto">
            <a:xfrm>
              <a:off x="862" y="1432"/>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902" name="Text Box 57"/>
            <p:cNvSpPr txBox="1">
              <a:spLocks noChangeArrowheads="1"/>
            </p:cNvSpPr>
            <p:nvPr/>
          </p:nvSpPr>
          <p:spPr bwMode="auto">
            <a:xfrm>
              <a:off x="758" y="291"/>
              <a:ext cx="255"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p>
            <a:p>
              <a:pPr algn="just" eaLnBrk="1" hangingPunct="1"/>
              <a:endParaRPr lang="en-US" altLang="zh-CN" sz="2000">
                <a:latin typeface="Times New Roman" panose="02020603050405020304" pitchFamily="18" charset="0"/>
              </a:endParaRPr>
            </a:p>
            <a:p>
              <a:pPr algn="just" eaLnBrk="1" hangingPunct="1"/>
              <a:r>
                <a:rPr lang="en-US" altLang="zh-CN" sz="2400" i="1">
                  <a:latin typeface="Times New Roman" panose="02020603050405020304" pitchFamily="18" charset="0"/>
                </a:rPr>
                <a:t>U</a:t>
              </a:r>
            </a:p>
            <a:p>
              <a:pPr algn="just" eaLnBrk="1" hangingPunct="1"/>
              <a:endParaRPr lang="en-US" altLang="zh-CN" sz="18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sp>
          <p:nvSpPr>
            <p:cNvPr id="36903" name="Line 58"/>
            <p:cNvSpPr>
              <a:spLocks noChangeShapeType="1"/>
            </p:cNvSpPr>
            <p:nvPr/>
          </p:nvSpPr>
          <p:spPr bwMode="auto">
            <a:xfrm>
              <a:off x="1005"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6904" name="Text Box 59"/>
            <p:cNvSpPr txBox="1">
              <a:spLocks noChangeArrowheads="1"/>
            </p:cNvSpPr>
            <p:nvPr/>
          </p:nvSpPr>
          <p:spPr bwMode="auto">
            <a:xfrm>
              <a:off x="797"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a</a:t>
              </a:r>
            </a:p>
          </p:txBody>
        </p:sp>
        <p:sp>
          <p:nvSpPr>
            <p:cNvPr id="36905" name="Text Box 60"/>
            <p:cNvSpPr txBox="1">
              <a:spLocks noChangeArrowheads="1"/>
            </p:cNvSpPr>
            <p:nvPr/>
          </p:nvSpPr>
          <p:spPr bwMode="auto">
            <a:xfrm>
              <a:off x="776" y="146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b</a:t>
              </a:r>
            </a:p>
          </p:txBody>
        </p:sp>
        <p:sp>
          <p:nvSpPr>
            <p:cNvPr id="36906" name="Text Box 61"/>
            <p:cNvSpPr txBox="1">
              <a:spLocks noChangeArrowheads="1"/>
            </p:cNvSpPr>
            <p:nvPr/>
          </p:nvSpPr>
          <p:spPr bwMode="auto">
            <a:xfrm>
              <a:off x="1075" y="33"/>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p>
          </p:txBody>
        </p:sp>
        <p:sp>
          <p:nvSpPr>
            <p:cNvPr id="36907" name="Text Box 62"/>
            <p:cNvSpPr txBox="1">
              <a:spLocks noChangeArrowheads="1"/>
            </p:cNvSpPr>
            <p:nvPr/>
          </p:nvSpPr>
          <p:spPr bwMode="auto">
            <a:xfrm>
              <a:off x="1399" y="7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p>
          </p:txBody>
        </p:sp>
        <p:sp>
          <p:nvSpPr>
            <p:cNvPr id="36908" name="Rectangle 63"/>
            <p:cNvSpPr>
              <a:spLocks noChangeArrowheads="1"/>
            </p:cNvSpPr>
            <p:nvPr/>
          </p:nvSpPr>
          <p:spPr bwMode="auto">
            <a:xfrm>
              <a:off x="193" y="459"/>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909" name="Text Box 64"/>
            <p:cNvSpPr txBox="1">
              <a:spLocks noChangeArrowheads="1"/>
            </p:cNvSpPr>
            <p:nvPr/>
          </p:nvSpPr>
          <p:spPr bwMode="auto">
            <a:xfrm>
              <a:off x="280" y="46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r>
                <a:rPr lang="en-US" altLang="zh-CN" sz="2400" baseline="-25000">
                  <a:latin typeface="Times New Roman" panose="02020603050405020304" pitchFamily="18" charset="0"/>
                </a:rPr>
                <a:t>0</a:t>
              </a:r>
            </a:p>
          </p:txBody>
        </p:sp>
        <p:sp>
          <p:nvSpPr>
            <p:cNvPr id="36910" name="Oval 65"/>
            <p:cNvSpPr>
              <a:spLocks noChangeArrowheads="1"/>
            </p:cNvSpPr>
            <p:nvPr/>
          </p:nvSpPr>
          <p:spPr bwMode="auto">
            <a:xfrm>
              <a:off x="111" y="1014"/>
              <a:ext cx="245" cy="24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911" name="Rectangle 66"/>
            <p:cNvSpPr>
              <a:spLocks noChangeArrowheads="1"/>
            </p:cNvSpPr>
            <p:nvPr/>
          </p:nvSpPr>
          <p:spPr bwMode="auto">
            <a:xfrm>
              <a:off x="265" y="76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endParaRPr lang="zh-CN" altLang="en-US">
                <a:latin typeface="Times New Roman" panose="02020603050405020304" pitchFamily="18" charset="0"/>
              </a:endParaRPr>
            </a:p>
          </p:txBody>
        </p:sp>
        <p:sp>
          <p:nvSpPr>
            <p:cNvPr id="36912" name="Rectangle 67"/>
            <p:cNvSpPr>
              <a:spLocks noChangeArrowheads="1"/>
            </p:cNvSpPr>
            <p:nvPr/>
          </p:nvSpPr>
          <p:spPr bwMode="auto">
            <a:xfrm>
              <a:off x="252" y="1182"/>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i="1">
                  <a:latin typeface="Batang" pitchFamily="2" charset="-127"/>
                  <a:ea typeface="Batang" pitchFamily="2" charset="-127"/>
                </a:rPr>
                <a:t>-</a:t>
              </a:r>
              <a:endParaRPr lang="zh-CN" altLang="en-US" i="1">
                <a:latin typeface="Batang" pitchFamily="2" charset="-127"/>
                <a:ea typeface="Batang" pitchFamily="2" charset="-127"/>
              </a:endParaRPr>
            </a:p>
          </p:txBody>
        </p:sp>
        <p:sp>
          <p:nvSpPr>
            <p:cNvPr id="36913" name="Rectangle 68"/>
            <p:cNvSpPr>
              <a:spLocks noChangeArrowheads="1"/>
            </p:cNvSpPr>
            <p:nvPr/>
          </p:nvSpPr>
          <p:spPr bwMode="auto">
            <a:xfrm>
              <a:off x="331" y="988"/>
              <a:ext cx="3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U</a:t>
              </a:r>
              <a:r>
                <a:rPr lang="en-US" altLang="zh-CN" sz="2400" baseline="-25000">
                  <a:latin typeface="Times New Roman" panose="02020603050405020304" pitchFamily="18" charset="0"/>
                </a:rPr>
                <a:t>S</a:t>
              </a:r>
              <a:endParaRPr lang="zh-CN" altLang="en-US" sz="2400" baseline="-250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7" dur="500"/>
                                        <p:tgtEl>
                                          <p:spTgt spid="35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76"/>
                                        </p:tgtEl>
                                        <p:attrNameLst>
                                          <p:attrName>style.visibility</p:attrName>
                                        </p:attrNameLst>
                                      </p:cBhvr>
                                      <p:to>
                                        <p:strVal val="visible"/>
                                      </p:to>
                                    </p:set>
                                    <p:animEffect transition="in" filter="fade">
                                      <p:cBhvr>
                                        <p:cTn id="12" dur="2000"/>
                                        <p:tgtEl>
                                          <p:spTgt spid="358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846"/>
                                        </p:tgtEl>
                                        <p:attrNameLst>
                                          <p:attrName>style.visibility</p:attrName>
                                        </p:attrNameLst>
                                      </p:cBhvr>
                                      <p:to>
                                        <p:strVal val="visible"/>
                                      </p:to>
                                    </p:set>
                                    <p:animEffect transition="in" filter="blinds(horizontal)">
                                      <p:cBhvr>
                                        <p:cTn id="17" dur="500"/>
                                        <p:tgtEl>
                                          <p:spTgt spid="3584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5888"/>
                                        </p:tgtEl>
                                        <p:attrNameLst>
                                          <p:attrName>style.visibility</p:attrName>
                                        </p:attrNameLst>
                                      </p:cBhvr>
                                      <p:to>
                                        <p:strVal val="visible"/>
                                      </p:to>
                                    </p:set>
                                    <p:animEffect transition="in" filter="dissolve">
                                      <p:cBhvr>
                                        <p:cTn id="22" dur="500"/>
                                        <p:tgtEl>
                                          <p:spTgt spid="3588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5865"/>
                                        </p:tgtEl>
                                        <p:attrNameLst>
                                          <p:attrName>style.visibility</p:attrName>
                                        </p:attrNameLst>
                                      </p:cBhvr>
                                      <p:to>
                                        <p:strVal val="visible"/>
                                      </p:to>
                                    </p:set>
                                    <p:animEffect transition="in" filter="blinds(horizontal)">
                                      <p:cBhvr>
                                        <p:cTn id="27" dur="500"/>
                                        <p:tgtEl>
                                          <p:spTgt spid="3586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5872"/>
                                        </p:tgtEl>
                                        <p:attrNameLst>
                                          <p:attrName>style.visibility</p:attrName>
                                        </p:attrNameLst>
                                      </p:cBhvr>
                                      <p:to>
                                        <p:strVal val="visible"/>
                                      </p:to>
                                    </p:set>
                                    <p:animEffect transition="in" filter="blinds(horizontal)">
                                      <p:cBhvr>
                                        <p:cTn id="30" dur="500"/>
                                        <p:tgtEl>
                                          <p:spTgt spid="35872"/>
                                        </p:tgtEl>
                                      </p:cBhvr>
                                    </p:animEffect>
                                  </p:childTnLst>
                                </p:cTn>
                              </p:par>
                              <p:par>
                                <p:cTn id="31" presetID="3" presetClass="entr" presetSubtype="10" fill="hold" nodeType="withEffect">
                                  <p:stCondLst>
                                    <p:cond delay="0"/>
                                  </p:stCondLst>
                                  <p:childTnLst>
                                    <p:set>
                                      <p:cBhvr>
                                        <p:cTn id="32" dur="1" fill="hold">
                                          <p:stCondLst>
                                            <p:cond delay="0"/>
                                          </p:stCondLst>
                                        </p:cTn>
                                        <p:tgtEl>
                                          <p:spTgt spid="35871"/>
                                        </p:tgtEl>
                                        <p:attrNameLst>
                                          <p:attrName>style.visibility</p:attrName>
                                        </p:attrNameLst>
                                      </p:cBhvr>
                                      <p:to>
                                        <p:strVal val="visible"/>
                                      </p:to>
                                    </p:set>
                                    <p:animEffect transition="in" filter="blinds(horizontal)">
                                      <p:cBhvr>
                                        <p:cTn id="33" dur="500"/>
                                        <p:tgtEl>
                                          <p:spTgt spid="3587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5848"/>
                                        </p:tgtEl>
                                        <p:attrNameLst>
                                          <p:attrName>style.visibility</p:attrName>
                                        </p:attrNameLst>
                                      </p:cBhvr>
                                      <p:to>
                                        <p:strVal val="visible"/>
                                      </p:to>
                                    </p:set>
                                    <p:animEffect transition="in" filter="blinds(horizontal)">
                                      <p:cBhvr>
                                        <p:cTn id="38" dur="500"/>
                                        <p:tgtEl>
                                          <p:spTgt spid="3584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5849"/>
                                        </p:tgtEl>
                                        <p:attrNameLst>
                                          <p:attrName>style.visibility</p:attrName>
                                        </p:attrNameLst>
                                      </p:cBhvr>
                                      <p:to>
                                        <p:strVal val="visible"/>
                                      </p:to>
                                    </p:set>
                                    <p:animEffect transition="in" filter="blinds(horizontal)">
                                      <p:cBhvr>
                                        <p:cTn id="43" dur="500"/>
                                        <p:tgtEl>
                                          <p:spTgt spid="3584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5851"/>
                                        </p:tgtEl>
                                        <p:attrNameLst>
                                          <p:attrName>style.visibility</p:attrName>
                                        </p:attrNameLst>
                                      </p:cBhvr>
                                      <p:to>
                                        <p:strVal val="visible"/>
                                      </p:to>
                                    </p:set>
                                    <p:animEffect transition="in" filter="blinds(horizontal)">
                                      <p:cBhvr>
                                        <p:cTn id="48" dur="500"/>
                                        <p:tgtEl>
                                          <p:spTgt spid="35851"/>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5850"/>
                                        </p:tgtEl>
                                        <p:attrNameLst>
                                          <p:attrName>style.visibility</p:attrName>
                                        </p:attrNameLst>
                                      </p:cBhvr>
                                      <p:to>
                                        <p:strVal val="visible"/>
                                      </p:to>
                                    </p:set>
                                    <p:animEffect transition="in" filter="blinds(horizontal)">
                                      <p:cBhvr>
                                        <p:cTn id="53" dur="500"/>
                                        <p:tgtEl>
                                          <p:spTgt spid="3585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5853"/>
                                        </p:tgtEl>
                                        <p:attrNameLst>
                                          <p:attrName>style.visibility</p:attrName>
                                        </p:attrNameLst>
                                      </p:cBhvr>
                                      <p:to>
                                        <p:strVal val="visible"/>
                                      </p:to>
                                    </p:set>
                                    <p:animEffect transition="in" filter="blinds(horizontal)">
                                      <p:cBhvr>
                                        <p:cTn id="58" dur="500"/>
                                        <p:tgtEl>
                                          <p:spTgt spid="35853"/>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5854"/>
                                        </p:tgtEl>
                                        <p:attrNameLst>
                                          <p:attrName>style.visibility</p:attrName>
                                        </p:attrNameLst>
                                      </p:cBhvr>
                                      <p:to>
                                        <p:strVal val="visible"/>
                                      </p:to>
                                    </p:set>
                                    <p:animEffect transition="in" filter="blinds(horizontal)">
                                      <p:cBhvr>
                                        <p:cTn id="63" dur="500"/>
                                        <p:tgtEl>
                                          <p:spTgt spid="3585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35856"/>
                                        </p:tgtEl>
                                        <p:attrNameLst>
                                          <p:attrName>style.visibility</p:attrName>
                                        </p:attrNameLst>
                                      </p:cBhvr>
                                      <p:to>
                                        <p:strVal val="visible"/>
                                      </p:to>
                                    </p:set>
                                    <p:animEffect transition="in" filter="blinds(horizontal)">
                                      <p:cBhvr>
                                        <p:cTn id="68" dur="500"/>
                                        <p:tgtEl>
                                          <p:spTgt spid="35856"/>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35859"/>
                                        </p:tgtEl>
                                        <p:attrNameLst>
                                          <p:attrName>style.visibility</p:attrName>
                                        </p:attrNameLst>
                                      </p:cBhvr>
                                      <p:to>
                                        <p:strVal val="visible"/>
                                      </p:to>
                                    </p:set>
                                    <p:animEffect transition="in" filter="blinds(horizontal)">
                                      <p:cBhvr>
                                        <p:cTn id="73" dur="500"/>
                                        <p:tgtEl>
                                          <p:spTgt spid="35859"/>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35857"/>
                                        </p:tgtEl>
                                        <p:attrNameLst>
                                          <p:attrName>style.visibility</p:attrName>
                                        </p:attrNameLst>
                                      </p:cBhvr>
                                      <p:to>
                                        <p:strVal val="visible"/>
                                      </p:to>
                                    </p:set>
                                    <p:animEffect transition="in" filter="blinds(horizontal)">
                                      <p:cBhvr>
                                        <p:cTn id="78" dur="500"/>
                                        <p:tgtEl>
                                          <p:spTgt spid="35857"/>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35862"/>
                                        </p:tgtEl>
                                        <p:attrNameLst>
                                          <p:attrName>style.visibility</p:attrName>
                                        </p:attrNameLst>
                                      </p:cBhvr>
                                      <p:to>
                                        <p:strVal val="visible"/>
                                      </p:to>
                                    </p:set>
                                    <p:animEffect transition="in" filter="blinds(horizontal)">
                                      <p:cBhvr>
                                        <p:cTn id="83" dur="500"/>
                                        <p:tgtEl>
                                          <p:spTgt spid="35862"/>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35861"/>
                                        </p:tgtEl>
                                        <p:attrNameLst>
                                          <p:attrName>style.visibility</p:attrName>
                                        </p:attrNameLst>
                                      </p:cBhvr>
                                      <p:to>
                                        <p:strVal val="visible"/>
                                      </p:to>
                                    </p:set>
                                    <p:animEffect transition="in" filter="blinds(horizontal)">
                                      <p:cBhvr>
                                        <p:cTn id="88" dur="500"/>
                                        <p:tgtEl>
                                          <p:spTgt spid="35861"/>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35863"/>
                                        </p:tgtEl>
                                        <p:attrNameLst>
                                          <p:attrName>style.visibility</p:attrName>
                                        </p:attrNameLst>
                                      </p:cBhvr>
                                      <p:to>
                                        <p:strVal val="visible"/>
                                      </p:to>
                                    </p:set>
                                    <p:animEffect transition="in" filter="blinds(horizontal)">
                                      <p:cBhvr>
                                        <p:cTn id="93" dur="500"/>
                                        <p:tgtEl>
                                          <p:spTgt spid="35863"/>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5864"/>
                                        </p:tgtEl>
                                        <p:attrNameLst>
                                          <p:attrName>style.visibility</p:attrName>
                                        </p:attrNameLst>
                                      </p:cBhvr>
                                      <p:to>
                                        <p:strVal val="visible"/>
                                      </p:to>
                                    </p:set>
                                    <p:animEffect transition="in" filter="blinds(horizontal)">
                                      <p:cBhvr>
                                        <p:cTn id="98" dur="500"/>
                                        <p:tgtEl>
                                          <p:spTgt spid="35864"/>
                                        </p:tgtEl>
                                      </p:cBhvr>
                                    </p:animEffect>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grpId="0" nodeType="clickEffect">
                                  <p:stCondLst>
                                    <p:cond delay="0"/>
                                  </p:stCondLst>
                                  <p:childTnLst>
                                    <p:animEffect transition="out" filter="fade">
                                      <p:cBhvr>
                                        <p:cTn id="102" dur="500" tmFilter="0, 0; .2, .5; .8, .5; 1, 0"/>
                                        <p:tgtEl>
                                          <p:spTgt spid="35875"/>
                                        </p:tgtEl>
                                      </p:cBhvr>
                                    </p:animEffect>
                                    <p:animScale>
                                      <p:cBhvr>
                                        <p:cTn id="103" dur="250" autoRev="1" fill="hold"/>
                                        <p:tgtEl>
                                          <p:spTgt spid="3587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P spid="35846" grpId="0" animBg="1"/>
      <p:bldP spid="35849" grpId="0"/>
      <p:bldP spid="35850" grpId="0"/>
      <p:bldP spid="35856" grpId="0"/>
      <p:bldP spid="35857" grpId="0"/>
      <p:bldP spid="35863" grpId="0"/>
      <p:bldP spid="35864" grpId="0"/>
      <p:bldP spid="35872" grpId="0"/>
      <p:bldP spid="3587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36865"/>
          <p:cNvSpPr>
            <a:spLocks noGrp="1" noChangeArrowheads="1"/>
          </p:cNvSpPr>
          <p:nvPr>
            <p:ph type="title"/>
          </p:nvPr>
        </p:nvSpPr>
        <p:spPr>
          <a:xfrm>
            <a:off x="4070350" y="458789"/>
            <a:ext cx="3195638" cy="765175"/>
          </a:xfrm>
        </p:spPr>
        <p:txBody>
          <a:bodyPr/>
          <a:lstStyle/>
          <a:p>
            <a:r>
              <a:rPr lang="zh-CN" altLang="en-US" sz="2800" b="1">
                <a:ea typeface="幼圆" panose="02010509060101010101" pitchFamily="49" charset="-122"/>
              </a:rPr>
              <a:t>部分电压源照片</a:t>
            </a:r>
          </a:p>
        </p:txBody>
      </p:sp>
      <p:pic>
        <p:nvPicPr>
          <p:cNvPr id="36867" name="图片 36866" descr="001007755">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551" y="1719263"/>
            <a:ext cx="1846263"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图片 36867" descr="0009550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026" y="1808163"/>
            <a:ext cx="206057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图片 36868" descr="5003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6713" y="3789363"/>
            <a:ext cx="1714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图片 36869" descr="2006514204717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5675" y="1989138"/>
            <a:ext cx="112553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图片 36870" descr="d7abd2ff7ff736fd20071015173428_900">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6489" y="1808163"/>
            <a:ext cx="1709737"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图片 36871" descr="直流稳压电源_产品二"/>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0101" y="4014789"/>
            <a:ext cx="233997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图片 36872" descr="0009579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9763" y="4059238"/>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8" name="动作按钮: 后退或前一项 36873">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7899" name="动作按钮: 上一张 36874">
            <a:hlinkClick r:id="rId11"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6876" name="动作按钮: 前进或下一项 36875">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blinds(horizontal)">
                                      <p:cBhvr>
                                        <p:cTn id="7" dur="500"/>
                                        <p:tgtEl>
                                          <p:spTgt spid="36870"/>
                                        </p:tgtEl>
                                      </p:cBhvr>
                                    </p:animEffect>
                                  </p:childTnLst>
                                </p:cTn>
                              </p:par>
                              <p:par>
                                <p:cTn id="8" presetID="3" presetClass="entr" presetSubtype="10" fill="hold" nodeType="withEffect">
                                  <p:stCondLst>
                                    <p:cond delay="0"/>
                                  </p:stCondLst>
                                  <p:childTnLst>
                                    <p:set>
                                      <p:cBhvr>
                                        <p:cTn id="9" dur="1" fill="hold">
                                          <p:stCondLst>
                                            <p:cond delay="0"/>
                                          </p:stCondLst>
                                        </p:cTn>
                                        <p:tgtEl>
                                          <p:spTgt spid="36868"/>
                                        </p:tgtEl>
                                        <p:attrNameLst>
                                          <p:attrName>style.visibility</p:attrName>
                                        </p:attrNameLst>
                                      </p:cBhvr>
                                      <p:to>
                                        <p:strVal val="visible"/>
                                      </p:to>
                                    </p:set>
                                    <p:animEffect transition="in" filter="blinds(horizontal)">
                                      <p:cBhvr>
                                        <p:cTn id="10" dur="500"/>
                                        <p:tgtEl>
                                          <p:spTgt spid="36868"/>
                                        </p:tgtEl>
                                      </p:cBhvr>
                                    </p:animEffect>
                                  </p:childTnLst>
                                </p:cTn>
                              </p:par>
                              <p:par>
                                <p:cTn id="11" presetID="3" presetClass="entr" presetSubtype="10" fill="hold" nodeType="withEffect">
                                  <p:stCondLst>
                                    <p:cond delay="0"/>
                                  </p:stCondLst>
                                  <p:childTnLst>
                                    <p:set>
                                      <p:cBhvr>
                                        <p:cTn id="12" dur="1" fill="hold">
                                          <p:stCondLst>
                                            <p:cond delay="0"/>
                                          </p:stCondLst>
                                        </p:cTn>
                                        <p:tgtEl>
                                          <p:spTgt spid="36871"/>
                                        </p:tgtEl>
                                        <p:attrNameLst>
                                          <p:attrName>style.visibility</p:attrName>
                                        </p:attrNameLst>
                                      </p:cBhvr>
                                      <p:to>
                                        <p:strVal val="visible"/>
                                      </p:to>
                                    </p:set>
                                    <p:animEffect transition="in" filter="blinds(horizontal)">
                                      <p:cBhvr>
                                        <p:cTn id="13" dur="500"/>
                                        <p:tgtEl>
                                          <p:spTgt spid="36871"/>
                                        </p:tgtEl>
                                      </p:cBhvr>
                                    </p:animEffect>
                                  </p:childTnLst>
                                </p:cTn>
                              </p:par>
                              <p:par>
                                <p:cTn id="14" presetID="3" presetClass="entr" presetSubtype="10" fill="hold" nodeType="withEffect">
                                  <p:stCondLst>
                                    <p:cond delay="0"/>
                                  </p:stCondLst>
                                  <p:childTnLst>
                                    <p:set>
                                      <p:cBhvr>
                                        <p:cTn id="15" dur="1" fill="hold">
                                          <p:stCondLst>
                                            <p:cond delay="0"/>
                                          </p:stCondLst>
                                        </p:cTn>
                                        <p:tgtEl>
                                          <p:spTgt spid="36867"/>
                                        </p:tgtEl>
                                        <p:attrNameLst>
                                          <p:attrName>style.visibility</p:attrName>
                                        </p:attrNameLst>
                                      </p:cBhvr>
                                      <p:to>
                                        <p:strVal val="visible"/>
                                      </p:to>
                                    </p:set>
                                    <p:animEffect transition="in" filter="blinds(horizontal)">
                                      <p:cBhvr>
                                        <p:cTn id="16" dur="500"/>
                                        <p:tgtEl>
                                          <p:spTgt spid="36867"/>
                                        </p:tgtEl>
                                      </p:cBhvr>
                                    </p:animEffect>
                                  </p:childTnLst>
                                </p:cTn>
                              </p:par>
                              <p:par>
                                <p:cTn id="17" presetID="3" presetClass="entr" presetSubtype="10" fill="hold" nodeType="withEffect">
                                  <p:stCondLst>
                                    <p:cond delay="0"/>
                                  </p:stCondLst>
                                  <p:childTnLst>
                                    <p:set>
                                      <p:cBhvr>
                                        <p:cTn id="18" dur="1" fill="hold">
                                          <p:stCondLst>
                                            <p:cond delay="0"/>
                                          </p:stCondLst>
                                        </p:cTn>
                                        <p:tgtEl>
                                          <p:spTgt spid="36873"/>
                                        </p:tgtEl>
                                        <p:attrNameLst>
                                          <p:attrName>style.visibility</p:attrName>
                                        </p:attrNameLst>
                                      </p:cBhvr>
                                      <p:to>
                                        <p:strVal val="visible"/>
                                      </p:to>
                                    </p:set>
                                    <p:animEffect transition="in" filter="blinds(horizontal)">
                                      <p:cBhvr>
                                        <p:cTn id="19" dur="500"/>
                                        <p:tgtEl>
                                          <p:spTgt spid="36873"/>
                                        </p:tgtEl>
                                      </p:cBhvr>
                                    </p:animEffect>
                                  </p:childTnLst>
                                </p:cTn>
                              </p:par>
                              <p:par>
                                <p:cTn id="20" presetID="3" presetClass="entr" presetSubtype="10" fill="hold" nodeType="withEffect">
                                  <p:stCondLst>
                                    <p:cond delay="0"/>
                                  </p:stCondLst>
                                  <p:childTnLst>
                                    <p:set>
                                      <p:cBhvr>
                                        <p:cTn id="21" dur="1" fill="hold">
                                          <p:stCondLst>
                                            <p:cond delay="0"/>
                                          </p:stCondLst>
                                        </p:cTn>
                                        <p:tgtEl>
                                          <p:spTgt spid="36872"/>
                                        </p:tgtEl>
                                        <p:attrNameLst>
                                          <p:attrName>style.visibility</p:attrName>
                                        </p:attrNameLst>
                                      </p:cBhvr>
                                      <p:to>
                                        <p:strVal val="visible"/>
                                      </p:to>
                                    </p:set>
                                    <p:animEffect transition="in" filter="blinds(horizontal)">
                                      <p:cBhvr>
                                        <p:cTn id="22" dur="500"/>
                                        <p:tgtEl>
                                          <p:spTgt spid="36872"/>
                                        </p:tgtEl>
                                      </p:cBhvr>
                                    </p:animEffect>
                                  </p:childTnLst>
                                </p:cTn>
                              </p:par>
                              <p:par>
                                <p:cTn id="23" presetID="3" presetClass="entr" presetSubtype="10" fill="hold" nodeType="withEffect">
                                  <p:stCondLst>
                                    <p:cond delay="0"/>
                                  </p:stCondLst>
                                  <p:childTnLst>
                                    <p:set>
                                      <p:cBhvr>
                                        <p:cTn id="24" dur="1" fill="hold">
                                          <p:stCondLst>
                                            <p:cond delay="0"/>
                                          </p:stCondLst>
                                        </p:cTn>
                                        <p:tgtEl>
                                          <p:spTgt spid="36869"/>
                                        </p:tgtEl>
                                        <p:attrNameLst>
                                          <p:attrName>style.visibility</p:attrName>
                                        </p:attrNameLst>
                                      </p:cBhvr>
                                      <p:to>
                                        <p:strVal val="visible"/>
                                      </p:to>
                                    </p:set>
                                    <p:animEffect transition="in" filter="blinds(horizontal)">
                                      <p:cBhvr>
                                        <p:cTn id="25" dur="500"/>
                                        <p:tgtEl>
                                          <p:spTgt spid="36869"/>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36876"/>
                                        </p:tgtEl>
                                      </p:cBhvr>
                                    </p:animEffect>
                                    <p:animScale>
                                      <p:cBhvr>
                                        <p:cTn id="30" dur="250" autoRev="1" fill="hold"/>
                                        <p:tgtEl>
                                          <p:spTgt spid="3687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sz="half" idx="4294967295"/>
          </p:nvPr>
        </p:nvSpPr>
        <p:spPr>
          <a:xfrm>
            <a:off x="2324100" y="501650"/>
            <a:ext cx="3105150" cy="495300"/>
          </a:xfrm>
        </p:spPr>
        <p:txBody>
          <a:bodyPr>
            <a:normAutofit fontScale="85000" lnSpcReduction="10000"/>
          </a:bodyPr>
          <a:lstStyle/>
          <a:p>
            <a:pPr eaLnBrk="1" hangingPunct="1">
              <a:buFont typeface="Wingdings" panose="05000000000000000000" pitchFamily="2" charset="2"/>
              <a:buNone/>
            </a:pPr>
            <a:r>
              <a:rPr lang="en-US" altLang="zh-CN" sz="3200" b="1">
                <a:latin typeface="宋体" panose="02010600030101010101" pitchFamily="2" charset="-122"/>
              </a:rPr>
              <a:t>2.</a:t>
            </a:r>
            <a:r>
              <a:rPr lang="zh-CN" altLang="en-US" sz="3200" b="1">
                <a:latin typeface="宋体" panose="02010600030101010101" pitchFamily="2" charset="-122"/>
              </a:rPr>
              <a:t>实际电流源</a:t>
            </a:r>
          </a:p>
        </p:txBody>
      </p:sp>
      <p:sp>
        <p:nvSpPr>
          <p:cNvPr id="37891" name="AutoShape 6"/>
          <p:cNvSpPr>
            <a:spLocks noChangeArrowheads="1"/>
          </p:cNvSpPr>
          <p:nvPr/>
        </p:nvSpPr>
        <p:spPr bwMode="auto">
          <a:xfrm>
            <a:off x="4445000" y="2536826"/>
            <a:ext cx="450850" cy="314325"/>
          </a:xfrm>
          <a:prstGeom prst="rightArrow">
            <a:avLst>
              <a:gd name="adj1" fmla="val 50000"/>
              <a:gd name="adj2" fmla="val 35825"/>
            </a:avLst>
          </a:prstGeom>
          <a:solidFill>
            <a:srgbClr val="FFFFFF"/>
          </a:solidFill>
          <a:ln w="9525">
            <a:solidFill>
              <a:srgbClr val="000000"/>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7892" name="Line 7"/>
          <p:cNvSpPr>
            <a:spLocks noChangeShapeType="1"/>
          </p:cNvSpPr>
          <p:nvPr/>
        </p:nvSpPr>
        <p:spPr bwMode="auto">
          <a:xfrm rot="5400000" flipH="1">
            <a:off x="8691564" y="2681289"/>
            <a:ext cx="1120775" cy="269875"/>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7893" name="Group 8"/>
          <p:cNvGrpSpPr/>
          <p:nvPr/>
        </p:nvGrpSpPr>
        <p:grpSpPr bwMode="auto">
          <a:xfrm>
            <a:off x="7950200" y="1898651"/>
            <a:ext cx="2338388" cy="1679575"/>
            <a:chOff x="0" y="0"/>
            <a:chExt cx="2135" cy="1183"/>
          </a:xfrm>
        </p:grpSpPr>
        <p:sp>
          <p:nvSpPr>
            <p:cNvPr id="38956" name="Rectangle 9"/>
            <p:cNvSpPr>
              <a:spLocks noChangeArrowheads="1"/>
            </p:cNvSpPr>
            <p:nvPr/>
          </p:nvSpPr>
          <p:spPr bwMode="auto">
            <a:xfrm>
              <a:off x="0" y="0"/>
              <a:ext cx="39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U</a:t>
              </a:r>
              <a:r>
                <a:rPr lang="en-US" altLang="zh-CN" sz="2000">
                  <a:latin typeface="Times New Roman" panose="02020603050405020304" pitchFamily="18" charset="0"/>
                  <a:ea typeface="楷体_GB2312" pitchFamily="1" charset="-122"/>
                </a:rPr>
                <a:t> </a:t>
              </a:r>
            </a:p>
          </p:txBody>
        </p:sp>
        <p:sp>
          <p:nvSpPr>
            <p:cNvPr id="38957" name="Line 10"/>
            <p:cNvSpPr>
              <a:spLocks noChangeShapeType="1"/>
            </p:cNvSpPr>
            <p:nvPr/>
          </p:nvSpPr>
          <p:spPr bwMode="auto">
            <a:xfrm>
              <a:off x="326" y="1051"/>
              <a:ext cx="1542" cy="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8958" name="Line 11"/>
            <p:cNvSpPr>
              <a:spLocks noChangeShapeType="1"/>
            </p:cNvSpPr>
            <p:nvPr/>
          </p:nvSpPr>
          <p:spPr bwMode="auto">
            <a:xfrm flipV="1">
              <a:off x="326" y="125"/>
              <a:ext cx="0" cy="93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8959" name="Rectangle 12"/>
            <p:cNvSpPr>
              <a:spLocks noChangeArrowheads="1"/>
            </p:cNvSpPr>
            <p:nvPr/>
          </p:nvSpPr>
          <p:spPr bwMode="auto">
            <a:xfrm>
              <a:off x="0" y="903"/>
              <a:ext cx="39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O</a:t>
              </a:r>
              <a:r>
                <a:rPr lang="en-US" altLang="zh-CN" sz="2000">
                  <a:latin typeface="Times New Roman" panose="02020603050405020304" pitchFamily="18" charset="0"/>
                  <a:ea typeface="楷体_GB2312" pitchFamily="1" charset="-122"/>
                </a:rPr>
                <a:t> </a:t>
              </a:r>
            </a:p>
          </p:txBody>
        </p:sp>
        <p:sp>
          <p:nvSpPr>
            <p:cNvPr id="38960" name="Rectangle 13"/>
            <p:cNvSpPr>
              <a:spLocks noChangeArrowheads="1"/>
            </p:cNvSpPr>
            <p:nvPr/>
          </p:nvSpPr>
          <p:spPr bwMode="auto">
            <a:xfrm>
              <a:off x="1819" y="903"/>
              <a:ext cx="316"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I</a:t>
              </a:r>
              <a:r>
                <a:rPr lang="en-US" altLang="zh-CN" sz="2000">
                  <a:latin typeface="Times New Roman" panose="02020603050405020304" pitchFamily="18" charset="0"/>
                  <a:ea typeface="楷体_GB2312" pitchFamily="1" charset="-122"/>
                </a:rPr>
                <a:t> </a:t>
              </a:r>
            </a:p>
          </p:txBody>
        </p:sp>
      </p:grpSp>
      <p:sp>
        <p:nvSpPr>
          <p:cNvPr id="37899" name="Rectangle 14"/>
          <p:cNvSpPr>
            <a:spLocks noChangeArrowheads="1"/>
          </p:cNvSpPr>
          <p:nvPr/>
        </p:nvSpPr>
        <p:spPr bwMode="auto">
          <a:xfrm>
            <a:off x="9074151" y="3384551"/>
            <a:ext cx="620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I</a:t>
            </a:r>
            <a:r>
              <a:rPr lang="en-US" altLang="zh-CN" sz="2000" baseline="-25000">
                <a:latin typeface="Times New Roman" panose="02020603050405020304" pitchFamily="18" charset="0"/>
                <a:ea typeface="楷体_GB2312" pitchFamily="1" charset="-122"/>
              </a:rPr>
              <a:t>S</a:t>
            </a:r>
          </a:p>
        </p:txBody>
      </p:sp>
      <p:graphicFrame>
        <p:nvGraphicFramePr>
          <p:cNvPr id="37900" name="对象 37899"/>
          <p:cNvGraphicFramePr>
            <a:graphicFrameLocks noChangeAspect="1"/>
          </p:cNvGraphicFramePr>
          <p:nvPr/>
        </p:nvGraphicFramePr>
        <p:xfrm>
          <a:off x="3170238" y="4284823"/>
          <a:ext cx="2025650" cy="944245"/>
        </p:xfrm>
        <a:graphic>
          <a:graphicData uri="http://schemas.openxmlformats.org/presentationml/2006/ole">
            <mc:AlternateContent xmlns:mc="http://schemas.openxmlformats.org/markup-compatibility/2006">
              <mc:Choice xmlns:v="urn:schemas-microsoft-com:vml" Requires="v">
                <p:oleObj r:id="rId2" imgW="724535" imgH="432435" progId="">
                  <p:embed/>
                </p:oleObj>
              </mc:Choice>
              <mc:Fallback>
                <p:oleObj r:id="rId2" imgW="724535" imgH="432435" progId="">
                  <p:embed/>
                  <p:pic>
                    <p:nvPicPr>
                      <p:cNvPr id="37900" name="对象 37899"/>
                      <p:cNvPicPr>
                        <a:picLocks noChangeAspect="1" noChangeArrowheads="1"/>
                      </p:cNvPicPr>
                      <p:nvPr/>
                    </p:nvPicPr>
                    <p:blipFill>
                      <a:blip r:embed="rId3"/>
                      <a:srcRect/>
                      <a:stretch>
                        <a:fillRect/>
                      </a:stretch>
                    </p:blipFill>
                    <p:spPr bwMode="auto">
                      <a:xfrm>
                        <a:off x="3170238" y="4284823"/>
                        <a:ext cx="2025650" cy="944245"/>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901" name="对象 37900"/>
          <p:cNvGraphicFramePr>
            <a:graphicFrameLocks noChangeAspect="1"/>
          </p:cNvGraphicFramePr>
          <p:nvPr/>
        </p:nvGraphicFramePr>
        <p:xfrm>
          <a:off x="5781675" y="4464051"/>
          <a:ext cx="2070100" cy="492125"/>
        </p:xfrm>
        <a:graphic>
          <a:graphicData uri="http://schemas.openxmlformats.org/presentationml/2006/ole">
            <mc:AlternateContent xmlns:mc="http://schemas.openxmlformats.org/markup-compatibility/2006">
              <mc:Choice xmlns:v="urn:schemas-microsoft-com:vml" Requires="v">
                <p:oleObj r:id="rId4" imgW="941070" imgH="228600" progId="">
                  <p:embed/>
                </p:oleObj>
              </mc:Choice>
              <mc:Fallback>
                <p:oleObj r:id="rId4" imgW="941070" imgH="228600" progId="">
                  <p:embed/>
                  <p:pic>
                    <p:nvPicPr>
                      <p:cNvPr id="37901" name="对象 379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1675" y="4464051"/>
                        <a:ext cx="2070100" cy="492125"/>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902" name="Rectangle 20"/>
          <p:cNvSpPr>
            <a:spLocks noChangeArrowheads="1"/>
          </p:cNvSpPr>
          <p:nvPr/>
        </p:nvSpPr>
        <p:spPr bwMode="auto">
          <a:xfrm>
            <a:off x="2360614" y="5364163"/>
            <a:ext cx="5400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端电流随端电压的增加而减小</a:t>
            </a:r>
            <a:r>
              <a:rPr lang="zh-CN" altLang="en-US">
                <a:ea typeface="华文楷体" panose="02010600040101010101" pitchFamily="2" charset="-122"/>
              </a:rPr>
              <a:t> 。</a:t>
            </a:r>
          </a:p>
        </p:txBody>
      </p:sp>
      <p:sp>
        <p:nvSpPr>
          <p:cNvPr id="38922" name="AutoShape 21">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23" name="AutoShape 22">
            <a:hlinkClick r:id="rId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7905" name="AutoShape 23">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pSp>
        <p:nvGrpSpPr>
          <p:cNvPr id="37906" name="Group 24"/>
          <p:cNvGrpSpPr/>
          <p:nvPr/>
        </p:nvGrpSpPr>
        <p:grpSpPr bwMode="auto">
          <a:xfrm>
            <a:off x="2268538" y="1389063"/>
            <a:ext cx="2139950" cy="2489200"/>
            <a:chOff x="0" y="0"/>
            <a:chExt cx="1348" cy="1568"/>
          </a:xfrm>
        </p:grpSpPr>
        <p:sp>
          <p:nvSpPr>
            <p:cNvPr id="38945" name="Rectangle 25"/>
            <p:cNvSpPr>
              <a:spLocks noChangeArrowheads="1"/>
            </p:cNvSpPr>
            <p:nvPr/>
          </p:nvSpPr>
          <p:spPr bwMode="auto">
            <a:xfrm>
              <a:off x="0" y="215"/>
              <a:ext cx="292" cy="1160"/>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400"/>
                <a:t>实</a:t>
              </a:r>
            </a:p>
            <a:p>
              <a:pPr algn="ctr" eaLnBrk="1" hangingPunct="1"/>
              <a:r>
                <a:rPr lang="zh-CN" altLang="en-US" sz="2400"/>
                <a:t>际</a:t>
              </a:r>
            </a:p>
            <a:p>
              <a:pPr algn="ctr" eaLnBrk="1" hangingPunct="1"/>
              <a:r>
                <a:rPr lang="zh-CN" altLang="en-US" sz="2400"/>
                <a:t>电</a:t>
              </a:r>
            </a:p>
            <a:p>
              <a:pPr algn="ctr" eaLnBrk="1" hangingPunct="1"/>
              <a:r>
                <a:rPr lang="zh-CN" altLang="en-US" sz="2400"/>
                <a:t>源</a:t>
              </a:r>
            </a:p>
          </p:txBody>
        </p:sp>
        <p:sp>
          <p:nvSpPr>
            <p:cNvPr id="38946" name="Freeform 26"/>
            <p:cNvSpPr>
              <a:spLocks noChangeArrowheads="1"/>
            </p:cNvSpPr>
            <p:nvPr/>
          </p:nvSpPr>
          <p:spPr bwMode="auto">
            <a:xfrm>
              <a:off x="292" y="315"/>
              <a:ext cx="773" cy="963"/>
            </a:xfrm>
            <a:custGeom>
              <a:avLst/>
              <a:gdLst>
                <a:gd name="T0" fmla="*/ 0 w 773"/>
                <a:gd name="T1" fmla="*/ 0 h 900"/>
                <a:gd name="T2" fmla="*/ 773 w 773"/>
                <a:gd name="T3" fmla="*/ 0 h 900"/>
                <a:gd name="T4" fmla="*/ 773 w 773"/>
                <a:gd name="T5" fmla="*/ 963 h 900"/>
                <a:gd name="T6" fmla="*/ 0 w 773"/>
                <a:gd name="T7" fmla="*/ 963 h 9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3" h="900">
                  <a:moveTo>
                    <a:pt x="0" y="0"/>
                  </a:moveTo>
                  <a:lnTo>
                    <a:pt x="773" y="0"/>
                  </a:lnTo>
                  <a:lnTo>
                    <a:pt x="773" y="900"/>
                  </a:lnTo>
                  <a:lnTo>
                    <a:pt x="0" y="90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47" name="Rectangle 27"/>
            <p:cNvSpPr>
              <a:spLocks noChangeArrowheads="1"/>
            </p:cNvSpPr>
            <p:nvPr/>
          </p:nvSpPr>
          <p:spPr bwMode="auto">
            <a:xfrm>
              <a:off x="1017" y="639"/>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48" name="Oval 28"/>
            <p:cNvSpPr>
              <a:spLocks noChangeArrowheads="1"/>
            </p:cNvSpPr>
            <p:nvPr/>
          </p:nvSpPr>
          <p:spPr bwMode="auto">
            <a:xfrm>
              <a:off x="567" y="275"/>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49" name="Oval 29"/>
            <p:cNvSpPr>
              <a:spLocks noChangeArrowheads="1"/>
            </p:cNvSpPr>
            <p:nvPr/>
          </p:nvSpPr>
          <p:spPr bwMode="auto">
            <a:xfrm>
              <a:off x="567" y="1240"/>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50" name="Text Box 30"/>
            <p:cNvSpPr txBox="1">
              <a:spLocks noChangeArrowheads="1"/>
            </p:cNvSpPr>
            <p:nvPr/>
          </p:nvSpPr>
          <p:spPr bwMode="auto">
            <a:xfrm>
              <a:off x="462" y="291"/>
              <a:ext cx="257"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p>
            <a:p>
              <a:pPr algn="just" eaLnBrk="1" hangingPunct="1"/>
              <a:endParaRPr lang="en-US" altLang="zh-CN" sz="900">
                <a:latin typeface="Times New Roman" panose="02020603050405020304" pitchFamily="18" charset="0"/>
              </a:endParaRPr>
            </a:p>
            <a:p>
              <a:pPr algn="just" eaLnBrk="1" hangingPunct="1"/>
              <a:r>
                <a:rPr lang="en-US" altLang="zh-CN" sz="2400" i="1">
                  <a:latin typeface="Times New Roman" panose="02020603050405020304" pitchFamily="18" charset="0"/>
                </a:rPr>
                <a:t>U</a:t>
              </a:r>
            </a:p>
            <a:p>
              <a:pPr algn="just" eaLnBrk="1" hangingPunct="1"/>
              <a:endParaRPr lang="en-US" altLang="zh-CN" sz="9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sp>
          <p:nvSpPr>
            <p:cNvPr id="38951" name="Line 31"/>
            <p:cNvSpPr>
              <a:spLocks noChangeShapeType="1"/>
            </p:cNvSpPr>
            <p:nvPr/>
          </p:nvSpPr>
          <p:spPr bwMode="auto">
            <a:xfrm>
              <a:off x="710"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8952" name="Text Box 32"/>
            <p:cNvSpPr txBox="1">
              <a:spLocks noChangeArrowheads="1"/>
            </p:cNvSpPr>
            <p:nvPr/>
          </p:nvSpPr>
          <p:spPr bwMode="auto">
            <a:xfrm>
              <a:off x="502"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a</a:t>
              </a:r>
            </a:p>
          </p:txBody>
        </p:sp>
        <p:sp>
          <p:nvSpPr>
            <p:cNvPr id="38953" name="Text Box 33"/>
            <p:cNvSpPr txBox="1">
              <a:spLocks noChangeArrowheads="1"/>
            </p:cNvSpPr>
            <p:nvPr/>
          </p:nvSpPr>
          <p:spPr bwMode="auto">
            <a:xfrm>
              <a:off x="481" y="128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b</a:t>
              </a:r>
            </a:p>
          </p:txBody>
        </p:sp>
        <p:sp>
          <p:nvSpPr>
            <p:cNvPr id="38954" name="Text Box 34"/>
            <p:cNvSpPr txBox="1">
              <a:spLocks noChangeArrowheads="1"/>
            </p:cNvSpPr>
            <p:nvPr/>
          </p:nvSpPr>
          <p:spPr bwMode="auto">
            <a:xfrm>
              <a:off x="780" y="33"/>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p>
          </p:txBody>
        </p:sp>
        <p:sp>
          <p:nvSpPr>
            <p:cNvPr id="38955" name="Text Box 35"/>
            <p:cNvSpPr txBox="1">
              <a:spLocks noChangeArrowheads="1"/>
            </p:cNvSpPr>
            <p:nvPr/>
          </p:nvSpPr>
          <p:spPr bwMode="auto">
            <a:xfrm>
              <a:off x="1104" y="65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p>
          </p:txBody>
        </p:sp>
      </p:grpSp>
      <p:grpSp>
        <p:nvGrpSpPr>
          <p:cNvPr id="37918" name="Group 41"/>
          <p:cNvGrpSpPr/>
          <p:nvPr/>
        </p:nvGrpSpPr>
        <p:grpSpPr bwMode="auto">
          <a:xfrm>
            <a:off x="4983163" y="1231900"/>
            <a:ext cx="3084512" cy="2781300"/>
            <a:chOff x="0" y="0"/>
            <a:chExt cx="1943" cy="1752"/>
          </a:xfrm>
        </p:grpSpPr>
        <p:sp>
          <p:nvSpPr>
            <p:cNvPr id="38927" name="Line 42"/>
            <p:cNvSpPr>
              <a:spLocks noChangeShapeType="1"/>
            </p:cNvSpPr>
            <p:nvPr/>
          </p:nvSpPr>
          <p:spPr bwMode="auto">
            <a:xfrm>
              <a:off x="617" y="313"/>
              <a:ext cx="0" cy="11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28" name="Rectangle 43"/>
            <p:cNvSpPr>
              <a:spLocks noChangeArrowheads="1"/>
            </p:cNvSpPr>
            <p:nvPr/>
          </p:nvSpPr>
          <p:spPr bwMode="auto">
            <a:xfrm>
              <a:off x="0" y="172"/>
              <a:ext cx="994" cy="1388"/>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29" name="Rectangle 44"/>
            <p:cNvSpPr>
              <a:spLocks noChangeArrowheads="1"/>
            </p:cNvSpPr>
            <p:nvPr/>
          </p:nvSpPr>
          <p:spPr bwMode="auto">
            <a:xfrm>
              <a:off x="214" y="316"/>
              <a:ext cx="1444" cy="115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30" name="Rectangle 45"/>
            <p:cNvSpPr>
              <a:spLocks noChangeArrowheads="1"/>
            </p:cNvSpPr>
            <p:nvPr/>
          </p:nvSpPr>
          <p:spPr bwMode="auto">
            <a:xfrm>
              <a:off x="1612" y="719"/>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31" name="Oval 46"/>
            <p:cNvSpPr>
              <a:spLocks noChangeArrowheads="1"/>
            </p:cNvSpPr>
            <p:nvPr/>
          </p:nvSpPr>
          <p:spPr bwMode="auto">
            <a:xfrm>
              <a:off x="1162" y="275"/>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32" name="Oval 47"/>
            <p:cNvSpPr>
              <a:spLocks noChangeArrowheads="1"/>
            </p:cNvSpPr>
            <p:nvPr/>
          </p:nvSpPr>
          <p:spPr bwMode="auto">
            <a:xfrm>
              <a:off x="1162" y="1432"/>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33" name="Text Box 48"/>
            <p:cNvSpPr txBox="1">
              <a:spLocks noChangeArrowheads="1"/>
            </p:cNvSpPr>
            <p:nvPr/>
          </p:nvSpPr>
          <p:spPr bwMode="auto">
            <a:xfrm>
              <a:off x="1058" y="291"/>
              <a:ext cx="255"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p>
            <a:p>
              <a:pPr algn="just" eaLnBrk="1" hangingPunct="1"/>
              <a:endParaRPr lang="en-US" altLang="zh-CN" sz="2000">
                <a:latin typeface="Times New Roman" panose="02020603050405020304" pitchFamily="18" charset="0"/>
              </a:endParaRPr>
            </a:p>
            <a:p>
              <a:pPr algn="just" eaLnBrk="1" hangingPunct="1"/>
              <a:r>
                <a:rPr lang="en-US" altLang="zh-CN" sz="2400" i="1">
                  <a:latin typeface="Times New Roman" panose="02020603050405020304" pitchFamily="18" charset="0"/>
                </a:rPr>
                <a:t>U</a:t>
              </a:r>
            </a:p>
            <a:p>
              <a:pPr algn="just" eaLnBrk="1" hangingPunct="1"/>
              <a:endParaRPr lang="en-US" altLang="zh-CN" sz="18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sp>
          <p:nvSpPr>
            <p:cNvPr id="38934" name="Line 49"/>
            <p:cNvSpPr>
              <a:spLocks noChangeShapeType="1"/>
            </p:cNvSpPr>
            <p:nvPr/>
          </p:nvSpPr>
          <p:spPr bwMode="auto">
            <a:xfrm>
              <a:off x="1305"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8935" name="Text Box 50"/>
            <p:cNvSpPr txBox="1">
              <a:spLocks noChangeArrowheads="1"/>
            </p:cNvSpPr>
            <p:nvPr/>
          </p:nvSpPr>
          <p:spPr bwMode="auto">
            <a:xfrm>
              <a:off x="1097"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a</a:t>
              </a:r>
            </a:p>
          </p:txBody>
        </p:sp>
        <p:sp>
          <p:nvSpPr>
            <p:cNvPr id="38936" name="Text Box 51"/>
            <p:cNvSpPr txBox="1">
              <a:spLocks noChangeArrowheads="1"/>
            </p:cNvSpPr>
            <p:nvPr/>
          </p:nvSpPr>
          <p:spPr bwMode="auto">
            <a:xfrm>
              <a:off x="1076" y="146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b</a:t>
              </a:r>
            </a:p>
          </p:txBody>
        </p:sp>
        <p:sp>
          <p:nvSpPr>
            <p:cNvPr id="38937" name="Text Box 52"/>
            <p:cNvSpPr txBox="1">
              <a:spLocks noChangeArrowheads="1"/>
            </p:cNvSpPr>
            <p:nvPr/>
          </p:nvSpPr>
          <p:spPr bwMode="auto">
            <a:xfrm>
              <a:off x="1375" y="33"/>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p>
          </p:txBody>
        </p:sp>
        <p:sp>
          <p:nvSpPr>
            <p:cNvPr id="38938" name="Text Box 53"/>
            <p:cNvSpPr txBox="1">
              <a:spLocks noChangeArrowheads="1"/>
            </p:cNvSpPr>
            <p:nvPr/>
          </p:nvSpPr>
          <p:spPr bwMode="auto">
            <a:xfrm>
              <a:off x="1699" y="7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p>
          </p:txBody>
        </p:sp>
        <p:sp>
          <p:nvSpPr>
            <p:cNvPr id="38939" name="Rectangle 54"/>
            <p:cNvSpPr>
              <a:spLocks noChangeArrowheads="1"/>
            </p:cNvSpPr>
            <p:nvPr/>
          </p:nvSpPr>
          <p:spPr bwMode="auto">
            <a:xfrm>
              <a:off x="572" y="767"/>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40" name="Text Box 55"/>
            <p:cNvSpPr txBox="1">
              <a:spLocks noChangeArrowheads="1"/>
            </p:cNvSpPr>
            <p:nvPr/>
          </p:nvSpPr>
          <p:spPr bwMode="auto">
            <a:xfrm>
              <a:off x="659" y="76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r>
                <a:rPr lang="en-US" altLang="zh-CN" sz="2400" baseline="-25000">
                  <a:latin typeface="Times New Roman" panose="02020603050405020304" pitchFamily="18" charset="0"/>
                </a:rPr>
                <a:t>0</a:t>
              </a:r>
            </a:p>
          </p:txBody>
        </p:sp>
        <p:sp>
          <p:nvSpPr>
            <p:cNvPr id="38941" name="Oval 56"/>
            <p:cNvSpPr>
              <a:spLocks noChangeArrowheads="1"/>
            </p:cNvSpPr>
            <p:nvPr/>
          </p:nvSpPr>
          <p:spPr bwMode="auto">
            <a:xfrm>
              <a:off x="95" y="829"/>
              <a:ext cx="245" cy="245"/>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42" name="Rectangle 57"/>
            <p:cNvSpPr>
              <a:spLocks noChangeArrowheads="1"/>
            </p:cNvSpPr>
            <p:nvPr/>
          </p:nvSpPr>
          <p:spPr bwMode="auto">
            <a:xfrm>
              <a:off x="229" y="492"/>
              <a:ext cx="2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r>
                <a:rPr lang="en-US" altLang="zh-CN" sz="2400" baseline="-25000">
                  <a:latin typeface="Times New Roman" panose="02020603050405020304" pitchFamily="18" charset="0"/>
                </a:rPr>
                <a:t>S</a:t>
              </a:r>
              <a:endParaRPr lang="zh-CN" altLang="en-US" sz="2400" baseline="-25000">
                <a:latin typeface="Times New Roman" panose="02020603050405020304" pitchFamily="18" charset="0"/>
              </a:endParaRPr>
            </a:p>
          </p:txBody>
        </p:sp>
        <p:sp>
          <p:nvSpPr>
            <p:cNvPr id="38943" name="Line 58"/>
            <p:cNvSpPr>
              <a:spLocks noChangeShapeType="1"/>
            </p:cNvSpPr>
            <p:nvPr/>
          </p:nvSpPr>
          <p:spPr bwMode="auto">
            <a:xfrm>
              <a:off x="96" y="953"/>
              <a:ext cx="24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944" name="Line 59"/>
            <p:cNvSpPr>
              <a:spLocks noChangeShapeType="1"/>
            </p:cNvSpPr>
            <p:nvPr/>
          </p:nvSpPr>
          <p:spPr bwMode="auto">
            <a:xfrm flipV="1">
              <a:off x="214" y="630"/>
              <a:ext cx="0" cy="173"/>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06"/>
                                        </p:tgtEl>
                                        <p:attrNameLst>
                                          <p:attrName>style.visibility</p:attrName>
                                        </p:attrNameLst>
                                      </p:cBhvr>
                                      <p:to>
                                        <p:strVal val="visible"/>
                                      </p:to>
                                    </p:set>
                                    <p:animEffect transition="in" filter="fade">
                                      <p:cBhvr>
                                        <p:cTn id="7" dur="2000"/>
                                        <p:tgtEl>
                                          <p:spTgt spid="379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1"/>
                                        </p:tgtEl>
                                        <p:attrNameLst>
                                          <p:attrName>style.visibility</p:attrName>
                                        </p:attrNameLst>
                                      </p:cBhvr>
                                      <p:to>
                                        <p:strVal val="visible"/>
                                      </p:to>
                                    </p:set>
                                    <p:animEffect transition="in" filter="blinds(horizontal)">
                                      <p:cBhvr>
                                        <p:cTn id="12" dur="500"/>
                                        <p:tgtEl>
                                          <p:spTgt spid="378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7918"/>
                                        </p:tgtEl>
                                        <p:attrNameLst>
                                          <p:attrName>style.visibility</p:attrName>
                                        </p:attrNameLst>
                                      </p:cBhvr>
                                      <p:to>
                                        <p:strVal val="visible"/>
                                      </p:to>
                                    </p:set>
                                    <p:animEffect transition="in" filter="dissolve">
                                      <p:cBhvr>
                                        <p:cTn id="17" dur="500"/>
                                        <p:tgtEl>
                                          <p:spTgt spid="379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893"/>
                                        </p:tgtEl>
                                        <p:attrNameLst>
                                          <p:attrName>style.visibility</p:attrName>
                                        </p:attrNameLst>
                                      </p:cBhvr>
                                      <p:to>
                                        <p:strVal val="visible"/>
                                      </p:to>
                                    </p:set>
                                    <p:animEffect transition="in" filter="blinds(horizontal)">
                                      <p:cBhvr>
                                        <p:cTn id="22" dur="500"/>
                                        <p:tgtEl>
                                          <p:spTgt spid="3789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7899"/>
                                        </p:tgtEl>
                                        <p:attrNameLst>
                                          <p:attrName>style.visibility</p:attrName>
                                        </p:attrNameLst>
                                      </p:cBhvr>
                                      <p:to>
                                        <p:strVal val="visible"/>
                                      </p:to>
                                    </p:set>
                                    <p:animEffect transition="in" filter="blinds(horizontal)">
                                      <p:cBhvr>
                                        <p:cTn id="25" dur="500"/>
                                        <p:tgtEl>
                                          <p:spTgt spid="37899"/>
                                        </p:tgtEl>
                                      </p:cBhvr>
                                    </p:animEffect>
                                  </p:childTnLst>
                                </p:cTn>
                              </p:par>
                              <p:par>
                                <p:cTn id="26" presetID="3" presetClass="entr" presetSubtype="10" fill="hold" nodeType="withEffect">
                                  <p:stCondLst>
                                    <p:cond delay="0"/>
                                  </p:stCondLst>
                                  <p:childTnLst>
                                    <p:set>
                                      <p:cBhvr>
                                        <p:cTn id="27" dur="1" fill="hold">
                                          <p:stCondLst>
                                            <p:cond delay="0"/>
                                          </p:stCondLst>
                                        </p:cTn>
                                        <p:tgtEl>
                                          <p:spTgt spid="37892"/>
                                        </p:tgtEl>
                                        <p:attrNameLst>
                                          <p:attrName>style.visibility</p:attrName>
                                        </p:attrNameLst>
                                      </p:cBhvr>
                                      <p:to>
                                        <p:strVal val="visible"/>
                                      </p:to>
                                    </p:set>
                                    <p:animEffect transition="in" filter="blinds(horizontal)">
                                      <p:cBhvr>
                                        <p:cTn id="28" dur="500"/>
                                        <p:tgtEl>
                                          <p:spTgt spid="3789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7900"/>
                                        </p:tgtEl>
                                        <p:attrNameLst>
                                          <p:attrName>style.visibility</p:attrName>
                                        </p:attrNameLst>
                                      </p:cBhvr>
                                      <p:to>
                                        <p:strVal val="visible"/>
                                      </p:to>
                                    </p:set>
                                    <p:animEffect transition="in" filter="blinds(horizontal)">
                                      <p:cBhvr>
                                        <p:cTn id="33" dur="500"/>
                                        <p:tgtEl>
                                          <p:spTgt spid="3790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7901"/>
                                        </p:tgtEl>
                                        <p:attrNameLst>
                                          <p:attrName>style.visibility</p:attrName>
                                        </p:attrNameLst>
                                      </p:cBhvr>
                                      <p:to>
                                        <p:strVal val="visible"/>
                                      </p:to>
                                    </p:set>
                                    <p:animEffect transition="in" filter="blinds(horizontal)">
                                      <p:cBhvr>
                                        <p:cTn id="38" dur="500"/>
                                        <p:tgtEl>
                                          <p:spTgt spid="3790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7902"/>
                                        </p:tgtEl>
                                        <p:attrNameLst>
                                          <p:attrName>style.visibility</p:attrName>
                                        </p:attrNameLst>
                                      </p:cBhvr>
                                      <p:to>
                                        <p:strVal val="visible"/>
                                      </p:to>
                                    </p:set>
                                    <p:animEffect transition="in" filter="blinds(horizontal)">
                                      <p:cBhvr>
                                        <p:cTn id="43" dur="500"/>
                                        <p:tgtEl>
                                          <p:spTgt spid="37902"/>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grpId="0" nodeType="clickEffect">
                                  <p:stCondLst>
                                    <p:cond delay="0"/>
                                  </p:stCondLst>
                                  <p:childTnLst>
                                    <p:animEffect transition="out" filter="fade">
                                      <p:cBhvr>
                                        <p:cTn id="47" dur="500" tmFilter="0, 0; .2, .5; .8, .5; 1, 0"/>
                                        <p:tgtEl>
                                          <p:spTgt spid="37905"/>
                                        </p:tgtEl>
                                      </p:cBhvr>
                                    </p:animEffect>
                                    <p:animScale>
                                      <p:cBhvr>
                                        <p:cTn id="48" dur="250" autoRev="1" fill="hold"/>
                                        <p:tgtEl>
                                          <p:spTgt spid="3790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nimBg="1"/>
      <p:bldP spid="37899" grpId="0"/>
      <p:bldP spid="37902" grpId="0"/>
      <p:bldP spid="3790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sz="half" idx="4294967295"/>
          </p:nvPr>
        </p:nvSpPr>
        <p:spPr>
          <a:xfrm>
            <a:off x="2090739" y="1219200"/>
            <a:ext cx="4365625" cy="596900"/>
          </a:xfrm>
        </p:spPr>
        <p:txBody>
          <a:bodyPr/>
          <a:lstStyle/>
          <a:p>
            <a:pPr eaLnBrk="1" hangingPunct="1">
              <a:buFont typeface="Wingdings" panose="05000000000000000000" pitchFamily="2" charset="2"/>
              <a:buNone/>
            </a:pPr>
            <a:r>
              <a:rPr lang="zh-CN" altLang="en-US" sz="2800" b="1">
                <a:latin typeface="幼圆" panose="02010509060101010101" pitchFamily="49" charset="-122"/>
                <a:ea typeface="幼圆" panose="02010509060101010101" pitchFamily="49" charset="-122"/>
              </a:rPr>
              <a:t>等效</a:t>
            </a:r>
            <a:r>
              <a:rPr lang="en-US" altLang="zh-CN" sz="2800" b="1">
                <a:latin typeface="幼圆" panose="02010509060101010101" pitchFamily="49" charset="-122"/>
                <a:ea typeface="幼圆" panose="02010509060101010101" pitchFamily="49" charset="-122"/>
              </a:rPr>
              <a:t>---</a:t>
            </a:r>
            <a:r>
              <a:rPr lang="zh-CN" altLang="en-US" sz="2800" b="1">
                <a:latin typeface="幼圆" panose="02010509060101010101" pitchFamily="49" charset="-122"/>
                <a:ea typeface="幼圆" panose="02010509060101010101" pitchFamily="49" charset="-122"/>
              </a:rPr>
              <a:t>对外电路等效</a:t>
            </a:r>
          </a:p>
        </p:txBody>
      </p:sp>
      <p:sp>
        <p:nvSpPr>
          <p:cNvPr id="39939" name="Rectangle 3"/>
          <p:cNvSpPr>
            <a:spLocks noChangeArrowheads="1"/>
          </p:cNvSpPr>
          <p:nvPr/>
        </p:nvSpPr>
        <p:spPr bwMode="auto">
          <a:xfrm>
            <a:off x="2151063" y="571500"/>
            <a:ext cx="603091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en-US" altLang="zh-CN" sz="3200">
                <a:latin typeface="宋体" panose="02010600030101010101" pitchFamily="2" charset="-122"/>
                <a:ea typeface="宋体" panose="02010600030101010101" pitchFamily="2" charset="-122"/>
              </a:rPr>
              <a:t>3.</a:t>
            </a:r>
            <a:r>
              <a:rPr lang="zh-CN" altLang="en-US" sz="3200">
                <a:latin typeface="宋体" panose="02010600030101010101" pitchFamily="2" charset="-122"/>
                <a:ea typeface="宋体" panose="02010600030101010101" pitchFamily="2" charset="-122"/>
              </a:rPr>
              <a:t>两种实际电源模型的等效互换</a:t>
            </a:r>
          </a:p>
        </p:txBody>
      </p:sp>
      <p:sp>
        <p:nvSpPr>
          <p:cNvPr id="38916" name="Rectangle 4"/>
          <p:cNvSpPr>
            <a:spLocks noChangeArrowheads="1"/>
          </p:cNvSpPr>
          <p:nvPr/>
        </p:nvSpPr>
        <p:spPr bwMode="auto">
          <a:xfrm>
            <a:off x="2090739" y="1752600"/>
            <a:ext cx="7920037"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latin typeface="幼圆" panose="02010509060101010101" pitchFamily="49" charset="-122"/>
              </a:rPr>
              <a:t>互换</a:t>
            </a:r>
            <a:r>
              <a:rPr lang="en-US" altLang="zh-CN">
                <a:latin typeface="幼圆" panose="02010509060101010101" pitchFamily="49" charset="-122"/>
              </a:rPr>
              <a:t>---</a:t>
            </a:r>
            <a:r>
              <a:rPr lang="zh-CN" altLang="en-US">
                <a:latin typeface="幼圆" panose="02010509060101010101" pitchFamily="49" charset="-122"/>
              </a:rPr>
              <a:t>实际电压源可变换为实际电流源，</a:t>
            </a:r>
          </a:p>
          <a:p>
            <a:pPr eaLnBrk="1" hangingPunct="1">
              <a:spcBef>
                <a:spcPct val="20000"/>
              </a:spcBef>
              <a:buClr>
                <a:schemeClr val="accent2"/>
              </a:buClr>
              <a:buFont typeface="Wingdings" panose="05000000000000000000" pitchFamily="2" charset="2"/>
              <a:buNone/>
            </a:pPr>
            <a:r>
              <a:rPr lang="zh-CN" altLang="en-US">
                <a:latin typeface="幼圆" panose="02010509060101010101" pitchFamily="49" charset="-122"/>
              </a:rPr>
              <a:t>       实际电流源可变换为实际电压源</a:t>
            </a:r>
          </a:p>
        </p:txBody>
      </p:sp>
      <p:sp>
        <p:nvSpPr>
          <p:cNvPr id="38917" name="AutoShape 5"/>
          <p:cNvSpPr>
            <a:spLocks noChangeArrowheads="1"/>
          </p:cNvSpPr>
          <p:nvPr/>
        </p:nvSpPr>
        <p:spPr bwMode="auto">
          <a:xfrm flipV="1">
            <a:off x="5510214" y="4329114"/>
            <a:ext cx="1214437" cy="90487"/>
          </a:xfrm>
          <a:prstGeom prst="rightArrow">
            <a:avLst>
              <a:gd name="adj1" fmla="val 50000"/>
              <a:gd name="adj2" fmla="val 335217"/>
            </a:avLst>
          </a:prstGeom>
          <a:solidFill>
            <a:srgbClr val="FFFFFF"/>
          </a:solidFill>
          <a:ln w="9525">
            <a:solidFill>
              <a:srgbClr val="000000"/>
            </a:solidFill>
            <a:miter lim="800000"/>
          </a:ln>
        </p:spPr>
        <p:txBody>
          <a:bodyPr rot="10800000"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endParaRPr lang="zh-CN" altLang="en-US">
              <a:ea typeface="华文楷体" panose="02010600040101010101" pitchFamily="2" charset="-122"/>
            </a:endParaRPr>
          </a:p>
        </p:txBody>
      </p:sp>
      <p:sp>
        <p:nvSpPr>
          <p:cNvPr id="39942" name="Rectangle 6"/>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43" name="Rectangle 7"/>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8920" name="对象 38919"/>
          <p:cNvGraphicFramePr>
            <a:graphicFrameLocks noChangeAspect="1"/>
          </p:cNvGraphicFramePr>
          <p:nvPr/>
        </p:nvGraphicFramePr>
        <p:xfrm>
          <a:off x="5465764" y="3473451"/>
          <a:ext cx="1260475" cy="855663"/>
        </p:xfrm>
        <a:graphic>
          <a:graphicData uri="http://schemas.openxmlformats.org/presentationml/2006/ole">
            <mc:AlternateContent xmlns:mc="http://schemas.openxmlformats.org/markup-compatibility/2006">
              <mc:Choice xmlns:v="urn:schemas-microsoft-com:vml" Requires="v">
                <p:oleObj r:id="rId2" imgW="534035" imgH="432435" progId="">
                  <p:embed/>
                </p:oleObj>
              </mc:Choice>
              <mc:Fallback>
                <p:oleObj r:id="rId2" imgW="534035" imgH="432435" progId="">
                  <p:embed/>
                  <p:pic>
                    <p:nvPicPr>
                      <p:cNvPr id="38920" name="对象 389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764" y="3473451"/>
                        <a:ext cx="1260475"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921" name="AutoShape 9"/>
          <p:cNvSpPr>
            <a:spLocks noChangeArrowheads="1"/>
          </p:cNvSpPr>
          <p:nvPr/>
        </p:nvSpPr>
        <p:spPr bwMode="auto">
          <a:xfrm>
            <a:off x="5465764" y="4959350"/>
            <a:ext cx="1246187" cy="90488"/>
          </a:xfrm>
          <a:prstGeom prst="leftArrow">
            <a:avLst>
              <a:gd name="adj1" fmla="val 50000"/>
              <a:gd name="adj2" fmla="val 343977"/>
            </a:avLst>
          </a:prstGeom>
          <a:solidFill>
            <a:srgbClr val="FFFFFF"/>
          </a:solidFill>
          <a:ln w="9525">
            <a:solidFill>
              <a:srgbClr val="000000"/>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46" name="Rectangle 12"/>
          <p:cNvSpPr>
            <a:spLocks noChangeArrowheads="1"/>
          </p:cNvSpPr>
          <p:nvPr/>
        </p:nvSpPr>
        <p:spPr bwMode="auto">
          <a:xfrm>
            <a:off x="6003635" y="29308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8923" name="对象 38922"/>
          <p:cNvGraphicFramePr>
            <a:graphicFrameLocks noChangeAspect="1"/>
          </p:cNvGraphicFramePr>
          <p:nvPr/>
        </p:nvGraphicFramePr>
        <p:xfrm>
          <a:off x="2933701" y="5684838"/>
          <a:ext cx="1979613" cy="495300"/>
        </p:xfrm>
        <a:graphic>
          <a:graphicData uri="http://schemas.openxmlformats.org/presentationml/2006/ole">
            <mc:AlternateContent xmlns:mc="http://schemas.openxmlformats.org/markup-compatibility/2006">
              <mc:Choice xmlns:v="urn:schemas-microsoft-com:vml" Requires="v">
                <p:oleObj r:id="rId4" imgW="851535" imgH="228600" progId="">
                  <p:embed/>
                </p:oleObj>
              </mc:Choice>
              <mc:Fallback>
                <p:oleObj r:id="rId4" imgW="851535" imgH="228600" progId="">
                  <p:embed/>
                  <p:pic>
                    <p:nvPicPr>
                      <p:cNvPr id="38923" name="对象 389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3701" y="5684838"/>
                        <a:ext cx="19796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48" name="Rectangle 14"/>
          <p:cNvSpPr>
            <a:spLocks noChangeArrowheads="1"/>
          </p:cNvSpPr>
          <p:nvPr/>
        </p:nvSpPr>
        <p:spPr bwMode="auto">
          <a:xfrm>
            <a:off x="1524000" y="3421064"/>
            <a:ext cx="255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1000">
                <a:latin typeface="Times New Roman" panose="02020603050405020304" pitchFamily="18" charset="0"/>
                <a:ea typeface="宋体" panose="02010600030101010101" pitchFamily="2" charset="-122"/>
              </a:rPr>
              <a:t> </a:t>
            </a:r>
            <a:r>
              <a:rPr lang="zh-CN" altLang="en-US" sz="900">
                <a:ea typeface="华文楷体" panose="02010600040101010101" pitchFamily="2" charset="-122"/>
              </a:rPr>
              <a:t> </a:t>
            </a:r>
            <a:endParaRPr lang="zh-CN" altLang="en-US" sz="1800">
              <a:latin typeface="Arial" panose="020B0604020202020204" pitchFamily="34" charset="0"/>
              <a:ea typeface="宋体" panose="02010600030101010101" pitchFamily="2" charset="-122"/>
            </a:endParaRPr>
          </a:p>
        </p:txBody>
      </p:sp>
      <p:sp>
        <p:nvSpPr>
          <p:cNvPr id="39949" name="Rectangle 1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8926" name="对象 38925"/>
          <p:cNvGraphicFramePr>
            <a:graphicFrameLocks noChangeAspect="1"/>
          </p:cNvGraphicFramePr>
          <p:nvPr/>
        </p:nvGraphicFramePr>
        <p:xfrm>
          <a:off x="7086600" y="5634038"/>
          <a:ext cx="2070100" cy="495300"/>
        </p:xfrm>
        <a:graphic>
          <a:graphicData uri="http://schemas.openxmlformats.org/presentationml/2006/ole">
            <mc:AlternateContent xmlns:mc="http://schemas.openxmlformats.org/markup-compatibility/2006">
              <mc:Choice xmlns:v="urn:schemas-microsoft-com:vml" Requires="v">
                <p:oleObj r:id="rId6" imgW="941070" imgH="228600" progId="">
                  <p:embed/>
                </p:oleObj>
              </mc:Choice>
              <mc:Fallback>
                <p:oleObj r:id="rId6" imgW="941070" imgH="228600" progId="">
                  <p:embed/>
                  <p:pic>
                    <p:nvPicPr>
                      <p:cNvPr id="38926" name="对象 389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5634038"/>
                        <a:ext cx="20701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51" name="Rectangle 17"/>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8928" name="对象 38927"/>
          <p:cNvGraphicFramePr>
            <a:graphicFrameLocks noChangeAspect="1"/>
          </p:cNvGraphicFramePr>
          <p:nvPr/>
        </p:nvGraphicFramePr>
        <p:xfrm>
          <a:off x="5556250" y="4419600"/>
          <a:ext cx="1016000" cy="496888"/>
        </p:xfrm>
        <a:graphic>
          <a:graphicData uri="http://schemas.openxmlformats.org/presentationml/2006/ole">
            <mc:AlternateContent xmlns:mc="http://schemas.openxmlformats.org/markup-compatibility/2006">
              <mc:Choice xmlns:v="urn:schemas-microsoft-com:vml" Requires="v">
                <p:oleObj r:id="rId8" imgW="495935" imgH="228600" progId="">
                  <p:embed/>
                </p:oleObj>
              </mc:Choice>
              <mc:Fallback>
                <p:oleObj r:id="rId8" imgW="495935" imgH="228600" progId="">
                  <p:embed/>
                  <p:pic>
                    <p:nvPicPr>
                      <p:cNvPr id="38928" name="对象 389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6250" y="4419600"/>
                        <a:ext cx="10160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53" name="Rectangle 19"/>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38930" name="对象 38929"/>
          <p:cNvGraphicFramePr>
            <a:graphicFrameLocks noChangeAspect="1"/>
          </p:cNvGraphicFramePr>
          <p:nvPr/>
        </p:nvGraphicFramePr>
        <p:xfrm>
          <a:off x="5421313" y="5049838"/>
          <a:ext cx="1331912" cy="519112"/>
        </p:xfrm>
        <a:graphic>
          <a:graphicData uri="http://schemas.openxmlformats.org/presentationml/2006/ole">
            <mc:AlternateContent xmlns:mc="http://schemas.openxmlformats.org/markup-compatibility/2006">
              <mc:Choice xmlns:v="urn:schemas-microsoft-com:vml" Requires="v">
                <p:oleObj r:id="rId10" imgW="648335" imgH="228600" progId="">
                  <p:embed/>
                </p:oleObj>
              </mc:Choice>
              <mc:Fallback>
                <p:oleObj r:id="rId10" imgW="648335" imgH="228600" progId="">
                  <p:embed/>
                  <p:pic>
                    <p:nvPicPr>
                      <p:cNvPr id="38930" name="对象 389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21313" y="5049838"/>
                        <a:ext cx="1331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55" name="AutoShape 21">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56" name="AutoShape 22">
            <a:hlinkClick r:id="rId12"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8933" name="AutoShape 23">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pSp>
        <p:nvGrpSpPr>
          <p:cNvPr id="38934" name="Group 24"/>
          <p:cNvGrpSpPr/>
          <p:nvPr/>
        </p:nvGrpSpPr>
        <p:grpSpPr bwMode="auto">
          <a:xfrm>
            <a:off x="2511426" y="2905125"/>
            <a:ext cx="2608263" cy="2781300"/>
            <a:chOff x="0" y="0"/>
            <a:chExt cx="1643" cy="1752"/>
          </a:xfrm>
        </p:grpSpPr>
        <p:sp>
          <p:nvSpPr>
            <p:cNvPr id="39978" name="Rectangle 25"/>
            <p:cNvSpPr>
              <a:spLocks noChangeArrowheads="1"/>
            </p:cNvSpPr>
            <p:nvPr/>
          </p:nvSpPr>
          <p:spPr bwMode="auto">
            <a:xfrm>
              <a:off x="0" y="172"/>
              <a:ext cx="694" cy="1388"/>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79" name="Rectangle 26"/>
            <p:cNvSpPr>
              <a:spLocks noChangeArrowheads="1"/>
            </p:cNvSpPr>
            <p:nvPr/>
          </p:nvSpPr>
          <p:spPr bwMode="auto">
            <a:xfrm>
              <a:off x="238" y="316"/>
              <a:ext cx="1120" cy="115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80" name="Rectangle 27"/>
            <p:cNvSpPr>
              <a:spLocks noChangeArrowheads="1"/>
            </p:cNvSpPr>
            <p:nvPr/>
          </p:nvSpPr>
          <p:spPr bwMode="auto">
            <a:xfrm>
              <a:off x="1312" y="719"/>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81" name="Oval 28"/>
            <p:cNvSpPr>
              <a:spLocks noChangeArrowheads="1"/>
            </p:cNvSpPr>
            <p:nvPr/>
          </p:nvSpPr>
          <p:spPr bwMode="auto">
            <a:xfrm>
              <a:off x="862" y="275"/>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82" name="Oval 29"/>
            <p:cNvSpPr>
              <a:spLocks noChangeArrowheads="1"/>
            </p:cNvSpPr>
            <p:nvPr/>
          </p:nvSpPr>
          <p:spPr bwMode="auto">
            <a:xfrm>
              <a:off x="862" y="1432"/>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83" name="Text Box 30"/>
            <p:cNvSpPr txBox="1">
              <a:spLocks noChangeArrowheads="1"/>
            </p:cNvSpPr>
            <p:nvPr/>
          </p:nvSpPr>
          <p:spPr bwMode="auto">
            <a:xfrm>
              <a:off x="758" y="291"/>
              <a:ext cx="255"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p>
            <a:p>
              <a:pPr algn="just" eaLnBrk="1" hangingPunct="1"/>
              <a:endParaRPr lang="en-US" altLang="zh-CN" sz="2000">
                <a:latin typeface="Times New Roman" panose="02020603050405020304" pitchFamily="18" charset="0"/>
              </a:endParaRPr>
            </a:p>
            <a:p>
              <a:pPr algn="just" eaLnBrk="1" hangingPunct="1"/>
              <a:r>
                <a:rPr lang="en-US" altLang="zh-CN" sz="2400" i="1">
                  <a:latin typeface="Times New Roman" panose="02020603050405020304" pitchFamily="18" charset="0"/>
                </a:rPr>
                <a:t>U</a:t>
              </a:r>
            </a:p>
            <a:p>
              <a:pPr algn="just" eaLnBrk="1" hangingPunct="1"/>
              <a:endParaRPr lang="en-US" altLang="zh-CN" sz="18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sp>
          <p:nvSpPr>
            <p:cNvPr id="39984" name="Line 31"/>
            <p:cNvSpPr>
              <a:spLocks noChangeShapeType="1"/>
            </p:cNvSpPr>
            <p:nvPr/>
          </p:nvSpPr>
          <p:spPr bwMode="auto">
            <a:xfrm>
              <a:off x="1005"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9985" name="Text Box 32"/>
            <p:cNvSpPr txBox="1">
              <a:spLocks noChangeArrowheads="1"/>
            </p:cNvSpPr>
            <p:nvPr/>
          </p:nvSpPr>
          <p:spPr bwMode="auto">
            <a:xfrm>
              <a:off x="797"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a</a:t>
              </a:r>
            </a:p>
          </p:txBody>
        </p:sp>
        <p:sp>
          <p:nvSpPr>
            <p:cNvPr id="39986" name="Text Box 33"/>
            <p:cNvSpPr txBox="1">
              <a:spLocks noChangeArrowheads="1"/>
            </p:cNvSpPr>
            <p:nvPr/>
          </p:nvSpPr>
          <p:spPr bwMode="auto">
            <a:xfrm>
              <a:off x="776" y="146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b</a:t>
              </a:r>
            </a:p>
          </p:txBody>
        </p:sp>
        <p:sp>
          <p:nvSpPr>
            <p:cNvPr id="39987" name="Text Box 34"/>
            <p:cNvSpPr txBox="1">
              <a:spLocks noChangeArrowheads="1"/>
            </p:cNvSpPr>
            <p:nvPr/>
          </p:nvSpPr>
          <p:spPr bwMode="auto">
            <a:xfrm>
              <a:off x="1075" y="33"/>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p>
          </p:txBody>
        </p:sp>
        <p:sp>
          <p:nvSpPr>
            <p:cNvPr id="39988" name="Text Box 35"/>
            <p:cNvSpPr txBox="1">
              <a:spLocks noChangeArrowheads="1"/>
            </p:cNvSpPr>
            <p:nvPr/>
          </p:nvSpPr>
          <p:spPr bwMode="auto">
            <a:xfrm>
              <a:off x="1399" y="7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p>
          </p:txBody>
        </p:sp>
        <p:sp>
          <p:nvSpPr>
            <p:cNvPr id="39989" name="Rectangle 36"/>
            <p:cNvSpPr>
              <a:spLocks noChangeArrowheads="1"/>
            </p:cNvSpPr>
            <p:nvPr/>
          </p:nvSpPr>
          <p:spPr bwMode="auto">
            <a:xfrm>
              <a:off x="193" y="459"/>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90" name="Text Box 37"/>
            <p:cNvSpPr txBox="1">
              <a:spLocks noChangeArrowheads="1"/>
            </p:cNvSpPr>
            <p:nvPr/>
          </p:nvSpPr>
          <p:spPr bwMode="auto">
            <a:xfrm>
              <a:off x="280" y="46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r>
                <a:rPr lang="en-US" altLang="zh-CN" sz="2400" baseline="-25000">
                  <a:latin typeface="Times New Roman" panose="02020603050405020304" pitchFamily="18" charset="0"/>
                </a:rPr>
                <a:t>0</a:t>
              </a:r>
            </a:p>
          </p:txBody>
        </p:sp>
        <p:sp>
          <p:nvSpPr>
            <p:cNvPr id="39991" name="Oval 38"/>
            <p:cNvSpPr>
              <a:spLocks noChangeArrowheads="1"/>
            </p:cNvSpPr>
            <p:nvPr/>
          </p:nvSpPr>
          <p:spPr bwMode="auto">
            <a:xfrm>
              <a:off x="111" y="1014"/>
              <a:ext cx="245" cy="24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92" name="Rectangle 39"/>
            <p:cNvSpPr>
              <a:spLocks noChangeArrowheads="1"/>
            </p:cNvSpPr>
            <p:nvPr/>
          </p:nvSpPr>
          <p:spPr bwMode="auto">
            <a:xfrm>
              <a:off x="265" y="76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endParaRPr lang="zh-CN" altLang="en-US">
                <a:latin typeface="Times New Roman" panose="02020603050405020304" pitchFamily="18" charset="0"/>
              </a:endParaRPr>
            </a:p>
          </p:txBody>
        </p:sp>
        <p:sp>
          <p:nvSpPr>
            <p:cNvPr id="39993" name="Rectangle 40"/>
            <p:cNvSpPr>
              <a:spLocks noChangeArrowheads="1"/>
            </p:cNvSpPr>
            <p:nvPr/>
          </p:nvSpPr>
          <p:spPr bwMode="auto">
            <a:xfrm>
              <a:off x="252" y="1182"/>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i="1">
                  <a:latin typeface="Batang" pitchFamily="2" charset="-127"/>
                  <a:ea typeface="Batang" pitchFamily="2" charset="-127"/>
                </a:rPr>
                <a:t>-</a:t>
              </a:r>
              <a:endParaRPr lang="zh-CN" altLang="en-US" i="1">
                <a:latin typeface="Batang" pitchFamily="2" charset="-127"/>
                <a:ea typeface="Batang" pitchFamily="2" charset="-127"/>
              </a:endParaRPr>
            </a:p>
          </p:txBody>
        </p:sp>
        <p:sp>
          <p:nvSpPr>
            <p:cNvPr id="39994" name="Rectangle 41"/>
            <p:cNvSpPr>
              <a:spLocks noChangeArrowheads="1"/>
            </p:cNvSpPr>
            <p:nvPr/>
          </p:nvSpPr>
          <p:spPr bwMode="auto">
            <a:xfrm>
              <a:off x="331" y="988"/>
              <a:ext cx="3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U</a:t>
              </a:r>
              <a:r>
                <a:rPr lang="en-US" altLang="zh-CN" sz="2400" baseline="-25000">
                  <a:latin typeface="Times New Roman" panose="02020603050405020304" pitchFamily="18" charset="0"/>
                </a:rPr>
                <a:t>S</a:t>
              </a:r>
              <a:endParaRPr lang="zh-CN" altLang="en-US" sz="2400" baseline="-25000">
                <a:latin typeface="Times New Roman" panose="02020603050405020304" pitchFamily="18" charset="0"/>
              </a:endParaRPr>
            </a:p>
          </p:txBody>
        </p:sp>
      </p:grpSp>
      <p:grpSp>
        <p:nvGrpSpPr>
          <p:cNvPr id="38952" name="Group 42"/>
          <p:cNvGrpSpPr/>
          <p:nvPr/>
        </p:nvGrpSpPr>
        <p:grpSpPr bwMode="auto">
          <a:xfrm>
            <a:off x="6870701" y="2820988"/>
            <a:ext cx="3084513" cy="2781300"/>
            <a:chOff x="0" y="0"/>
            <a:chExt cx="1943" cy="1752"/>
          </a:xfrm>
        </p:grpSpPr>
        <p:sp>
          <p:nvSpPr>
            <p:cNvPr id="39960" name="Line 43"/>
            <p:cNvSpPr>
              <a:spLocks noChangeShapeType="1"/>
            </p:cNvSpPr>
            <p:nvPr/>
          </p:nvSpPr>
          <p:spPr bwMode="auto">
            <a:xfrm>
              <a:off x="617" y="313"/>
              <a:ext cx="0" cy="11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61" name="Rectangle 44"/>
            <p:cNvSpPr>
              <a:spLocks noChangeArrowheads="1"/>
            </p:cNvSpPr>
            <p:nvPr/>
          </p:nvSpPr>
          <p:spPr bwMode="auto">
            <a:xfrm>
              <a:off x="0" y="172"/>
              <a:ext cx="994" cy="1388"/>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62" name="Rectangle 45"/>
            <p:cNvSpPr>
              <a:spLocks noChangeArrowheads="1"/>
            </p:cNvSpPr>
            <p:nvPr/>
          </p:nvSpPr>
          <p:spPr bwMode="auto">
            <a:xfrm>
              <a:off x="214" y="316"/>
              <a:ext cx="1444" cy="115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63" name="Rectangle 46"/>
            <p:cNvSpPr>
              <a:spLocks noChangeArrowheads="1"/>
            </p:cNvSpPr>
            <p:nvPr/>
          </p:nvSpPr>
          <p:spPr bwMode="auto">
            <a:xfrm>
              <a:off x="1612" y="719"/>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64" name="Oval 47"/>
            <p:cNvSpPr>
              <a:spLocks noChangeArrowheads="1"/>
            </p:cNvSpPr>
            <p:nvPr/>
          </p:nvSpPr>
          <p:spPr bwMode="auto">
            <a:xfrm>
              <a:off x="1162" y="275"/>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65" name="Oval 48"/>
            <p:cNvSpPr>
              <a:spLocks noChangeArrowheads="1"/>
            </p:cNvSpPr>
            <p:nvPr/>
          </p:nvSpPr>
          <p:spPr bwMode="auto">
            <a:xfrm>
              <a:off x="1162" y="1432"/>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66" name="Text Box 49"/>
            <p:cNvSpPr txBox="1">
              <a:spLocks noChangeArrowheads="1"/>
            </p:cNvSpPr>
            <p:nvPr/>
          </p:nvSpPr>
          <p:spPr bwMode="auto">
            <a:xfrm>
              <a:off x="1058" y="291"/>
              <a:ext cx="255"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p>
            <a:p>
              <a:pPr algn="just" eaLnBrk="1" hangingPunct="1"/>
              <a:endParaRPr lang="en-US" altLang="zh-CN" sz="2000">
                <a:latin typeface="Times New Roman" panose="02020603050405020304" pitchFamily="18" charset="0"/>
              </a:endParaRPr>
            </a:p>
            <a:p>
              <a:pPr algn="just" eaLnBrk="1" hangingPunct="1"/>
              <a:r>
                <a:rPr lang="en-US" altLang="zh-CN" sz="2400" i="1">
                  <a:latin typeface="Times New Roman" panose="02020603050405020304" pitchFamily="18" charset="0"/>
                </a:rPr>
                <a:t>U</a:t>
              </a:r>
            </a:p>
            <a:p>
              <a:pPr algn="just" eaLnBrk="1" hangingPunct="1"/>
              <a:endParaRPr lang="en-US" altLang="zh-CN" sz="18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sp>
          <p:nvSpPr>
            <p:cNvPr id="39967" name="Line 50"/>
            <p:cNvSpPr>
              <a:spLocks noChangeShapeType="1"/>
            </p:cNvSpPr>
            <p:nvPr/>
          </p:nvSpPr>
          <p:spPr bwMode="auto">
            <a:xfrm>
              <a:off x="1305"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9968" name="Text Box 51"/>
            <p:cNvSpPr txBox="1">
              <a:spLocks noChangeArrowheads="1"/>
            </p:cNvSpPr>
            <p:nvPr/>
          </p:nvSpPr>
          <p:spPr bwMode="auto">
            <a:xfrm>
              <a:off x="1097"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a</a:t>
              </a:r>
            </a:p>
          </p:txBody>
        </p:sp>
        <p:sp>
          <p:nvSpPr>
            <p:cNvPr id="39969" name="Text Box 52"/>
            <p:cNvSpPr txBox="1">
              <a:spLocks noChangeArrowheads="1"/>
            </p:cNvSpPr>
            <p:nvPr/>
          </p:nvSpPr>
          <p:spPr bwMode="auto">
            <a:xfrm>
              <a:off x="1076" y="146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b</a:t>
              </a:r>
            </a:p>
          </p:txBody>
        </p:sp>
        <p:sp>
          <p:nvSpPr>
            <p:cNvPr id="39970" name="Text Box 53"/>
            <p:cNvSpPr txBox="1">
              <a:spLocks noChangeArrowheads="1"/>
            </p:cNvSpPr>
            <p:nvPr/>
          </p:nvSpPr>
          <p:spPr bwMode="auto">
            <a:xfrm>
              <a:off x="1375" y="33"/>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p>
          </p:txBody>
        </p:sp>
        <p:sp>
          <p:nvSpPr>
            <p:cNvPr id="39971" name="Text Box 54"/>
            <p:cNvSpPr txBox="1">
              <a:spLocks noChangeArrowheads="1"/>
            </p:cNvSpPr>
            <p:nvPr/>
          </p:nvSpPr>
          <p:spPr bwMode="auto">
            <a:xfrm>
              <a:off x="1699" y="7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p>
          </p:txBody>
        </p:sp>
        <p:sp>
          <p:nvSpPr>
            <p:cNvPr id="39972" name="Rectangle 55"/>
            <p:cNvSpPr>
              <a:spLocks noChangeArrowheads="1"/>
            </p:cNvSpPr>
            <p:nvPr/>
          </p:nvSpPr>
          <p:spPr bwMode="auto">
            <a:xfrm>
              <a:off x="572" y="767"/>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73" name="Text Box 56"/>
            <p:cNvSpPr txBox="1">
              <a:spLocks noChangeArrowheads="1"/>
            </p:cNvSpPr>
            <p:nvPr/>
          </p:nvSpPr>
          <p:spPr bwMode="auto">
            <a:xfrm>
              <a:off x="659" y="769"/>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r>
                <a:rPr lang="en-US" altLang="zh-CN" sz="2400" i="1">
                  <a:latin typeface="Batang" pitchFamily="2" charset="-127"/>
                  <a:ea typeface="Batang" pitchFamily="2" charset="-127"/>
                </a:rPr>
                <a:t>’</a:t>
              </a:r>
              <a:r>
                <a:rPr lang="en-US" altLang="zh-CN" sz="2400" baseline="-25000">
                  <a:latin typeface="Times New Roman" panose="02020603050405020304" pitchFamily="18" charset="0"/>
                </a:rPr>
                <a:t>0</a:t>
              </a:r>
            </a:p>
          </p:txBody>
        </p:sp>
        <p:sp>
          <p:nvSpPr>
            <p:cNvPr id="39974" name="Oval 57"/>
            <p:cNvSpPr>
              <a:spLocks noChangeArrowheads="1"/>
            </p:cNvSpPr>
            <p:nvPr/>
          </p:nvSpPr>
          <p:spPr bwMode="auto">
            <a:xfrm>
              <a:off x="95" y="829"/>
              <a:ext cx="245" cy="245"/>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39975" name="Rectangle 58"/>
            <p:cNvSpPr>
              <a:spLocks noChangeArrowheads="1"/>
            </p:cNvSpPr>
            <p:nvPr/>
          </p:nvSpPr>
          <p:spPr bwMode="auto">
            <a:xfrm>
              <a:off x="229" y="492"/>
              <a:ext cx="2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r>
                <a:rPr lang="en-US" altLang="zh-CN" sz="2400" baseline="-25000">
                  <a:latin typeface="Times New Roman" panose="02020603050405020304" pitchFamily="18" charset="0"/>
                </a:rPr>
                <a:t>S</a:t>
              </a:r>
              <a:endParaRPr lang="zh-CN" altLang="en-US" sz="2400" baseline="-25000">
                <a:latin typeface="Times New Roman" panose="02020603050405020304" pitchFamily="18" charset="0"/>
              </a:endParaRPr>
            </a:p>
          </p:txBody>
        </p:sp>
        <p:sp>
          <p:nvSpPr>
            <p:cNvPr id="39976" name="Line 59"/>
            <p:cNvSpPr>
              <a:spLocks noChangeShapeType="1"/>
            </p:cNvSpPr>
            <p:nvPr/>
          </p:nvSpPr>
          <p:spPr bwMode="auto">
            <a:xfrm>
              <a:off x="96" y="953"/>
              <a:ext cx="24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77" name="Line 60"/>
            <p:cNvSpPr>
              <a:spLocks noChangeShapeType="1"/>
            </p:cNvSpPr>
            <p:nvPr/>
          </p:nvSpPr>
          <p:spPr bwMode="auto">
            <a:xfrm flipV="1">
              <a:off x="214" y="630"/>
              <a:ext cx="0" cy="173"/>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Effect transition="in" filter="blinds(horizontal)">
                                      <p:cBhvr>
                                        <p:cTn id="7" dur="500"/>
                                        <p:tgtEl>
                                          <p:spTgt spid="389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blinds(horizontal)">
                                      <p:cBhvr>
                                        <p:cTn id="12" dur="500"/>
                                        <p:tgtEl>
                                          <p:spTgt spid="389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8934"/>
                                        </p:tgtEl>
                                        <p:attrNameLst>
                                          <p:attrName>style.visibility</p:attrName>
                                        </p:attrNameLst>
                                      </p:cBhvr>
                                      <p:to>
                                        <p:strVal val="visible"/>
                                      </p:to>
                                    </p:set>
                                    <p:animEffect transition="in" filter="dissolve">
                                      <p:cBhvr>
                                        <p:cTn id="17" dur="500"/>
                                        <p:tgtEl>
                                          <p:spTgt spid="389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923"/>
                                        </p:tgtEl>
                                        <p:attrNameLst>
                                          <p:attrName>style.visibility</p:attrName>
                                        </p:attrNameLst>
                                      </p:cBhvr>
                                      <p:to>
                                        <p:strVal val="visible"/>
                                      </p:to>
                                    </p:set>
                                    <p:animEffect transition="in" filter="blinds(horizontal)">
                                      <p:cBhvr>
                                        <p:cTn id="22" dur="500"/>
                                        <p:tgtEl>
                                          <p:spTgt spid="389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8952"/>
                                        </p:tgtEl>
                                        <p:attrNameLst>
                                          <p:attrName>style.visibility</p:attrName>
                                        </p:attrNameLst>
                                      </p:cBhvr>
                                      <p:to>
                                        <p:strVal val="visible"/>
                                      </p:to>
                                    </p:set>
                                    <p:animEffect transition="in" filter="dissolve">
                                      <p:cBhvr>
                                        <p:cTn id="27" dur="500"/>
                                        <p:tgtEl>
                                          <p:spTgt spid="3895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8926"/>
                                        </p:tgtEl>
                                        <p:attrNameLst>
                                          <p:attrName>style.visibility</p:attrName>
                                        </p:attrNameLst>
                                      </p:cBhvr>
                                      <p:to>
                                        <p:strVal val="visible"/>
                                      </p:to>
                                    </p:set>
                                    <p:animEffect transition="in" filter="blinds(horizontal)">
                                      <p:cBhvr>
                                        <p:cTn id="32" dur="500"/>
                                        <p:tgtEl>
                                          <p:spTgt spid="389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8917"/>
                                        </p:tgtEl>
                                        <p:attrNameLst>
                                          <p:attrName>style.visibility</p:attrName>
                                        </p:attrNameLst>
                                      </p:cBhvr>
                                      <p:to>
                                        <p:strVal val="visible"/>
                                      </p:to>
                                    </p:set>
                                    <p:animEffect transition="in" filter="blinds(horizontal)">
                                      <p:cBhvr>
                                        <p:cTn id="37" dur="500"/>
                                        <p:tgtEl>
                                          <p:spTgt spid="3891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8920"/>
                                        </p:tgtEl>
                                        <p:attrNameLst>
                                          <p:attrName>style.visibility</p:attrName>
                                        </p:attrNameLst>
                                      </p:cBhvr>
                                      <p:to>
                                        <p:strVal val="visible"/>
                                      </p:to>
                                    </p:set>
                                    <p:animEffect transition="in" filter="blinds(horizontal)">
                                      <p:cBhvr>
                                        <p:cTn id="42" dur="500"/>
                                        <p:tgtEl>
                                          <p:spTgt spid="389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8928"/>
                                        </p:tgtEl>
                                        <p:attrNameLst>
                                          <p:attrName>style.visibility</p:attrName>
                                        </p:attrNameLst>
                                      </p:cBhvr>
                                      <p:to>
                                        <p:strVal val="visible"/>
                                      </p:to>
                                    </p:set>
                                    <p:animEffect transition="in" filter="blinds(horizontal)">
                                      <p:cBhvr>
                                        <p:cTn id="47" dur="500"/>
                                        <p:tgtEl>
                                          <p:spTgt spid="3892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8921"/>
                                        </p:tgtEl>
                                        <p:attrNameLst>
                                          <p:attrName>style.visibility</p:attrName>
                                        </p:attrNameLst>
                                      </p:cBhvr>
                                      <p:to>
                                        <p:strVal val="visible"/>
                                      </p:to>
                                    </p:set>
                                    <p:animEffect transition="in" filter="blinds(horizontal)">
                                      <p:cBhvr>
                                        <p:cTn id="52" dur="500"/>
                                        <p:tgtEl>
                                          <p:spTgt spid="389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8930"/>
                                        </p:tgtEl>
                                        <p:attrNameLst>
                                          <p:attrName>style.visibility</p:attrName>
                                        </p:attrNameLst>
                                      </p:cBhvr>
                                      <p:to>
                                        <p:strVal val="visible"/>
                                      </p:to>
                                    </p:set>
                                    <p:animEffect transition="in" filter="blinds(horizontal)">
                                      <p:cBhvr>
                                        <p:cTn id="57" dur="500"/>
                                        <p:tgtEl>
                                          <p:spTgt spid="38930"/>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fill="hold" grpId="0" nodeType="clickEffect">
                                  <p:stCondLst>
                                    <p:cond delay="0"/>
                                  </p:stCondLst>
                                  <p:childTnLst>
                                    <p:animEffect transition="out" filter="fade">
                                      <p:cBhvr>
                                        <p:cTn id="61" dur="500" tmFilter="0, 0; .2, .5; .8, .5; 1, 0"/>
                                        <p:tgtEl>
                                          <p:spTgt spid="38933"/>
                                        </p:tgtEl>
                                      </p:cBhvr>
                                    </p:animEffect>
                                    <p:animScale>
                                      <p:cBhvr>
                                        <p:cTn id="62" dur="250" autoRev="1" fill="hold"/>
                                        <p:tgtEl>
                                          <p:spTgt spid="389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p:bldP spid="38916" grpId="0"/>
      <p:bldP spid="38917" grpId="0" animBg="1"/>
      <p:bldP spid="38921" grpId="0" animBg="1"/>
      <p:bldP spid="389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DB34B-8FC9-F6D0-1405-3E068CD12D0C}"/>
            </a:ext>
          </a:extLst>
        </p:cNvPr>
        <p:cNvGrpSpPr/>
        <p:nvPr/>
      </p:nvGrpSpPr>
      <p:grpSpPr>
        <a:xfrm>
          <a:off x="0" y="0"/>
          <a:ext cx="0" cy="0"/>
          <a:chOff x="0" y="0"/>
          <a:chExt cx="0" cy="0"/>
        </a:xfrm>
      </p:grpSpPr>
      <p:sp>
        <p:nvSpPr>
          <p:cNvPr id="13314" name="Rectangle 2">
            <a:extLst>
              <a:ext uri="{FF2B5EF4-FFF2-40B4-BE49-F238E27FC236}">
                <a16:creationId xmlns:a16="http://schemas.microsoft.com/office/drawing/2014/main" id="{A0D35C80-E324-6C32-5935-B753BF1765AA}"/>
              </a:ext>
            </a:extLst>
          </p:cNvPr>
          <p:cNvSpPr>
            <a:spLocks noGrp="1" noChangeArrowheads="1"/>
          </p:cNvSpPr>
          <p:nvPr>
            <p:ph type="title" idx="4294967295"/>
          </p:nvPr>
        </p:nvSpPr>
        <p:spPr>
          <a:xfrm>
            <a:off x="1240246" y="555668"/>
            <a:ext cx="6111875" cy="828675"/>
          </a:xfrm>
        </p:spPr>
        <p:txBody>
          <a:bodyPr/>
          <a:lstStyle/>
          <a:p>
            <a:pPr eaLnBrk="1" hangingPunct="1"/>
            <a:r>
              <a:rPr lang="zh-CN" altLang="en-US" sz="3200" b="1" dirty="0">
                <a:solidFill>
                  <a:srgbClr val="800000"/>
                </a:solidFill>
                <a:ea typeface="华文隶书" panose="02010800040101010101" pitchFamily="2" charset="-122"/>
              </a:rPr>
              <a:t>为什么要设电流参考方向？</a:t>
            </a:r>
          </a:p>
        </p:txBody>
      </p:sp>
      <p:sp>
        <p:nvSpPr>
          <p:cNvPr id="12291" name="Rectangle 3">
            <a:extLst>
              <a:ext uri="{FF2B5EF4-FFF2-40B4-BE49-F238E27FC236}">
                <a16:creationId xmlns:a16="http://schemas.microsoft.com/office/drawing/2014/main" id="{6EAD2280-2EC9-FA41-62AE-CA9CEED04BE9}"/>
              </a:ext>
            </a:extLst>
          </p:cNvPr>
          <p:cNvSpPr>
            <a:spLocks noGrp="1" noChangeArrowheads="1"/>
          </p:cNvSpPr>
          <p:nvPr>
            <p:ph type="body" idx="4294967295"/>
          </p:nvPr>
        </p:nvSpPr>
        <p:spPr>
          <a:xfrm>
            <a:off x="2090739" y="1752600"/>
            <a:ext cx="2879725" cy="596900"/>
          </a:xfrm>
        </p:spPr>
        <p:txBody>
          <a:bodyPr/>
          <a:lstStyle/>
          <a:p>
            <a:pPr eaLnBrk="1" hangingPunct="1">
              <a:buFont typeface="Wingdings" panose="05000000000000000000" pitchFamily="2" charset="2"/>
              <a:buNone/>
            </a:pPr>
            <a:r>
              <a:rPr lang="en-US" altLang="zh-CN"/>
              <a:t>       </a:t>
            </a:r>
            <a:r>
              <a:rPr lang="zh-CN" altLang="en-US" sz="2800" b="1">
                <a:latin typeface="幼圆" panose="02010509060101010101" pitchFamily="49" charset="-122"/>
                <a:ea typeface="幼圆" panose="02010509060101010101" pitchFamily="49" charset="-122"/>
              </a:rPr>
              <a:t>简单电路              </a:t>
            </a:r>
          </a:p>
        </p:txBody>
      </p:sp>
      <p:sp>
        <p:nvSpPr>
          <p:cNvPr id="13316" name="Rectangle 4">
            <a:extLst>
              <a:ext uri="{FF2B5EF4-FFF2-40B4-BE49-F238E27FC236}">
                <a16:creationId xmlns:a16="http://schemas.microsoft.com/office/drawing/2014/main" id="{D5EECFFC-0518-CC1D-CF93-C6E1F221E8CF}"/>
              </a:ext>
            </a:extLst>
          </p:cNvPr>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12293" name="Object 5">
            <a:extLst>
              <a:ext uri="{FF2B5EF4-FFF2-40B4-BE49-F238E27FC236}">
                <a16:creationId xmlns:a16="http://schemas.microsoft.com/office/drawing/2014/main" id="{73386C07-88DA-6E13-D669-B4DFD9C97FD0}"/>
              </a:ext>
            </a:extLst>
          </p:cNvPr>
          <p:cNvGraphicFramePr>
            <a:graphicFrameLocks noChangeAspect="1"/>
          </p:cNvGraphicFramePr>
          <p:nvPr/>
        </p:nvGraphicFramePr>
        <p:xfrm>
          <a:off x="1685925" y="2349501"/>
          <a:ext cx="3779838" cy="2924175"/>
        </p:xfrm>
        <a:graphic>
          <a:graphicData uri="http://schemas.openxmlformats.org/presentationml/2006/ole">
            <mc:AlternateContent xmlns:mc="http://schemas.openxmlformats.org/markup-compatibility/2006">
              <mc:Choice xmlns:v="urn:schemas-microsoft-com:vml" Requires="v">
                <p:oleObj r:id="rId2" imgW="1270000" imgH="965200" progId="Visio.Drawing.11">
                  <p:embed/>
                </p:oleObj>
              </mc:Choice>
              <mc:Fallback>
                <p:oleObj r:id="rId2" imgW="1270000" imgH="965200" progId="Visio.Drawing.11">
                  <p:embed/>
                  <p:pic>
                    <p:nvPicPr>
                      <p:cNvPr id="1229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2349501"/>
                        <a:ext cx="3779838"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2294" name="Group 6">
            <a:extLst>
              <a:ext uri="{FF2B5EF4-FFF2-40B4-BE49-F238E27FC236}">
                <a16:creationId xmlns:a16="http://schemas.microsoft.com/office/drawing/2014/main" id="{ACF6F5D3-E423-549D-CEA4-84F0A6CF76D4}"/>
              </a:ext>
            </a:extLst>
          </p:cNvPr>
          <p:cNvGrpSpPr/>
          <p:nvPr/>
        </p:nvGrpSpPr>
        <p:grpSpPr bwMode="auto">
          <a:xfrm>
            <a:off x="6591301" y="2349500"/>
            <a:ext cx="3014663" cy="3151188"/>
            <a:chOff x="0" y="0"/>
            <a:chExt cx="1791" cy="1951"/>
          </a:xfrm>
        </p:grpSpPr>
        <p:sp>
          <p:nvSpPr>
            <p:cNvPr id="13325" name="Oval 7">
              <a:extLst>
                <a:ext uri="{FF2B5EF4-FFF2-40B4-BE49-F238E27FC236}">
                  <a16:creationId xmlns:a16="http://schemas.microsoft.com/office/drawing/2014/main" id="{20C34635-1041-DD22-C801-580700EBABFD}"/>
                </a:ext>
              </a:extLst>
            </p:cNvPr>
            <p:cNvSpPr>
              <a:spLocks noChangeArrowheads="1"/>
            </p:cNvSpPr>
            <p:nvPr/>
          </p:nvSpPr>
          <p:spPr bwMode="auto">
            <a:xfrm rot="5400000">
              <a:off x="740" y="1489"/>
              <a:ext cx="217" cy="217"/>
            </a:xfrm>
            <a:prstGeom prst="ellipse">
              <a:avLst/>
            </a:prstGeom>
            <a:solidFill>
              <a:srgbClr val="FFFFFF"/>
            </a:solidFill>
            <a:ln w="38100">
              <a:solidFill>
                <a:srgbClr val="000000"/>
              </a:solidFill>
              <a:round/>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3326" name="Rectangle 8">
              <a:extLst>
                <a:ext uri="{FF2B5EF4-FFF2-40B4-BE49-F238E27FC236}">
                  <a16:creationId xmlns:a16="http://schemas.microsoft.com/office/drawing/2014/main" id="{1718EAC4-5D38-7D3C-89E4-185EC36A2365}"/>
                </a:ext>
              </a:extLst>
            </p:cNvPr>
            <p:cNvSpPr>
              <a:spLocks noChangeArrowheads="1"/>
            </p:cNvSpPr>
            <p:nvPr/>
          </p:nvSpPr>
          <p:spPr bwMode="auto">
            <a:xfrm>
              <a:off x="0" y="295"/>
              <a:ext cx="1791" cy="1315"/>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3327" name="Rectangle 9">
              <a:extLst>
                <a:ext uri="{FF2B5EF4-FFF2-40B4-BE49-F238E27FC236}">
                  <a16:creationId xmlns:a16="http://schemas.microsoft.com/office/drawing/2014/main" id="{53F28EE1-23E9-2AEA-FA54-A072DBEF5526}"/>
                </a:ext>
              </a:extLst>
            </p:cNvPr>
            <p:cNvSpPr>
              <a:spLocks noChangeArrowheads="1"/>
            </p:cNvSpPr>
            <p:nvPr/>
          </p:nvSpPr>
          <p:spPr bwMode="auto">
            <a:xfrm rot="10800000">
              <a:off x="1179" y="250"/>
              <a:ext cx="228" cy="93"/>
            </a:xfrm>
            <a:prstGeom prst="rect">
              <a:avLst/>
            </a:prstGeom>
            <a:solidFill>
              <a:srgbClr val="FFFFFF"/>
            </a:solidFill>
            <a:ln w="38100">
              <a:solidFill>
                <a:srgbClr val="000000"/>
              </a:solidFill>
              <a:miter lim="800000"/>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3328" name="Rectangle 10">
              <a:extLst>
                <a:ext uri="{FF2B5EF4-FFF2-40B4-BE49-F238E27FC236}">
                  <a16:creationId xmlns:a16="http://schemas.microsoft.com/office/drawing/2014/main" id="{16956D03-0139-4F7E-98D3-59BF52F23856}"/>
                </a:ext>
              </a:extLst>
            </p:cNvPr>
            <p:cNvSpPr>
              <a:spLocks noChangeArrowheads="1"/>
            </p:cNvSpPr>
            <p:nvPr/>
          </p:nvSpPr>
          <p:spPr bwMode="auto">
            <a:xfrm>
              <a:off x="1181" y="0"/>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R</a:t>
              </a:r>
              <a:r>
                <a:rPr lang="en-US" altLang="zh-CN" sz="2400" baseline="-25000">
                  <a:latin typeface="Times New Roman" panose="02020603050405020304" pitchFamily="18" charset="0"/>
                  <a:ea typeface="楷体_GB2312" pitchFamily="1" charset="-122"/>
                </a:rPr>
                <a:t>2</a:t>
              </a:r>
              <a:r>
                <a:rPr lang="en-US" altLang="zh-CN" sz="2400">
                  <a:latin typeface="Times New Roman" panose="02020603050405020304" pitchFamily="18" charset="0"/>
                  <a:ea typeface="楷体_GB2312" pitchFamily="1" charset="-122"/>
                </a:rPr>
                <a:t> </a:t>
              </a:r>
              <a:endParaRPr lang="en-US" altLang="zh-CN" sz="2400" i="1">
                <a:latin typeface="Arial" panose="020B0604020202020204" pitchFamily="34" charset="0"/>
                <a:ea typeface="宋体" panose="02010600030101010101" pitchFamily="2" charset="-122"/>
              </a:endParaRPr>
            </a:p>
          </p:txBody>
        </p:sp>
        <p:sp>
          <p:nvSpPr>
            <p:cNvPr id="13329" name="Text Box 11">
              <a:extLst>
                <a:ext uri="{FF2B5EF4-FFF2-40B4-BE49-F238E27FC236}">
                  <a16:creationId xmlns:a16="http://schemas.microsoft.com/office/drawing/2014/main" id="{45E26EDE-CDC0-F999-CD33-645A9202B8B1}"/>
                </a:ext>
              </a:extLst>
            </p:cNvPr>
            <p:cNvSpPr txBox="1">
              <a:spLocks noChangeArrowheads="1"/>
            </p:cNvSpPr>
            <p:nvPr/>
          </p:nvSpPr>
          <p:spPr bwMode="auto">
            <a:xfrm>
              <a:off x="521" y="1588"/>
              <a:ext cx="6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1300">
                  <a:latin typeface="Times New Roman" panose="02020603050405020304" pitchFamily="18" charset="0"/>
                  <a:ea typeface="楷体_GB2312" pitchFamily="1" charset="-122"/>
                </a:rPr>
                <a:t>＋               － </a:t>
              </a:r>
              <a:endParaRPr lang="zh-CN" altLang="en-US" sz="1800" i="1">
                <a:latin typeface="Arial" panose="020B0604020202020204" pitchFamily="34" charset="0"/>
                <a:ea typeface="宋体" panose="02010600030101010101" pitchFamily="2" charset="-122"/>
              </a:endParaRPr>
            </a:p>
          </p:txBody>
        </p:sp>
        <p:sp>
          <p:nvSpPr>
            <p:cNvPr id="13330" name="Rectangle 12">
              <a:extLst>
                <a:ext uri="{FF2B5EF4-FFF2-40B4-BE49-F238E27FC236}">
                  <a16:creationId xmlns:a16="http://schemas.microsoft.com/office/drawing/2014/main" id="{6EDA613D-C5B4-3BBF-FDDE-991884CDB753}"/>
                </a:ext>
              </a:extLst>
            </p:cNvPr>
            <p:cNvSpPr>
              <a:spLocks noChangeArrowheads="1"/>
            </p:cNvSpPr>
            <p:nvPr/>
          </p:nvSpPr>
          <p:spPr bwMode="auto">
            <a:xfrm>
              <a:off x="680" y="1701"/>
              <a:ext cx="3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U</a:t>
              </a:r>
              <a:r>
                <a:rPr lang="en-US" altLang="zh-CN" sz="2000" baseline="-25000">
                  <a:latin typeface="Times New Roman" panose="02020603050405020304" pitchFamily="18" charset="0"/>
                  <a:ea typeface="楷体_GB2312" pitchFamily="1" charset="-122"/>
                </a:rPr>
                <a:t>S</a:t>
              </a:r>
              <a:endParaRPr lang="en-US" altLang="zh-CN" sz="2000" i="1">
                <a:latin typeface="Arial" panose="020B0604020202020204" pitchFamily="34" charset="0"/>
                <a:ea typeface="宋体" panose="02010600030101010101" pitchFamily="2" charset="-122"/>
              </a:endParaRPr>
            </a:p>
          </p:txBody>
        </p:sp>
        <p:sp>
          <p:nvSpPr>
            <p:cNvPr id="13331" name="Line 13">
              <a:extLst>
                <a:ext uri="{FF2B5EF4-FFF2-40B4-BE49-F238E27FC236}">
                  <a16:creationId xmlns:a16="http://schemas.microsoft.com/office/drawing/2014/main" id="{09A1400F-8043-44C3-0333-2BCDE3C93AA5}"/>
                </a:ext>
              </a:extLst>
            </p:cNvPr>
            <p:cNvSpPr>
              <a:spLocks noChangeShapeType="1"/>
            </p:cNvSpPr>
            <p:nvPr/>
          </p:nvSpPr>
          <p:spPr bwMode="auto">
            <a:xfrm rot="5400000" flipV="1">
              <a:off x="1643" y="188"/>
              <a:ext cx="1" cy="22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32" name="Rectangle 14">
              <a:extLst>
                <a:ext uri="{FF2B5EF4-FFF2-40B4-BE49-F238E27FC236}">
                  <a16:creationId xmlns:a16="http://schemas.microsoft.com/office/drawing/2014/main" id="{96468CE2-2C69-CEF7-1D99-58952D283009}"/>
                </a:ext>
              </a:extLst>
            </p:cNvPr>
            <p:cNvSpPr>
              <a:spLocks noChangeArrowheads="1"/>
            </p:cNvSpPr>
            <p:nvPr/>
          </p:nvSpPr>
          <p:spPr bwMode="auto">
            <a:xfrm>
              <a:off x="1519" y="0"/>
              <a:ext cx="2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I</a:t>
              </a:r>
              <a:r>
                <a:rPr lang="en-US" altLang="zh-CN" sz="2400" baseline="-25000">
                  <a:latin typeface="Times New Roman" panose="02020603050405020304" pitchFamily="18" charset="0"/>
                  <a:ea typeface="楷体_GB2312" pitchFamily="1" charset="-122"/>
                </a:rPr>
                <a:t>2</a:t>
              </a:r>
              <a:r>
                <a:rPr lang="en-US" altLang="zh-CN" sz="2400">
                  <a:latin typeface="Times New Roman" panose="02020603050405020304" pitchFamily="18" charset="0"/>
                  <a:ea typeface="楷体_GB2312" pitchFamily="1" charset="-122"/>
                </a:rPr>
                <a:t> </a:t>
              </a:r>
              <a:endParaRPr lang="en-US" altLang="zh-CN" sz="2400" i="1">
                <a:latin typeface="Arial" panose="020B0604020202020204" pitchFamily="34" charset="0"/>
                <a:ea typeface="宋体" panose="02010600030101010101" pitchFamily="2" charset="-122"/>
              </a:endParaRPr>
            </a:p>
          </p:txBody>
        </p:sp>
        <p:sp>
          <p:nvSpPr>
            <p:cNvPr id="13333" name="Text Box 15">
              <a:extLst>
                <a:ext uri="{FF2B5EF4-FFF2-40B4-BE49-F238E27FC236}">
                  <a16:creationId xmlns:a16="http://schemas.microsoft.com/office/drawing/2014/main" id="{36B0E190-F999-9012-28FD-C065505538BF}"/>
                </a:ext>
              </a:extLst>
            </p:cNvPr>
            <p:cNvSpPr txBox="1">
              <a:spLocks noChangeArrowheads="1"/>
            </p:cNvSpPr>
            <p:nvPr/>
          </p:nvSpPr>
          <p:spPr bwMode="auto">
            <a:xfrm>
              <a:off x="635" y="470"/>
              <a:ext cx="317"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sz="1300">
                  <a:solidFill>
                    <a:schemeClr val="tx2"/>
                  </a:solidFill>
                  <a:latin typeface="Times New Roman" panose="02020603050405020304" pitchFamily="18" charset="0"/>
                  <a:ea typeface="楷体_GB2312" pitchFamily="1" charset="-122"/>
                </a:rPr>
                <a:t>＋</a:t>
              </a:r>
              <a:r>
                <a:rPr lang="zh-CN" altLang="en-US" sz="1300">
                  <a:solidFill>
                    <a:srgbClr val="FF0000"/>
                  </a:solidFill>
                  <a:latin typeface="Times New Roman" panose="02020603050405020304" pitchFamily="18" charset="0"/>
                  <a:ea typeface="楷体_GB2312" pitchFamily="1" charset="-122"/>
                </a:rPr>
                <a:t> </a:t>
              </a:r>
              <a:endParaRPr lang="zh-CN" altLang="en-US" sz="1300">
                <a:solidFill>
                  <a:srgbClr val="FF0000"/>
                </a:solidFill>
                <a:latin typeface="楷体_GB2312" pitchFamily="1" charset="-122"/>
                <a:ea typeface="楷体_GB2312" pitchFamily="1" charset="-122"/>
              </a:endParaRPr>
            </a:p>
            <a:p>
              <a:pPr algn="just" eaLnBrk="1" hangingPunct="1"/>
              <a:endParaRPr lang="zh-CN" altLang="en-US" sz="1100">
                <a:solidFill>
                  <a:srgbClr val="FF0000"/>
                </a:solidFill>
                <a:latin typeface="楷体_GB2312" pitchFamily="1" charset="-122"/>
                <a:ea typeface="楷体_GB2312" pitchFamily="1" charset="-122"/>
              </a:endParaRPr>
            </a:p>
            <a:p>
              <a:pPr algn="just" eaLnBrk="1" hangingPunct="1"/>
              <a:r>
                <a:rPr lang="zh-CN" altLang="en-US" sz="1300">
                  <a:solidFill>
                    <a:srgbClr val="FF0000"/>
                  </a:solidFill>
                  <a:latin typeface="Times New Roman" panose="02020603050405020304" pitchFamily="18" charset="0"/>
                  <a:ea typeface="楷体_GB2312" pitchFamily="1" charset="-122"/>
                </a:rPr>
                <a:t>－ </a:t>
              </a:r>
              <a:endParaRPr lang="zh-CN" altLang="en-US" sz="1800" i="1">
                <a:latin typeface="Arial" panose="020B0604020202020204" pitchFamily="34" charset="0"/>
                <a:ea typeface="宋体" panose="02010600030101010101" pitchFamily="2" charset="-122"/>
              </a:endParaRPr>
            </a:p>
          </p:txBody>
        </p:sp>
        <p:sp>
          <p:nvSpPr>
            <p:cNvPr id="13334" name="Rectangle 16">
              <a:extLst>
                <a:ext uri="{FF2B5EF4-FFF2-40B4-BE49-F238E27FC236}">
                  <a16:creationId xmlns:a16="http://schemas.microsoft.com/office/drawing/2014/main" id="{58FDCD2E-FE48-613D-6CC4-898112DA7DA4}"/>
                </a:ext>
              </a:extLst>
            </p:cNvPr>
            <p:cNvSpPr>
              <a:spLocks noChangeArrowheads="1"/>
            </p:cNvSpPr>
            <p:nvPr/>
          </p:nvSpPr>
          <p:spPr bwMode="auto">
            <a:xfrm>
              <a:off x="498" y="613"/>
              <a:ext cx="3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1800" i="1">
                  <a:solidFill>
                    <a:srgbClr val="292929"/>
                  </a:solidFill>
                  <a:latin typeface="Times New Roman" panose="02020603050405020304" pitchFamily="18" charset="0"/>
                  <a:ea typeface="楷体_GB2312" pitchFamily="1" charset="-122"/>
                </a:rPr>
                <a:t>U</a:t>
              </a:r>
              <a:r>
                <a:rPr lang="en-US" altLang="zh-CN" sz="1800" baseline="-25000">
                  <a:solidFill>
                    <a:srgbClr val="292929"/>
                  </a:solidFill>
                  <a:latin typeface="Times New Roman" panose="02020603050405020304" pitchFamily="18" charset="0"/>
                  <a:ea typeface="楷体_GB2312" pitchFamily="1" charset="-122"/>
                </a:rPr>
                <a:t>6</a:t>
              </a:r>
            </a:p>
            <a:p>
              <a:pPr algn="ctr" eaLnBrk="1" hangingPunct="1"/>
              <a:endParaRPr lang="zh-CN" altLang="en-US" sz="1800" i="1">
                <a:latin typeface="Arial" panose="020B0604020202020204" pitchFamily="34" charset="0"/>
                <a:ea typeface="宋体" panose="02010600030101010101" pitchFamily="2" charset="-122"/>
              </a:endParaRPr>
            </a:p>
          </p:txBody>
        </p:sp>
        <p:sp>
          <p:nvSpPr>
            <p:cNvPr id="13335" name="Line 17">
              <a:extLst>
                <a:ext uri="{FF2B5EF4-FFF2-40B4-BE49-F238E27FC236}">
                  <a16:creationId xmlns:a16="http://schemas.microsoft.com/office/drawing/2014/main" id="{C68B74D6-16A7-490B-12FE-FF9BF0DDF1C6}"/>
                </a:ext>
              </a:extLst>
            </p:cNvPr>
            <p:cNvSpPr>
              <a:spLocks noChangeShapeType="1"/>
            </p:cNvSpPr>
            <p:nvPr/>
          </p:nvSpPr>
          <p:spPr bwMode="auto">
            <a:xfrm>
              <a:off x="916" y="295"/>
              <a:ext cx="0" cy="749"/>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6" name="Line 18">
              <a:extLst>
                <a:ext uri="{FF2B5EF4-FFF2-40B4-BE49-F238E27FC236}">
                  <a16:creationId xmlns:a16="http://schemas.microsoft.com/office/drawing/2014/main" id="{29D47407-3424-40EC-DD42-89519F1C3A7A}"/>
                </a:ext>
              </a:extLst>
            </p:cNvPr>
            <p:cNvSpPr>
              <a:spLocks noChangeShapeType="1"/>
            </p:cNvSpPr>
            <p:nvPr/>
          </p:nvSpPr>
          <p:spPr bwMode="auto">
            <a:xfrm rot="10800000">
              <a:off x="916" y="359"/>
              <a:ext cx="0" cy="231"/>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37" name="Rectangle 19">
              <a:extLst>
                <a:ext uri="{FF2B5EF4-FFF2-40B4-BE49-F238E27FC236}">
                  <a16:creationId xmlns:a16="http://schemas.microsoft.com/office/drawing/2014/main" id="{BA313945-2484-D52A-04BD-1DEE46A99790}"/>
                </a:ext>
              </a:extLst>
            </p:cNvPr>
            <p:cNvSpPr>
              <a:spLocks noChangeArrowheads="1"/>
            </p:cNvSpPr>
            <p:nvPr/>
          </p:nvSpPr>
          <p:spPr bwMode="auto">
            <a:xfrm>
              <a:off x="1042" y="61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I</a:t>
              </a:r>
              <a:r>
                <a:rPr lang="en-US" altLang="zh-CN" sz="2400" baseline="-25000">
                  <a:latin typeface="Times New Roman" panose="02020603050405020304" pitchFamily="18" charset="0"/>
                  <a:ea typeface="楷体_GB2312" pitchFamily="1" charset="-122"/>
                </a:rPr>
                <a:t>S</a:t>
              </a:r>
              <a:r>
                <a:rPr lang="en-US" altLang="zh-CN" sz="2400">
                  <a:latin typeface="Times New Roman" panose="02020603050405020304" pitchFamily="18" charset="0"/>
                  <a:ea typeface="楷体_GB2312" pitchFamily="1" charset="-122"/>
                </a:rPr>
                <a:t> </a:t>
              </a:r>
              <a:endParaRPr lang="en-US" altLang="zh-CN" sz="2400" i="1">
                <a:latin typeface="Arial" panose="020B0604020202020204" pitchFamily="34" charset="0"/>
                <a:ea typeface="宋体" panose="02010600030101010101" pitchFamily="2" charset="-122"/>
              </a:endParaRPr>
            </a:p>
          </p:txBody>
        </p:sp>
        <p:sp>
          <p:nvSpPr>
            <p:cNvPr id="13338" name="Oval 20">
              <a:extLst>
                <a:ext uri="{FF2B5EF4-FFF2-40B4-BE49-F238E27FC236}">
                  <a16:creationId xmlns:a16="http://schemas.microsoft.com/office/drawing/2014/main" id="{51AB398A-BCEB-D574-9DF8-E941AA98DEEC}"/>
                </a:ext>
              </a:extLst>
            </p:cNvPr>
            <p:cNvSpPr>
              <a:spLocks noChangeArrowheads="1"/>
            </p:cNvSpPr>
            <p:nvPr/>
          </p:nvSpPr>
          <p:spPr bwMode="auto">
            <a:xfrm rot="5400000">
              <a:off x="795" y="638"/>
              <a:ext cx="217" cy="217"/>
            </a:xfrm>
            <a:prstGeom prst="ellipse">
              <a:avLst/>
            </a:prstGeom>
            <a:solidFill>
              <a:srgbClr val="FFFFFF"/>
            </a:solidFill>
            <a:ln w="38100">
              <a:solidFill>
                <a:srgbClr val="000000"/>
              </a:solidFill>
              <a:round/>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3339" name="Line 21">
              <a:extLst>
                <a:ext uri="{FF2B5EF4-FFF2-40B4-BE49-F238E27FC236}">
                  <a16:creationId xmlns:a16="http://schemas.microsoft.com/office/drawing/2014/main" id="{2B349CC1-CFFB-D50C-982A-1DB0688F1944}"/>
                </a:ext>
              </a:extLst>
            </p:cNvPr>
            <p:cNvSpPr>
              <a:spLocks noChangeShapeType="1"/>
            </p:cNvSpPr>
            <p:nvPr/>
          </p:nvSpPr>
          <p:spPr bwMode="auto">
            <a:xfrm>
              <a:off x="816" y="762"/>
              <a:ext cx="209"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40" name="Rectangle 22">
              <a:extLst>
                <a:ext uri="{FF2B5EF4-FFF2-40B4-BE49-F238E27FC236}">
                  <a16:creationId xmlns:a16="http://schemas.microsoft.com/office/drawing/2014/main" id="{61AB4EB5-1620-4DF3-063D-035991B40955}"/>
                </a:ext>
              </a:extLst>
            </p:cNvPr>
            <p:cNvSpPr>
              <a:spLocks noChangeArrowheads="1"/>
            </p:cNvSpPr>
            <p:nvPr/>
          </p:nvSpPr>
          <p:spPr bwMode="auto">
            <a:xfrm rot="10800000">
              <a:off x="386" y="250"/>
              <a:ext cx="228" cy="93"/>
            </a:xfrm>
            <a:prstGeom prst="rect">
              <a:avLst/>
            </a:prstGeom>
            <a:solidFill>
              <a:srgbClr val="FFFFFF"/>
            </a:solidFill>
            <a:ln w="38100">
              <a:solidFill>
                <a:srgbClr val="000000"/>
              </a:solidFill>
              <a:miter lim="800000"/>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3341" name="Rectangle 23">
              <a:extLst>
                <a:ext uri="{FF2B5EF4-FFF2-40B4-BE49-F238E27FC236}">
                  <a16:creationId xmlns:a16="http://schemas.microsoft.com/office/drawing/2014/main" id="{B051FDD4-8D14-9C72-31FC-D5A90691C586}"/>
                </a:ext>
              </a:extLst>
            </p:cNvPr>
            <p:cNvSpPr>
              <a:spLocks noChangeArrowheads="1"/>
            </p:cNvSpPr>
            <p:nvPr/>
          </p:nvSpPr>
          <p:spPr bwMode="auto">
            <a:xfrm>
              <a:off x="388" y="0"/>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R</a:t>
              </a:r>
              <a:r>
                <a:rPr lang="en-US" altLang="zh-CN" sz="2400" baseline="-25000">
                  <a:latin typeface="Times New Roman" panose="02020603050405020304" pitchFamily="18" charset="0"/>
                  <a:ea typeface="楷体_GB2312" pitchFamily="1" charset="-122"/>
                </a:rPr>
                <a:t>1</a:t>
              </a:r>
              <a:r>
                <a:rPr lang="en-US" altLang="zh-CN" sz="2400">
                  <a:latin typeface="Times New Roman" panose="02020603050405020304" pitchFamily="18" charset="0"/>
                  <a:ea typeface="楷体_GB2312" pitchFamily="1" charset="-122"/>
                </a:rPr>
                <a:t> </a:t>
              </a:r>
              <a:endParaRPr lang="en-US" altLang="zh-CN" sz="2400" i="1">
                <a:latin typeface="Arial" panose="020B0604020202020204" pitchFamily="34" charset="0"/>
                <a:ea typeface="宋体" panose="02010600030101010101" pitchFamily="2" charset="-122"/>
              </a:endParaRPr>
            </a:p>
          </p:txBody>
        </p:sp>
        <p:sp>
          <p:nvSpPr>
            <p:cNvPr id="13342" name="Line 24">
              <a:extLst>
                <a:ext uri="{FF2B5EF4-FFF2-40B4-BE49-F238E27FC236}">
                  <a16:creationId xmlns:a16="http://schemas.microsoft.com/office/drawing/2014/main" id="{6FEBE9D2-6444-2663-002E-C8BE950D05BF}"/>
                </a:ext>
              </a:extLst>
            </p:cNvPr>
            <p:cNvSpPr>
              <a:spLocks noChangeShapeType="1"/>
            </p:cNvSpPr>
            <p:nvPr/>
          </p:nvSpPr>
          <p:spPr bwMode="auto">
            <a:xfrm rot="5400000" flipV="1">
              <a:off x="214" y="188"/>
              <a:ext cx="1" cy="22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43" name="Rectangle 25">
              <a:extLst>
                <a:ext uri="{FF2B5EF4-FFF2-40B4-BE49-F238E27FC236}">
                  <a16:creationId xmlns:a16="http://schemas.microsoft.com/office/drawing/2014/main" id="{5DDE8AB4-19EA-5464-664B-F5E7E1DE651E}"/>
                </a:ext>
              </a:extLst>
            </p:cNvPr>
            <p:cNvSpPr>
              <a:spLocks noChangeArrowheads="1"/>
            </p:cNvSpPr>
            <p:nvPr/>
          </p:nvSpPr>
          <p:spPr bwMode="auto">
            <a:xfrm>
              <a:off x="90" y="0"/>
              <a:ext cx="2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I</a:t>
              </a:r>
              <a:r>
                <a:rPr lang="en-US" altLang="zh-CN" sz="2400" baseline="-25000">
                  <a:latin typeface="Times New Roman" panose="02020603050405020304" pitchFamily="18" charset="0"/>
                  <a:ea typeface="楷体_GB2312" pitchFamily="1" charset="-122"/>
                </a:rPr>
                <a:t>1</a:t>
              </a:r>
              <a:r>
                <a:rPr lang="en-US" altLang="zh-CN" sz="2000">
                  <a:latin typeface="Times New Roman" panose="02020603050405020304" pitchFamily="18" charset="0"/>
                  <a:ea typeface="楷体_GB2312" pitchFamily="1" charset="-122"/>
                </a:rPr>
                <a:t> </a:t>
              </a:r>
              <a:endParaRPr lang="en-US" altLang="zh-CN" sz="2000" i="1">
                <a:latin typeface="Arial" panose="020B0604020202020204" pitchFamily="34" charset="0"/>
                <a:ea typeface="宋体" panose="02010600030101010101" pitchFamily="2" charset="-122"/>
              </a:endParaRPr>
            </a:p>
          </p:txBody>
        </p:sp>
        <p:sp>
          <p:nvSpPr>
            <p:cNvPr id="13344" name="Line 26">
              <a:extLst>
                <a:ext uri="{FF2B5EF4-FFF2-40B4-BE49-F238E27FC236}">
                  <a16:creationId xmlns:a16="http://schemas.microsoft.com/office/drawing/2014/main" id="{B5D500B5-32C8-3A06-4CF5-CF4681CCA7B4}"/>
                </a:ext>
              </a:extLst>
            </p:cNvPr>
            <p:cNvSpPr>
              <a:spLocks noChangeShapeType="1"/>
            </p:cNvSpPr>
            <p:nvPr/>
          </p:nvSpPr>
          <p:spPr bwMode="auto">
            <a:xfrm>
              <a:off x="0" y="1043"/>
              <a:ext cx="179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45" name="Rectangle 27">
              <a:extLst>
                <a:ext uri="{FF2B5EF4-FFF2-40B4-BE49-F238E27FC236}">
                  <a16:creationId xmlns:a16="http://schemas.microsoft.com/office/drawing/2014/main" id="{63728D8F-BA28-8D49-976A-029A6E26F8E9}"/>
                </a:ext>
              </a:extLst>
            </p:cNvPr>
            <p:cNvSpPr>
              <a:spLocks noChangeArrowheads="1"/>
            </p:cNvSpPr>
            <p:nvPr/>
          </p:nvSpPr>
          <p:spPr bwMode="auto">
            <a:xfrm rot="10800000">
              <a:off x="1181" y="996"/>
              <a:ext cx="228" cy="93"/>
            </a:xfrm>
            <a:prstGeom prst="rect">
              <a:avLst/>
            </a:prstGeom>
            <a:solidFill>
              <a:srgbClr val="FFFFFF"/>
            </a:solidFill>
            <a:ln w="38100">
              <a:solidFill>
                <a:srgbClr val="000000"/>
              </a:solidFill>
              <a:miter lim="800000"/>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3346" name="Rectangle 28">
              <a:extLst>
                <a:ext uri="{FF2B5EF4-FFF2-40B4-BE49-F238E27FC236}">
                  <a16:creationId xmlns:a16="http://schemas.microsoft.com/office/drawing/2014/main" id="{CF8C0792-EAF6-3B55-2812-E9A95B28FB00}"/>
                </a:ext>
              </a:extLst>
            </p:cNvPr>
            <p:cNvSpPr>
              <a:spLocks noChangeArrowheads="1"/>
            </p:cNvSpPr>
            <p:nvPr/>
          </p:nvSpPr>
          <p:spPr bwMode="auto">
            <a:xfrm>
              <a:off x="1179" y="1066"/>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R</a:t>
              </a:r>
              <a:r>
                <a:rPr lang="en-US" altLang="zh-CN" sz="2400" baseline="-25000">
                  <a:latin typeface="Times New Roman" panose="02020603050405020304" pitchFamily="18" charset="0"/>
                  <a:ea typeface="楷体_GB2312" pitchFamily="1" charset="-122"/>
                </a:rPr>
                <a:t>4</a:t>
              </a:r>
              <a:r>
                <a:rPr lang="en-US" altLang="zh-CN" sz="2400">
                  <a:latin typeface="Times New Roman" panose="02020603050405020304" pitchFamily="18" charset="0"/>
                  <a:ea typeface="楷体_GB2312" pitchFamily="1" charset="-122"/>
                </a:rPr>
                <a:t> </a:t>
              </a:r>
              <a:endParaRPr lang="en-US" altLang="zh-CN" sz="2400" i="1">
                <a:latin typeface="Arial" panose="020B0604020202020204" pitchFamily="34" charset="0"/>
                <a:ea typeface="宋体" panose="02010600030101010101" pitchFamily="2" charset="-122"/>
              </a:endParaRPr>
            </a:p>
          </p:txBody>
        </p:sp>
        <p:sp>
          <p:nvSpPr>
            <p:cNvPr id="13347" name="Line 29">
              <a:extLst>
                <a:ext uri="{FF2B5EF4-FFF2-40B4-BE49-F238E27FC236}">
                  <a16:creationId xmlns:a16="http://schemas.microsoft.com/office/drawing/2014/main" id="{1B4074ED-616D-57E9-38FF-01B89B1C1B03}"/>
                </a:ext>
              </a:extLst>
            </p:cNvPr>
            <p:cNvSpPr>
              <a:spLocks noChangeShapeType="1"/>
            </p:cNvSpPr>
            <p:nvPr/>
          </p:nvSpPr>
          <p:spPr bwMode="auto">
            <a:xfrm rot="5400000" flipV="1">
              <a:off x="1645" y="932"/>
              <a:ext cx="1" cy="22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48" name="Rectangle 30">
              <a:extLst>
                <a:ext uri="{FF2B5EF4-FFF2-40B4-BE49-F238E27FC236}">
                  <a16:creationId xmlns:a16="http://schemas.microsoft.com/office/drawing/2014/main" id="{DC6C84C8-88B4-3C49-2FD3-2A9D101123D9}"/>
                </a:ext>
              </a:extLst>
            </p:cNvPr>
            <p:cNvSpPr>
              <a:spLocks noChangeArrowheads="1"/>
            </p:cNvSpPr>
            <p:nvPr/>
          </p:nvSpPr>
          <p:spPr bwMode="auto">
            <a:xfrm>
              <a:off x="1521" y="746"/>
              <a:ext cx="2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000" i="1">
                  <a:latin typeface="Times New Roman" panose="02020603050405020304" pitchFamily="18" charset="0"/>
                  <a:ea typeface="楷体_GB2312" pitchFamily="1" charset="-122"/>
                </a:rPr>
                <a:t>I</a:t>
              </a:r>
              <a:r>
                <a:rPr lang="en-US" altLang="zh-CN" sz="2000" baseline="-25000">
                  <a:latin typeface="Times New Roman" panose="02020603050405020304" pitchFamily="18" charset="0"/>
                  <a:ea typeface="楷体_GB2312" pitchFamily="1" charset="-122"/>
                </a:rPr>
                <a:t>4</a:t>
              </a:r>
              <a:r>
                <a:rPr lang="en-US" altLang="zh-CN" sz="2000">
                  <a:latin typeface="Times New Roman" panose="02020603050405020304" pitchFamily="18" charset="0"/>
                  <a:ea typeface="楷体_GB2312" pitchFamily="1" charset="-122"/>
                </a:rPr>
                <a:t> </a:t>
              </a:r>
              <a:endParaRPr lang="en-US" altLang="zh-CN" sz="2000" i="1">
                <a:latin typeface="Arial" panose="020B0604020202020204" pitchFamily="34" charset="0"/>
                <a:ea typeface="宋体" panose="02010600030101010101" pitchFamily="2" charset="-122"/>
              </a:endParaRPr>
            </a:p>
          </p:txBody>
        </p:sp>
        <p:sp>
          <p:nvSpPr>
            <p:cNvPr id="13349" name="Rectangle 31">
              <a:extLst>
                <a:ext uri="{FF2B5EF4-FFF2-40B4-BE49-F238E27FC236}">
                  <a16:creationId xmlns:a16="http://schemas.microsoft.com/office/drawing/2014/main" id="{D441C012-5407-8B5F-FAC6-5990DB0C55F7}"/>
                </a:ext>
              </a:extLst>
            </p:cNvPr>
            <p:cNvSpPr>
              <a:spLocks noChangeArrowheads="1"/>
            </p:cNvSpPr>
            <p:nvPr/>
          </p:nvSpPr>
          <p:spPr bwMode="auto">
            <a:xfrm rot="10800000">
              <a:off x="388" y="996"/>
              <a:ext cx="228" cy="93"/>
            </a:xfrm>
            <a:prstGeom prst="rect">
              <a:avLst/>
            </a:prstGeom>
            <a:solidFill>
              <a:srgbClr val="FFFFFF"/>
            </a:solidFill>
            <a:ln w="38100">
              <a:solidFill>
                <a:srgbClr val="000000"/>
              </a:solidFill>
              <a:miter lim="800000"/>
            </a:ln>
          </p:spPr>
          <p:txBody>
            <a:bodyPr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13350" name="Rectangle 32">
              <a:extLst>
                <a:ext uri="{FF2B5EF4-FFF2-40B4-BE49-F238E27FC236}">
                  <a16:creationId xmlns:a16="http://schemas.microsoft.com/office/drawing/2014/main" id="{E5C8F9D6-2999-59B2-A536-35FE11DDE2A0}"/>
                </a:ext>
              </a:extLst>
            </p:cNvPr>
            <p:cNvSpPr>
              <a:spLocks noChangeArrowheads="1"/>
            </p:cNvSpPr>
            <p:nvPr/>
          </p:nvSpPr>
          <p:spPr bwMode="auto">
            <a:xfrm>
              <a:off x="390" y="1066"/>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R</a:t>
              </a:r>
              <a:r>
                <a:rPr lang="en-US" altLang="zh-CN" sz="2400" baseline="-25000">
                  <a:latin typeface="Times New Roman" panose="02020603050405020304" pitchFamily="18" charset="0"/>
                  <a:ea typeface="楷体_GB2312" pitchFamily="1" charset="-122"/>
                </a:rPr>
                <a:t>3</a:t>
              </a:r>
              <a:r>
                <a:rPr lang="en-US" altLang="zh-CN" sz="1300">
                  <a:latin typeface="Times New Roman" panose="02020603050405020304" pitchFamily="18" charset="0"/>
                  <a:ea typeface="楷体_GB2312" pitchFamily="1" charset="-122"/>
                </a:rPr>
                <a:t> </a:t>
              </a:r>
              <a:endParaRPr lang="en-US" altLang="zh-CN" sz="1800" i="1">
                <a:latin typeface="Arial" panose="020B0604020202020204" pitchFamily="34" charset="0"/>
                <a:ea typeface="宋体" panose="02010600030101010101" pitchFamily="2" charset="-122"/>
              </a:endParaRPr>
            </a:p>
          </p:txBody>
        </p:sp>
        <p:sp>
          <p:nvSpPr>
            <p:cNvPr id="13351" name="Line 33">
              <a:extLst>
                <a:ext uri="{FF2B5EF4-FFF2-40B4-BE49-F238E27FC236}">
                  <a16:creationId xmlns:a16="http://schemas.microsoft.com/office/drawing/2014/main" id="{F27CF4CC-9990-D365-4C38-6EFBAEC98AB6}"/>
                </a:ext>
              </a:extLst>
            </p:cNvPr>
            <p:cNvSpPr>
              <a:spLocks noChangeShapeType="1"/>
            </p:cNvSpPr>
            <p:nvPr/>
          </p:nvSpPr>
          <p:spPr bwMode="auto">
            <a:xfrm rot="5400000" flipV="1">
              <a:off x="216" y="932"/>
              <a:ext cx="1" cy="22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52" name="Rectangle 34">
              <a:extLst>
                <a:ext uri="{FF2B5EF4-FFF2-40B4-BE49-F238E27FC236}">
                  <a16:creationId xmlns:a16="http://schemas.microsoft.com/office/drawing/2014/main" id="{C8BB0BEA-BC53-FBCB-BFF3-E6506C3C1A17}"/>
                </a:ext>
              </a:extLst>
            </p:cNvPr>
            <p:cNvSpPr>
              <a:spLocks noChangeArrowheads="1"/>
            </p:cNvSpPr>
            <p:nvPr/>
          </p:nvSpPr>
          <p:spPr bwMode="auto">
            <a:xfrm>
              <a:off x="92" y="746"/>
              <a:ext cx="2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I</a:t>
              </a:r>
              <a:r>
                <a:rPr lang="en-US" altLang="zh-CN" sz="2400" baseline="-25000">
                  <a:latin typeface="Times New Roman" panose="02020603050405020304" pitchFamily="18" charset="0"/>
                  <a:ea typeface="楷体_GB2312" pitchFamily="1" charset="-122"/>
                </a:rPr>
                <a:t>3</a:t>
              </a:r>
              <a:r>
                <a:rPr lang="en-US" altLang="zh-CN" sz="2400">
                  <a:latin typeface="Times New Roman" panose="02020603050405020304" pitchFamily="18" charset="0"/>
                  <a:ea typeface="楷体_GB2312" pitchFamily="1" charset="-122"/>
                </a:rPr>
                <a:t> </a:t>
              </a:r>
              <a:endParaRPr lang="en-US" altLang="zh-CN" sz="2400" i="1">
                <a:latin typeface="Arial" panose="020B0604020202020204" pitchFamily="34" charset="0"/>
                <a:ea typeface="宋体" panose="02010600030101010101" pitchFamily="2" charset="-122"/>
              </a:endParaRPr>
            </a:p>
          </p:txBody>
        </p:sp>
        <p:sp>
          <p:nvSpPr>
            <p:cNvPr id="13353" name="Line 35">
              <a:extLst>
                <a:ext uri="{FF2B5EF4-FFF2-40B4-BE49-F238E27FC236}">
                  <a16:creationId xmlns:a16="http://schemas.microsoft.com/office/drawing/2014/main" id="{3547BFFC-47CA-6320-613A-C02CB9EC3E34}"/>
                </a:ext>
              </a:extLst>
            </p:cNvPr>
            <p:cNvSpPr>
              <a:spLocks noChangeShapeType="1"/>
            </p:cNvSpPr>
            <p:nvPr/>
          </p:nvSpPr>
          <p:spPr bwMode="auto">
            <a:xfrm rot="-5400000" flipH="1" flipV="1">
              <a:off x="418" y="1500"/>
              <a:ext cx="1" cy="22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54" name="Rectangle 36">
              <a:extLst>
                <a:ext uri="{FF2B5EF4-FFF2-40B4-BE49-F238E27FC236}">
                  <a16:creationId xmlns:a16="http://schemas.microsoft.com/office/drawing/2014/main" id="{9850601E-D830-9E57-AEC9-2515C5CFE175}"/>
                </a:ext>
              </a:extLst>
            </p:cNvPr>
            <p:cNvSpPr>
              <a:spLocks noChangeArrowheads="1"/>
            </p:cNvSpPr>
            <p:nvPr/>
          </p:nvSpPr>
          <p:spPr bwMode="auto">
            <a:xfrm>
              <a:off x="317" y="1610"/>
              <a:ext cx="2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sz="2400" i="1">
                  <a:latin typeface="Times New Roman" panose="02020603050405020304" pitchFamily="18" charset="0"/>
                  <a:ea typeface="楷体_GB2312" pitchFamily="1" charset="-122"/>
                </a:rPr>
                <a:t>I</a:t>
              </a:r>
              <a:r>
                <a:rPr lang="en-US" altLang="zh-CN" sz="2400" baseline="-25000">
                  <a:latin typeface="Times New Roman" panose="02020603050405020304" pitchFamily="18" charset="0"/>
                  <a:ea typeface="楷体_GB2312" pitchFamily="1" charset="-122"/>
                </a:rPr>
                <a:t>5</a:t>
              </a:r>
              <a:r>
                <a:rPr lang="en-US" altLang="zh-CN" sz="2400">
                  <a:solidFill>
                    <a:srgbClr val="3366FF"/>
                  </a:solidFill>
                  <a:latin typeface="Times New Roman" panose="02020603050405020304" pitchFamily="18" charset="0"/>
                  <a:ea typeface="楷体_GB2312" pitchFamily="1" charset="-122"/>
                </a:rPr>
                <a:t> </a:t>
              </a:r>
              <a:endParaRPr lang="en-US" altLang="zh-CN" sz="2400" i="1">
                <a:latin typeface="Arial" panose="020B0604020202020204" pitchFamily="34" charset="0"/>
                <a:ea typeface="宋体" panose="02010600030101010101" pitchFamily="2" charset="-122"/>
              </a:endParaRPr>
            </a:p>
          </p:txBody>
        </p:sp>
      </p:grpSp>
      <p:sp>
        <p:nvSpPr>
          <p:cNvPr id="12325" name="Rectangle 37">
            <a:extLst>
              <a:ext uri="{FF2B5EF4-FFF2-40B4-BE49-F238E27FC236}">
                <a16:creationId xmlns:a16="http://schemas.microsoft.com/office/drawing/2014/main" id="{5BBC016D-A096-4F6B-DB37-459E61999EC0}"/>
              </a:ext>
            </a:extLst>
          </p:cNvPr>
          <p:cNvSpPr>
            <a:spLocks noChangeArrowheads="1"/>
          </p:cNvSpPr>
          <p:nvPr/>
        </p:nvSpPr>
        <p:spPr bwMode="auto">
          <a:xfrm>
            <a:off x="2090738" y="5589588"/>
            <a:ext cx="3600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电流的实际方向可知</a:t>
            </a:r>
          </a:p>
        </p:txBody>
      </p:sp>
      <p:sp>
        <p:nvSpPr>
          <p:cNvPr id="12326" name="Rectangle 38">
            <a:extLst>
              <a:ext uri="{FF2B5EF4-FFF2-40B4-BE49-F238E27FC236}">
                <a16:creationId xmlns:a16="http://schemas.microsoft.com/office/drawing/2014/main" id="{35A44B9C-AC48-7F6A-88DD-47BA4AEDE3F3}"/>
              </a:ext>
            </a:extLst>
          </p:cNvPr>
          <p:cNvSpPr>
            <a:spLocks noChangeArrowheads="1"/>
          </p:cNvSpPr>
          <p:nvPr/>
        </p:nvSpPr>
        <p:spPr bwMode="auto">
          <a:xfrm>
            <a:off x="6140451" y="5589588"/>
            <a:ext cx="40497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solidFill>
                  <a:srgbClr val="292929"/>
                </a:solidFill>
                <a:latin typeface="幼圆" panose="02010509060101010101" pitchFamily="49" charset="-122"/>
              </a:rPr>
              <a:t>各电流的实际方向未知</a:t>
            </a:r>
          </a:p>
        </p:txBody>
      </p:sp>
      <p:sp>
        <p:nvSpPr>
          <p:cNvPr id="12329" name="Rectangle 41">
            <a:extLst>
              <a:ext uri="{FF2B5EF4-FFF2-40B4-BE49-F238E27FC236}">
                <a16:creationId xmlns:a16="http://schemas.microsoft.com/office/drawing/2014/main" id="{FADF43B6-AC17-8C67-129D-004A721F8EAD}"/>
              </a:ext>
            </a:extLst>
          </p:cNvPr>
          <p:cNvSpPr>
            <a:spLocks noChangeArrowheads="1"/>
          </p:cNvSpPr>
          <p:nvPr/>
        </p:nvSpPr>
        <p:spPr bwMode="auto">
          <a:xfrm>
            <a:off x="7131051" y="1808164"/>
            <a:ext cx="23399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80000"/>
              </a:lnSpc>
              <a:spcBef>
                <a:spcPct val="20000"/>
              </a:spcBef>
              <a:buClr>
                <a:schemeClr val="accent2"/>
              </a:buClr>
              <a:buFont typeface="Wingdings" panose="05000000000000000000" pitchFamily="2" charset="2"/>
              <a:buNone/>
            </a:pPr>
            <a:r>
              <a:rPr lang="zh-CN" altLang="en-US"/>
              <a:t>复杂电路</a:t>
            </a:r>
          </a:p>
        </p:txBody>
      </p:sp>
    </p:spTree>
    <p:extLst>
      <p:ext uri="{BB962C8B-B14F-4D97-AF65-F5344CB8AC3E}">
        <p14:creationId xmlns:p14="http://schemas.microsoft.com/office/powerpoint/2010/main" val="79305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linds(horizontal)">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93"/>
                                        </p:tgtEl>
                                        <p:attrNameLst>
                                          <p:attrName>style.visibility</p:attrName>
                                        </p:attrNameLst>
                                      </p:cBhvr>
                                      <p:to>
                                        <p:strVal val="visible"/>
                                      </p:to>
                                    </p:set>
                                    <p:animEffect transition="in" filter="blinds(horizontal)">
                                      <p:cBhvr>
                                        <p:cTn id="12" dur="500"/>
                                        <p:tgtEl>
                                          <p:spTgt spid="1229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325"/>
                                        </p:tgtEl>
                                        <p:attrNameLst>
                                          <p:attrName>style.visibility</p:attrName>
                                        </p:attrNameLst>
                                      </p:cBhvr>
                                      <p:to>
                                        <p:strVal val="visible"/>
                                      </p:to>
                                    </p:set>
                                    <p:animEffect transition="in" filter="blinds(horizontal)">
                                      <p:cBhvr>
                                        <p:cTn id="17" dur="500"/>
                                        <p:tgtEl>
                                          <p:spTgt spid="123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329"/>
                                        </p:tgtEl>
                                        <p:attrNameLst>
                                          <p:attrName>style.visibility</p:attrName>
                                        </p:attrNameLst>
                                      </p:cBhvr>
                                      <p:to>
                                        <p:strVal val="visible"/>
                                      </p:to>
                                    </p:set>
                                    <p:animEffect transition="in" filter="blinds(horizontal)">
                                      <p:cBhvr>
                                        <p:cTn id="22" dur="500"/>
                                        <p:tgtEl>
                                          <p:spTgt spid="1232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294"/>
                                        </p:tgtEl>
                                        <p:attrNameLst>
                                          <p:attrName>style.visibility</p:attrName>
                                        </p:attrNameLst>
                                      </p:cBhvr>
                                      <p:to>
                                        <p:strVal val="visible"/>
                                      </p:to>
                                    </p:set>
                                    <p:animEffect transition="in" filter="blinds(horizontal)">
                                      <p:cBhvr>
                                        <p:cTn id="27" dur="500"/>
                                        <p:tgtEl>
                                          <p:spTgt spid="1229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326"/>
                                        </p:tgtEl>
                                        <p:attrNameLst>
                                          <p:attrName>style.visibility</p:attrName>
                                        </p:attrNameLst>
                                      </p:cBhvr>
                                      <p:to>
                                        <p:strVal val="visible"/>
                                      </p:to>
                                    </p:set>
                                    <p:animEffect transition="in" filter="blinds(horizontal)">
                                      <p:cBhvr>
                                        <p:cTn id="32" dur="500"/>
                                        <p:tgtEl>
                                          <p:spTgt spid="12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P spid="12325" grpId="0"/>
      <p:bldP spid="12326" grpId="0"/>
      <p:bldP spid="1232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4"/>
          <p:cNvGrpSpPr/>
          <p:nvPr/>
        </p:nvGrpSpPr>
        <p:grpSpPr bwMode="auto">
          <a:xfrm>
            <a:off x="8201025" y="1376363"/>
            <a:ext cx="2023300" cy="2371314"/>
            <a:chOff x="0" y="0"/>
            <a:chExt cx="1356" cy="1589"/>
          </a:xfrm>
        </p:grpSpPr>
        <p:sp>
          <p:nvSpPr>
            <p:cNvPr id="40992" name="Rectangle 5"/>
            <p:cNvSpPr>
              <a:spLocks noChangeArrowheads="1"/>
            </p:cNvSpPr>
            <p:nvPr/>
          </p:nvSpPr>
          <p:spPr bwMode="auto">
            <a:xfrm>
              <a:off x="0" y="215"/>
              <a:ext cx="292" cy="1160"/>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400"/>
                <a:t>实</a:t>
              </a:r>
            </a:p>
            <a:p>
              <a:pPr algn="ctr" eaLnBrk="1" hangingPunct="1"/>
              <a:r>
                <a:rPr lang="zh-CN" altLang="en-US" sz="2400"/>
                <a:t>际</a:t>
              </a:r>
            </a:p>
            <a:p>
              <a:pPr algn="ctr" eaLnBrk="1" hangingPunct="1"/>
              <a:r>
                <a:rPr lang="zh-CN" altLang="en-US" sz="2400"/>
                <a:t>电</a:t>
              </a:r>
            </a:p>
            <a:p>
              <a:pPr algn="ctr" eaLnBrk="1" hangingPunct="1"/>
              <a:r>
                <a:rPr lang="zh-CN" altLang="en-US" sz="2400"/>
                <a:t>源</a:t>
              </a:r>
            </a:p>
          </p:txBody>
        </p:sp>
        <p:sp>
          <p:nvSpPr>
            <p:cNvPr id="40993" name="Freeform 6"/>
            <p:cNvSpPr>
              <a:spLocks noChangeArrowheads="1"/>
            </p:cNvSpPr>
            <p:nvPr/>
          </p:nvSpPr>
          <p:spPr bwMode="auto">
            <a:xfrm>
              <a:off x="292" y="315"/>
              <a:ext cx="773" cy="963"/>
            </a:xfrm>
            <a:custGeom>
              <a:avLst/>
              <a:gdLst>
                <a:gd name="T0" fmla="*/ 0 w 773"/>
                <a:gd name="T1" fmla="*/ 0 h 900"/>
                <a:gd name="T2" fmla="*/ 773 w 773"/>
                <a:gd name="T3" fmla="*/ 0 h 900"/>
                <a:gd name="T4" fmla="*/ 773 w 773"/>
                <a:gd name="T5" fmla="*/ 963 h 900"/>
                <a:gd name="T6" fmla="*/ 0 w 773"/>
                <a:gd name="T7" fmla="*/ 963 h 9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3" h="900">
                  <a:moveTo>
                    <a:pt x="0" y="0"/>
                  </a:moveTo>
                  <a:lnTo>
                    <a:pt x="773" y="0"/>
                  </a:lnTo>
                  <a:lnTo>
                    <a:pt x="773" y="900"/>
                  </a:lnTo>
                  <a:lnTo>
                    <a:pt x="0" y="90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94" name="Rectangle 7"/>
            <p:cNvSpPr>
              <a:spLocks noChangeArrowheads="1"/>
            </p:cNvSpPr>
            <p:nvPr/>
          </p:nvSpPr>
          <p:spPr bwMode="auto">
            <a:xfrm>
              <a:off x="1017" y="639"/>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0995" name="Oval 8"/>
            <p:cNvSpPr>
              <a:spLocks noChangeArrowheads="1"/>
            </p:cNvSpPr>
            <p:nvPr/>
          </p:nvSpPr>
          <p:spPr bwMode="auto">
            <a:xfrm>
              <a:off x="567" y="275"/>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0996" name="Oval 9"/>
            <p:cNvSpPr>
              <a:spLocks noChangeArrowheads="1"/>
            </p:cNvSpPr>
            <p:nvPr/>
          </p:nvSpPr>
          <p:spPr bwMode="auto">
            <a:xfrm>
              <a:off x="567" y="1240"/>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0997" name="Text Box 10"/>
            <p:cNvSpPr txBox="1">
              <a:spLocks noChangeArrowheads="1"/>
            </p:cNvSpPr>
            <p:nvPr/>
          </p:nvSpPr>
          <p:spPr bwMode="auto">
            <a:xfrm>
              <a:off x="454" y="291"/>
              <a:ext cx="273"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p>
            <a:p>
              <a:pPr algn="just" eaLnBrk="1" hangingPunct="1"/>
              <a:endParaRPr lang="en-US" altLang="zh-CN" sz="900">
                <a:latin typeface="Times New Roman" panose="02020603050405020304" pitchFamily="18" charset="0"/>
              </a:endParaRPr>
            </a:p>
            <a:p>
              <a:pPr algn="just" eaLnBrk="1" hangingPunct="1"/>
              <a:r>
                <a:rPr lang="en-US" altLang="zh-CN" sz="2400" i="1">
                  <a:latin typeface="Times New Roman" panose="02020603050405020304" pitchFamily="18" charset="0"/>
                </a:rPr>
                <a:t>U</a:t>
              </a:r>
            </a:p>
            <a:p>
              <a:pPr algn="just" eaLnBrk="1" hangingPunct="1"/>
              <a:endParaRPr lang="en-US" altLang="zh-CN" sz="9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sp>
          <p:nvSpPr>
            <p:cNvPr id="40998" name="Line 11"/>
            <p:cNvSpPr>
              <a:spLocks noChangeShapeType="1"/>
            </p:cNvSpPr>
            <p:nvPr/>
          </p:nvSpPr>
          <p:spPr bwMode="auto">
            <a:xfrm>
              <a:off x="710"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0999" name="Text Box 12"/>
            <p:cNvSpPr txBox="1">
              <a:spLocks noChangeArrowheads="1"/>
            </p:cNvSpPr>
            <p:nvPr/>
          </p:nvSpPr>
          <p:spPr bwMode="auto">
            <a:xfrm>
              <a:off x="495" y="0"/>
              <a:ext cx="22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a</a:t>
              </a:r>
            </a:p>
          </p:txBody>
        </p:sp>
        <p:sp>
          <p:nvSpPr>
            <p:cNvPr id="41000" name="Text Box 13"/>
            <p:cNvSpPr txBox="1">
              <a:spLocks noChangeArrowheads="1"/>
            </p:cNvSpPr>
            <p:nvPr/>
          </p:nvSpPr>
          <p:spPr bwMode="auto">
            <a:xfrm>
              <a:off x="474" y="1280"/>
              <a:ext cx="22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b</a:t>
              </a:r>
            </a:p>
          </p:txBody>
        </p:sp>
        <p:sp>
          <p:nvSpPr>
            <p:cNvPr id="41001" name="Text Box 14"/>
            <p:cNvSpPr txBox="1">
              <a:spLocks noChangeArrowheads="1"/>
            </p:cNvSpPr>
            <p:nvPr/>
          </p:nvSpPr>
          <p:spPr bwMode="auto">
            <a:xfrm>
              <a:off x="773" y="33"/>
              <a:ext cx="20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p>
          </p:txBody>
        </p:sp>
        <p:sp>
          <p:nvSpPr>
            <p:cNvPr id="41002" name="Text Box 15"/>
            <p:cNvSpPr txBox="1">
              <a:spLocks noChangeArrowheads="1"/>
            </p:cNvSpPr>
            <p:nvPr/>
          </p:nvSpPr>
          <p:spPr bwMode="auto">
            <a:xfrm>
              <a:off x="1095" y="657"/>
              <a:ext cx="261"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p>
          </p:txBody>
        </p:sp>
      </p:grpSp>
      <p:sp>
        <p:nvSpPr>
          <p:cNvPr id="40963" name="TextBox 35"/>
          <p:cNvSpPr txBox="1">
            <a:spLocks noChangeArrowheads="1"/>
          </p:cNvSpPr>
          <p:nvPr/>
        </p:nvSpPr>
        <p:spPr bwMode="auto">
          <a:xfrm>
            <a:off x="2160589" y="490539"/>
            <a:ext cx="809942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t>[</a:t>
            </a:r>
            <a:r>
              <a:rPr lang="zh-CN" altLang="en-US"/>
              <a:t>例题</a:t>
            </a:r>
            <a:r>
              <a:rPr lang="en-US" altLang="zh-CN"/>
              <a:t>1.3.1] </a:t>
            </a:r>
            <a:r>
              <a:rPr lang="zh-CN" altLang="en-US"/>
              <a:t>已知图示实际电源电路中，</a:t>
            </a:r>
            <a:r>
              <a:rPr lang="en-US" altLang="zh-CN"/>
              <a:t>R=0</a:t>
            </a:r>
            <a:r>
              <a:rPr lang="zh-CN" altLang="en-US"/>
              <a:t>时</a:t>
            </a:r>
            <a:r>
              <a:rPr lang="en-US" altLang="zh-CN"/>
              <a:t>I=2A</a:t>
            </a:r>
            <a:r>
              <a:rPr lang="zh-CN" altLang="en-US"/>
              <a:t>，</a:t>
            </a:r>
            <a:r>
              <a:rPr lang="en-US" altLang="zh-CN"/>
              <a:t>R=4Ω</a:t>
            </a:r>
            <a:r>
              <a:rPr lang="zh-CN" altLang="en-US"/>
              <a:t>时</a:t>
            </a:r>
            <a:r>
              <a:rPr lang="en-US" altLang="zh-CN"/>
              <a:t>I=1.2A</a:t>
            </a:r>
            <a:r>
              <a:rPr lang="zh-CN" altLang="en-US"/>
              <a:t>，求：⑴电流源模型；⑵电压源模型；⑶</a:t>
            </a:r>
            <a:r>
              <a:rPr lang="en-US" altLang="zh-CN"/>
              <a:t>R=2Ω</a:t>
            </a:r>
            <a:r>
              <a:rPr lang="zh-CN" altLang="en-US"/>
              <a:t>时的</a:t>
            </a:r>
            <a:r>
              <a:rPr lang="en-US" altLang="zh-CN"/>
              <a:t>I</a:t>
            </a:r>
            <a:r>
              <a:rPr lang="zh-CN" altLang="en-US"/>
              <a:t>值</a:t>
            </a:r>
          </a:p>
        </p:txBody>
      </p:sp>
      <p:sp>
        <p:nvSpPr>
          <p:cNvPr id="39951" name="TextBox 36"/>
          <p:cNvSpPr txBox="1">
            <a:spLocks noChangeArrowheads="1"/>
          </p:cNvSpPr>
          <p:nvPr/>
        </p:nvSpPr>
        <p:spPr bwMode="auto">
          <a:xfrm>
            <a:off x="2160589" y="1958976"/>
            <a:ext cx="4979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t>[</a:t>
            </a:r>
            <a:r>
              <a:rPr lang="zh-CN" altLang="en-US"/>
              <a:t>解</a:t>
            </a:r>
            <a:r>
              <a:rPr lang="en-US" altLang="zh-CN"/>
              <a:t>] ⑴ </a:t>
            </a:r>
            <a:r>
              <a:rPr lang="zh-CN" altLang="en-US"/>
              <a:t>电流源模型如图所示</a:t>
            </a:r>
          </a:p>
        </p:txBody>
      </p:sp>
      <p:grpSp>
        <p:nvGrpSpPr>
          <p:cNvPr id="39952" name="组合 39"/>
          <p:cNvGrpSpPr/>
          <p:nvPr/>
        </p:nvGrpSpPr>
        <p:grpSpPr bwMode="auto">
          <a:xfrm>
            <a:off x="7588250" y="3568701"/>
            <a:ext cx="2797126" cy="2974975"/>
            <a:chOff x="0" y="0"/>
            <a:chExt cx="2796646" cy="2974512"/>
          </a:xfrm>
        </p:grpSpPr>
        <p:grpSp>
          <p:nvGrpSpPr>
            <p:cNvPr id="40972" name="组合 37"/>
            <p:cNvGrpSpPr/>
            <p:nvPr/>
          </p:nvGrpSpPr>
          <p:grpSpPr bwMode="auto">
            <a:xfrm>
              <a:off x="0" y="0"/>
              <a:ext cx="2796646" cy="2553283"/>
              <a:chOff x="0" y="0"/>
              <a:chExt cx="3107383" cy="2836981"/>
            </a:xfrm>
          </p:grpSpPr>
          <p:sp>
            <p:nvSpPr>
              <p:cNvPr id="40974" name="Line 35"/>
              <p:cNvSpPr>
                <a:spLocks noChangeShapeType="1"/>
              </p:cNvSpPr>
              <p:nvPr/>
            </p:nvSpPr>
            <p:spPr bwMode="auto">
              <a:xfrm>
                <a:off x="979487" y="496888"/>
                <a:ext cx="0" cy="18415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75" name="Rectangle 17"/>
              <p:cNvSpPr>
                <a:spLocks noChangeArrowheads="1"/>
              </p:cNvSpPr>
              <p:nvPr/>
            </p:nvSpPr>
            <p:spPr bwMode="auto">
              <a:xfrm>
                <a:off x="0" y="273050"/>
                <a:ext cx="1577975" cy="2203450"/>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0976" name="Rectangle 18"/>
              <p:cNvSpPr>
                <a:spLocks noChangeArrowheads="1"/>
              </p:cNvSpPr>
              <p:nvPr/>
            </p:nvSpPr>
            <p:spPr bwMode="auto">
              <a:xfrm>
                <a:off x="339725" y="501650"/>
                <a:ext cx="2292350" cy="1839913"/>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0977" name="Rectangle 19"/>
              <p:cNvSpPr>
                <a:spLocks noChangeArrowheads="1"/>
              </p:cNvSpPr>
              <p:nvPr/>
            </p:nvSpPr>
            <p:spPr bwMode="auto">
              <a:xfrm>
                <a:off x="2559050" y="1141413"/>
                <a:ext cx="150812" cy="488950"/>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0978" name="Oval 20"/>
              <p:cNvSpPr>
                <a:spLocks noChangeArrowheads="1"/>
              </p:cNvSpPr>
              <p:nvPr/>
            </p:nvSpPr>
            <p:spPr bwMode="auto">
              <a:xfrm>
                <a:off x="1844675" y="436563"/>
                <a:ext cx="114300" cy="114300"/>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0979" name="Oval 21"/>
              <p:cNvSpPr>
                <a:spLocks noChangeArrowheads="1"/>
              </p:cNvSpPr>
              <p:nvPr/>
            </p:nvSpPr>
            <p:spPr bwMode="auto">
              <a:xfrm>
                <a:off x="1844675" y="2273300"/>
                <a:ext cx="114300" cy="114300"/>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0980" name="Text Box 22"/>
              <p:cNvSpPr txBox="1">
                <a:spLocks noChangeArrowheads="1"/>
              </p:cNvSpPr>
              <p:nvPr/>
            </p:nvSpPr>
            <p:spPr bwMode="auto">
              <a:xfrm>
                <a:off x="1655640" y="461962"/>
                <a:ext cx="452682" cy="211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p>
              <a:p>
                <a:pPr algn="just" eaLnBrk="1" hangingPunct="1"/>
                <a:endParaRPr lang="en-US" altLang="zh-CN" sz="2000">
                  <a:latin typeface="Times New Roman" panose="02020603050405020304" pitchFamily="18" charset="0"/>
                </a:endParaRPr>
              </a:p>
              <a:p>
                <a:pPr algn="just" eaLnBrk="1" hangingPunct="1"/>
                <a:r>
                  <a:rPr lang="en-US" altLang="zh-CN" sz="2400" i="1">
                    <a:latin typeface="Times New Roman" panose="02020603050405020304" pitchFamily="18" charset="0"/>
                  </a:rPr>
                  <a:t>U</a:t>
                </a:r>
              </a:p>
              <a:p>
                <a:pPr algn="just" eaLnBrk="1" hangingPunct="1"/>
                <a:endParaRPr lang="en-US" altLang="zh-CN" sz="18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sp>
            <p:nvSpPr>
              <p:cNvPr id="40981" name="Line 23"/>
              <p:cNvSpPr>
                <a:spLocks noChangeShapeType="1"/>
              </p:cNvSpPr>
              <p:nvPr/>
            </p:nvSpPr>
            <p:spPr bwMode="auto">
              <a:xfrm>
                <a:off x="2071687" y="500063"/>
                <a:ext cx="225425"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0982" name="Text Box 24"/>
              <p:cNvSpPr txBox="1">
                <a:spLocks noChangeArrowheads="1"/>
              </p:cNvSpPr>
              <p:nvPr/>
            </p:nvSpPr>
            <p:spPr bwMode="auto">
              <a:xfrm>
                <a:off x="1721710" y="0"/>
                <a:ext cx="376106"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a</a:t>
                </a:r>
              </a:p>
            </p:txBody>
          </p:sp>
          <p:sp>
            <p:nvSpPr>
              <p:cNvPr id="40983" name="Text Box 25"/>
              <p:cNvSpPr txBox="1">
                <a:spLocks noChangeArrowheads="1"/>
              </p:cNvSpPr>
              <p:nvPr/>
            </p:nvSpPr>
            <p:spPr bwMode="auto">
              <a:xfrm>
                <a:off x="1688372" y="2324100"/>
                <a:ext cx="376106"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b</a:t>
                </a:r>
              </a:p>
            </p:txBody>
          </p:sp>
          <p:sp>
            <p:nvSpPr>
              <p:cNvPr id="40984" name="Text Box 26"/>
              <p:cNvSpPr txBox="1">
                <a:spLocks noChangeArrowheads="1"/>
              </p:cNvSpPr>
              <p:nvPr/>
            </p:nvSpPr>
            <p:spPr bwMode="auto">
              <a:xfrm>
                <a:off x="2165062" y="52389"/>
                <a:ext cx="338711"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p>
            </p:txBody>
          </p:sp>
          <p:sp>
            <p:nvSpPr>
              <p:cNvPr id="40985" name="Text Box 27"/>
              <p:cNvSpPr txBox="1">
                <a:spLocks noChangeArrowheads="1"/>
              </p:cNvSpPr>
              <p:nvPr/>
            </p:nvSpPr>
            <p:spPr bwMode="auto">
              <a:xfrm>
                <a:off x="2674291" y="1144588"/>
                <a:ext cx="433092"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p>
            </p:txBody>
          </p:sp>
          <p:sp>
            <p:nvSpPr>
              <p:cNvPr id="40986" name="Rectangle 28"/>
              <p:cNvSpPr>
                <a:spLocks noChangeArrowheads="1"/>
              </p:cNvSpPr>
              <p:nvPr/>
            </p:nvSpPr>
            <p:spPr bwMode="auto">
              <a:xfrm>
                <a:off x="908050" y="1217613"/>
                <a:ext cx="150812" cy="488950"/>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0987" name="Text Box 29"/>
              <p:cNvSpPr txBox="1">
                <a:spLocks noChangeArrowheads="1"/>
              </p:cNvSpPr>
              <p:nvPr/>
            </p:nvSpPr>
            <p:spPr bwMode="auto">
              <a:xfrm>
                <a:off x="1017105" y="1220788"/>
                <a:ext cx="547065"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r>
                  <a:rPr lang="en-US" altLang="zh-CN" sz="2400" baseline="-25000">
                    <a:latin typeface="Times New Roman" panose="02020603050405020304" pitchFamily="18" charset="0"/>
                  </a:rPr>
                  <a:t>0</a:t>
                </a:r>
              </a:p>
            </p:txBody>
          </p:sp>
          <p:sp>
            <p:nvSpPr>
              <p:cNvPr id="40988" name="Oval 30"/>
              <p:cNvSpPr>
                <a:spLocks noChangeArrowheads="1"/>
              </p:cNvSpPr>
              <p:nvPr/>
            </p:nvSpPr>
            <p:spPr bwMode="auto">
              <a:xfrm>
                <a:off x="150812" y="1316038"/>
                <a:ext cx="388937" cy="388938"/>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0989" name="Rectangle 33"/>
              <p:cNvSpPr>
                <a:spLocks noChangeArrowheads="1"/>
              </p:cNvSpPr>
              <p:nvPr/>
            </p:nvSpPr>
            <p:spPr bwMode="auto">
              <a:xfrm>
                <a:off x="338927" y="781050"/>
                <a:ext cx="465147"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r>
                  <a:rPr lang="en-US" altLang="zh-CN" sz="2400" baseline="-25000">
                    <a:latin typeface="Times New Roman" panose="02020603050405020304" pitchFamily="18" charset="0"/>
                  </a:rPr>
                  <a:t>S</a:t>
                </a:r>
                <a:endParaRPr lang="zh-CN" altLang="en-US" sz="2400" baseline="-25000">
                  <a:latin typeface="Times New Roman" panose="02020603050405020304" pitchFamily="18" charset="0"/>
                </a:endParaRPr>
              </a:p>
            </p:txBody>
          </p:sp>
          <p:sp>
            <p:nvSpPr>
              <p:cNvPr id="40990" name="Line 36"/>
              <p:cNvSpPr>
                <a:spLocks noChangeShapeType="1"/>
              </p:cNvSpPr>
              <p:nvPr/>
            </p:nvSpPr>
            <p:spPr bwMode="auto">
              <a:xfrm>
                <a:off x="152400" y="1512888"/>
                <a:ext cx="38893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91" name="Line 37"/>
              <p:cNvSpPr>
                <a:spLocks noChangeShapeType="1"/>
              </p:cNvSpPr>
              <p:nvPr/>
            </p:nvSpPr>
            <p:spPr bwMode="auto">
              <a:xfrm flipV="1">
                <a:off x="339725" y="1000125"/>
                <a:ext cx="0" cy="274638"/>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40973" name="TextBox 38"/>
            <p:cNvSpPr txBox="1">
              <a:spLocks noChangeArrowheads="1"/>
            </p:cNvSpPr>
            <p:nvPr/>
          </p:nvSpPr>
          <p:spPr bwMode="auto">
            <a:xfrm>
              <a:off x="349374" y="2451292"/>
              <a:ext cx="20773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a:latin typeface="宋体" panose="02010600030101010101" pitchFamily="2" charset="-122"/>
                  <a:ea typeface="宋体" panose="02010600030101010101" pitchFamily="2" charset="-122"/>
                </a:rPr>
                <a:t>电流源模型</a:t>
              </a:r>
            </a:p>
          </p:txBody>
        </p:sp>
      </p:grpSp>
      <p:graphicFrame>
        <p:nvGraphicFramePr>
          <p:cNvPr id="39973" name="对象 39972"/>
          <p:cNvGraphicFramePr>
            <a:graphicFrameLocks noChangeAspect="1"/>
          </p:cNvGraphicFramePr>
          <p:nvPr/>
        </p:nvGraphicFramePr>
        <p:xfrm>
          <a:off x="4933950" y="2587625"/>
          <a:ext cx="1714500" cy="812800"/>
        </p:xfrm>
        <a:graphic>
          <a:graphicData uri="http://schemas.openxmlformats.org/presentationml/2006/ole">
            <mc:AlternateContent xmlns:mc="http://schemas.openxmlformats.org/markup-compatibility/2006">
              <mc:Choice xmlns:v="urn:schemas-microsoft-com:vml" Requires="v">
                <p:oleObj r:id="rId2" imgW="1713865" imgH="812165" progId="">
                  <p:embed/>
                </p:oleObj>
              </mc:Choice>
              <mc:Fallback>
                <p:oleObj r:id="rId2" imgW="1713865" imgH="812165" progId="">
                  <p:embed/>
                  <p:pic>
                    <p:nvPicPr>
                      <p:cNvPr id="39973" name="对象 399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50" y="2587625"/>
                        <a:ext cx="17145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74" name="TextBox 41"/>
          <p:cNvSpPr txBox="1">
            <a:spLocks noChangeArrowheads="1"/>
          </p:cNvSpPr>
          <p:nvPr/>
        </p:nvSpPr>
        <p:spPr bwMode="auto">
          <a:xfrm>
            <a:off x="2041526" y="3505201"/>
            <a:ext cx="5186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当</a:t>
            </a:r>
            <a:r>
              <a:rPr lang="en-US" altLang="zh-CN"/>
              <a:t>R=0</a:t>
            </a:r>
            <a:r>
              <a:rPr lang="zh-CN" altLang="en-US"/>
              <a:t>时，</a:t>
            </a:r>
            <a:r>
              <a:rPr lang="en-US" altLang="zh-CN"/>
              <a:t>I=I</a:t>
            </a:r>
            <a:r>
              <a:rPr lang="en-US" altLang="zh-CN" baseline="-25000"/>
              <a:t>S</a:t>
            </a:r>
            <a:r>
              <a:rPr lang="zh-CN" altLang="en-US"/>
              <a:t>，故</a:t>
            </a:r>
            <a:r>
              <a:rPr lang="en-US" altLang="zh-CN">
                <a:solidFill>
                  <a:srgbClr val="FF0000"/>
                </a:solidFill>
              </a:rPr>
              <a:t>I</a:t>
            </a:r>
            <a:r>
              <a:rPr lang="en-US" altLang="zh-CN" baseline="-25000">
                <a:solidFill>
                  <a:srgbClr val="FF0000"/>
                </a:solidFill>
              </a:rPr>
              <a:t>S</a:t>
            </a:r>
            <a:r>
              <a:rPr lang="en-US" altLang="zh-CN">
                <a:solidFill>
                  <a:srgbClr val="FF0000"/>
                </a:solidFill>
              </a:rPr>
              <a:t>=2A</a:t>
            </a:r>
            <a:endParaRPr lang="zh-CN" altLang="en-US">
              <a:solidFill>
                <a:srgbClr val="FF0000"/>
              </a:solidFill>
            </a:endParaRPr>
          </a:p>
        </p:txBody>
      </p:sp>
      <p:sp>
        <p:nvSpPr>
          <p:cNvPr id="39975" name="TextBox 42"/>
          <p:cNvSpPr txBox="1">
            <a:spLocks noChangeArrowheads="1"/>
          </p:cNvSpPr>
          <p:nvPr/>
        </p:nvSpPr>
        <p:spPr bwMode="auto">
          <a:xfrm>
            <a:off x="3198813" y="2709864"/>
            <a:ext cx="1003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t>且有</a:t>
            </a:r>
          </a:p>
        </p:txBody>
      </p:sp>
      <p:sp>
        <p:nvSpPr>
          <p:cNvPr id="39976" name="矩形 43"/>
          <p:cNvSpPr>
            <a:spLocks noChangeArrowheads="1"/>
          </p:cNvSpPr>
          <p:nvPr/>
        </p:nvSpPr>
        <p:spPr bwMode="auto">
          <a:xfrm>
            <a:off x="2309814" y="5659439"/>
            <a:ext cx="1628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solidFill>
                  <a:srgbClr val="FF0000"/>
                </a:solidFill>
              </a:rPr>
              <a:t>R</a:t>
            </a:r>
            <a:r>
              <a:rPr lang="en-US" altLang="zh-CN" baseline="-25000">
                <a:solidFill>
                  <a:srgbClr val="FF0000"/>
                </a:solidFill>
              </a:rPr>
              <a:t>0</a:t>
            </a:r>
            <a:r>
              <a:rPr lang="en-US" altLang="zh-CN">
                <a:solidFill>
                  <a:srgbClr val="FF0000"/>
                </a:solidFill>
              </a:rPr>
              <a:t>=6Ω</a:t>
            </a:r>
            <a:r>
              <a:rPr lang="zh-CN" altLang="en-US"/>
              <a:t> </a:t>
            </a:r>
          </a:p>
        </p:txBody>
      </p:sp>
      <p:graphicFrame>
        <p:nvGraphicFramePr>
          <p:cNvPr id="39977" name="对象 39976"/>
          <p:cNvGraphicFramePr>
            <a:graphicFrameLocks noChangeAspect="1"/>
          </p:cNvGraphicFramePr>
          <p:nvPr/>
        </p:nvGraphicFramePr>
        <p:xfrm>
          <a:off x="2309813" y="4108450"/>
          <a:ext cx="1739900" cy="812800"/>
        </p:xfrm>
        <a:graphic>
          <a:graphicData uri="http://schemas.openxmlformats.org/presentationml/2006/ole">
            <mc:AlternateContent xmlns:mc="http://schemas.openxmlformats.org/markup-compatibility/2006">
              <mc:Choice xmlns:v="urn:schemas-microsoft-com:vml" Requires="v">
                <p:oleObj r:id="rId4" imgW="1739265" imgH="812165" progId="">
                  <p:embed/>
                </p:oleObj>
              </mc:Choice>
              <mc:Fallback>
                <p:oleObj r:id="rId4" imgW="1739265" imgH="812165" progId="">
                  <p:embed/>
                  <p:pic>
                    <p:nvPicPr>
                      <p:cNvPr id="39977" name="对象 399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3" y="4108450"/>
                        <a:ext cx="17399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78" name="矩形 45"/>
          <p:cNvSpPr>
            <a:spLocks noChangeArrowheads="1"/>
          </p:cNvSpPr>
          <p:nvPr/>
        </p:nvSpPr>
        <p:spPr bwMode="auto">
          <a:xfrm>
            <a:off x="2309814" y="4973639"/>
            <a:ext cx="318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t>R=4Ω</a:t>
            </a:r>
            <a:r>
              <a:rPr lang="zh-CN" altLang="en-US"/>
              <a:t>时</a:t>
            </a:r>
            <a:r>
              <a:rPr lang="en-US" altLang="zh-CN"/>
              <a:t>I=1.2A</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9951"/>
                                        </p:tgtEl>
                                        <p:attrNameLst>
                                          <p:attrName>style.visibility</p:attrName>
                                        </p:attrNameLst>
                                      </p:cBhvr>
                                      <p:to>
                                        <p:strVal val="visible"/>
                                      </p:to>
                                    </p:set>
                                    <p:animEffect transition="in" filter="blinds(vertical)">
                                      <p:cBhvr>
                                        <p:cTn id="7" dur="500"/>
                                        <p:tgtEl>
                                          <p:spTgt spid="3995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9952"/>
                                        </p:tgtEl>
                                        <p:attrNameLst>
                                          <p:attrName>style.visibility</p:attrName>
                                        </p:attrNameLst>
                                      </p:cBhvr>
                                      <p:to>
                                        <p:strVal val="visible"/>
                                      </p:to>
                                    </p:set>
                                    <p:animEffect transition="in" filter="dissolve">
                                      <p:cBhvr>
                                        <p:cTn id="11" dur="500"/>
                                        <p:tgtEl>
                                          <p:spTgt spid="3995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39975"/>
                                        </p:tgtEl>
                                        <p:attrNameLst>
                                          <p:attrName>style.visibility</p:attrName>
                                        </p:attrNameLst>
                                      </p:cBhvr>
                                      <p:to>
                                        <p:strVal val="visible"/>
                                      </p:to>
                                    </p:set>
                                    <p:animEffect transition="in" filter="blinds(vertical)">
                                      <p:cBhvr>
                                        <p:cTn id="16" dur="500"/>
                                        <p:tgtEl>
                                          <p:spTgt spid="39975"/>
                                        </p:tgtEl>
                                      </p:cBhvr>
                                    </p:animEffect>
                                  </p:childTnLst>
                                </p:cTn>
                              </p:par>
                            </p:childTnLst>
                          </p:cTn>
                        </p:par>
                        <p:par>
                          <p:cTn id="17" fill="hold">
                            <p:stCondLst>
                              <p:cond delay="500"/>
                            </p:stCondLst>
                            <p:childTnLst>
                              <p:par>
                                <p:cTn id="18" presetID="3" presetClass="entr" presetSubtype="5" fill="hold" nodeType="afterEffect">
                                  <p:stCondLst>
                                    <p:cond delay="0"/>
                                  </p:stCondLst>
                                  <p:childTnLst>
                                    <p:set>
                                      <p:cBhvr>
                                        <p:cTn id="19" dur="1" fill="hold">
                                          <p:stCondLst>
                                            <p:cond delay="0"/>
                                          </p:stCondLst>
                                        </p:cTn>
                                        <p:tgtEl>
                                          <p:spTgt spid="39973"/>
                                        </p:tgtEl>
                                        <p:attrNameLst>
                                          <p:attrName>style.visibility</p:attrName>
                                        </p:attrNameLst>
                                      </p:cBhvr>
                                      <p:to>
                                        <p:strVal val="visible"/>
                                      </p:to>
                                    </p:set>
                                    <p:animEffect transition="in" filter="blinds(vertical)">
                                      <p:cBhvr>
                                        <p:cTn id="20" dur="500"/>
                                        <p:tgtEl>
                                          <p:spTgt spid="3997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39974"/>
                                        </p:tgtEl>
                                        <p:attrNameLst>
                                          <p:attrName>style.visibility</p:attrName>
                                        </p:attrNameLst>
                                      </p:cBhvr>
                                      <p:to>
                                        <p:strVal val="visible"/>
                                      </p:to>
                                    </p:set>
                                    <p:animEffect transition="in" filter="blinds(vertical)">
                                      <p:cBhvr>
                                        <p:cTn id="25" dur="500"/>
                                        <p:tgtEl>
                                          <p:spTgt spid="3997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9977"/>
                                        </p:tgtEl>
                                        <p:attrNameLst>
                                          <p:attrName>style.visibility</p:attrName>
                                        </p:attrNameLst>
                                      </p:cBhvr>
                                      <p:to>
                                        <p:strVal val="visible"/>
                                      </p:to>
                                    </p:set>
                                    <p:animEffect transition="in" filter="blinds(horizontal)">
                                      <p:cBhvr>
                                        <p:cTn id="30" dur="500"/>
                                        <p:tgtEl>
                                          <p:spTgt spid="3997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9978"/>
                                        </p:tgtEl>
                                        <p:attrNameLst>
                                          <p:attrName>style.visibility</p:attrName>
                                        </p:attrNameLst>
                                      </p:cBhvr>
                                      <p:to>
                                        <p:strVal val="visible"/>
                                      </p:to>
                                    </p:set>
                                    <p:animEffect transition="in" filter="blinds(horizontal)">
                                      <p:cBhvr>
                                        <p:cTn id="35" dur="500"/>
                                        <p:tgtEl>
                                          <p:spTgt spid="39978"/>
                                        </p:tgtEl>
                                      </p:cBhvr>
                                    </p:animEffect>
                                  </p:childTnLst>
                                </p:cTn>
                              </p:par>
                            </p:childTnLst>
                          </p:cTn>
                        </p:par>
                        <p:par>
                          <p:cTn id="36" fill="hold">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39976"/>
                                        </p:tgtEl>
                                        <p:attrNameLst>
                                          <p:attrName>style.visibility</p:attrName>
                                        </p:attrNameLst>
                                      </p:cBhvr>
                                      <p:to>
                                        <p:strVal val="visible"/>
                                      </p:to>
                                    </p:set>
                                    <p:animEffect transition="in" filter="blinds(horizontal)">
                                      <p:cBhvr>
                                        <p:cTn id="39" dur="500"/>
                                        <p:tgtEl>
                                          <p:spTgt spid="39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1" grpId="0"/>
      <p:bldP spid="39974" grpId="0"/>
      <p:bldP spid="39975" grpId="0"/>
      <p:bldP spid="39976" grpId="0"/>
      <p:bldP spid="399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4"/>
          <p:cNvGrpSpPr/>
          <p:nvPr/>
        </p:nvGrpSpPr>
        <p:grpSpPr bwMode="auto">
          <a:xfrm>
            <a:off x="7983539" y="441325"/>
            <a:ext cx="2023299" cy="2371314"/>
            <a:chOff x="0" y="0"/>
            <a:chExt cx="1356" cy="1589"/>
          </a:xfrm>
        </p:grpSpPr>
        <p:sp>
          <p:nvSpPr>
            <p:cNvPr id="42015" name="Rectangle 5"/>
            <p:cNvSpPr>
              <a:spLocks noChangeArrowheads="1"/>
            </p:cNvSpPr>
            <p:nvPr/>
          </p:nvSpPr>
          <p:spPr bwMode="auto">
            <a:xfrm>
              <a:off x="0" y="215"/>
              <a:ext cx="292" cy="1160"/>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sz="2400"/>
                <a:t>实</a:t>
              </a:r>
            </a:p>
            <a:p>
              <a:pPr algn="ctr" eaLnBrk="1" hangingPunct="1"/>
              <a:r>
                <a:rPr lang="zh-CN" altLang="en-US" sz="2400"/>
                <a:t>际</a:t>
              </a:r>
            </a:p>
            <a:p>
              <a:pPr algn="ctr" eaLnBrk="1" hangingPunct="1"/>
              <a:r>
                <a:rPr lang="zh-CN" altLang="en-US" sz="2400"/>
                <a:t>电</a:t>
              </a:r>
            </a:p>
            <a:p>
              <a:pPr algn="ctr" eaLnBrk="1" hangingPunct="1"/>
              <a:r>
                <a:rPr lang="zh-CN" altLang="en-US" sz="2400"/>
                <a:t>源</a:t>
              </a:r>
            </a:p>
          </p:txBody>
        </p:sp>
        <p:sp>
          <p:nvSpPr>
            <p:cNvPr id="42016" name="Freeform 6"/>
            <p:cNvSpPr>
              <a:spLocks noChangeArrowheads="1"/>
            </p:cNvSpPr>
            <p:nvPr/>
          </p:nvSpPr>
          <p:spPr bwMode="auto">
            <a:xfrm>
              <a:off x="292" y="315"/>
              <a:ext cx="773" cy="963"/>
            </a:xfrm>
            <a:custGeom>
              <a:avLst/>
              <a:gdLst>
                <a:gd name="T0" fmla="*/ 0 w 773"/>
                <a:gd name="T1" fmla="*/ 0 h 900"/>
                <a:gd name="T2" fmla="*/ 773 w 773"/>
                <a:gd name="T3" fmla="*/ 0 h 900"/>
                <a:gd name="T4" fmla="*/ 773 w 773"/>
                <a:gd name="T5" fmla="*/ 963 h 900"/>
                <a:gd name="T6" fmla="*/ 0 w 773"/>
                <a:gd name="T7" fmla="*/ 963 h 9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3" h="900">
                  <a:moveTo>
                    <a:pt x="0" y="0"/>
                  </a:moveTo>
                  <a:lnTo>
                    <a:pt x="773" y="0"/>
                  </a:lnTo>
                  <a:lnTo>
                    <a:pt x="773" y="900"/>
                  </a:lnTo>
                  <a:lnTo>
                    <a:pt x="0" y="90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17" name="Rectangle 7"/>
            <p:cNvSpPr>
              <a:spLocks noChangeArrowheads="1"/>
            </p:cNvSpPr>
            <p:nvPr/>
          </p:nvSpPr>
          <p:spPr bwMode="auto">
            <a:xfrm>
              <a:off x="1017" y="639"/>
              <a:ext cx="95" cy="308"/>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2018" name="Oval 8"/>
            <p:cNvSpPr>
              <a:spLocks noChangeArrowheads="1"/>
            </p:cNvSpPr>
            <p:nvPr/>
          </p:nvSpPr>
          <p:spPr bwMode="auto">
            <a:xfrm>
              <a:off x="567" y="275"/>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2019" name="Oval 9"/>
            <p:cNvSpPr>
              <a:spLocks noChangeArrowheads="1"/>
            </p:cNvSpPr>
            <p:nvPr/>
          </p:nvSpPr>
          <p:spPr bwMode="auto">
            <a:xfrm>
              <a:off x="567" y="1240"/>
              <a:ext cx="72" cy="72"/>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2020" name="Text Box 10"/>
            <p:cNvSpPr txBox="1">
              <a:spLocks noChangeArrowheads="1"/>
            </p:cNvSpPr>
            <p:nvPr/>
          </p:nvSpPr>
          <p:spPr bwMode="auto">
            <a:xfrm>
              <a:off x="454" y="291"/>
              <a:ext cx="273"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p>
            <a:p>
              <a:pPr algn="just" eaLnBrk="1" hangingPunct="1"/>
              <a:endParaRPr lang="en-US" altLang="zh-CN" sz="900">
                <a:latin typeface="Times New Roman" panose="02020603050405020304" pitchFamily="18" charset="0"/>
              </a:endParaRPr>
            </a:p>
            <a:p>
              <a:pPr algn="just" eaLnBrk="1" hangingPunct="1"/>
              <a:r>
                <a:rPr lang="en-US" altLang="zh-CN" sz="2400" i="1">
                  <a:latin typeface="Times New Roman" panose="02020603050405020304" pitchFamily="18" charset="0"/>
                </a:rPr>
                <a:t>U</a:t>
              </a:r>
            </a:p>
            <a:p>
              <a:pPr algn="just" eaLnBrk="1" hangingPunct="1"/>
              <a:endParaRPr lang="en-US" altLang="zh-CN" sz="9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sp>
          <p:nvSpPr>
            <p:cNvPr id="42021" name="Line 11"/>
            <p:cNvSpPr>
              <a:spLocks noChangeShapeType="1"/>
            </p:cNvSpPr>
            <p:nvPr/>
          </p:nvSpPr>
          <p:spPr bwMode="auto">
            <a:xfrm>
              <a:off x="710"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2022" name="Text Box 12"/>
            <p:cNvSpPr txBox="1">
              <a:spLocks noChangeArrowheads="1"/>
            </p:cNvSpPr>
            <p:nvPr/>
          </p:nvSpPr>
          <p:spPr bwMode="auto">
            <a:xfrm>
              <a:off x="495" y="0"/>
              <a:ext cx="22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a</a:t>
              </a:r>
            </a:p>
          </p:txBody>
        </p:sp>
        <p:sp>
          <p:nvSpPr>
            <p:cNvPr id="42023" name="Text Box 13"/>
            <p:cNvSpPr txBox="1">
              <a:spLocks noChangeArrowheads="1"/>
            </p:cNvSpPr>
            <p:nvPr/>
          </p:nvSpPr>
          <p:spPr bwMode="auto">
            <a:xfrm>
              <a:off x="474" y="1280"/>
              <a:ext cx="22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b</a:t>
              </a:r>
            </a:p>
          </p:txBody>
        </p:sp>
        <p:sp>
          <p:nvSpPr>
            <p:cNvPr id="42024" name="Text Box 14"/>
            <p:cNvSpPr txBox="1">
              <a:spLocks noChangeArrowheads="1"/>
            </p:cNvSpPr>
            <p:nvPr/>
          </p:nvSpPr>
          <p:spPr bwMode="auto">
            <a:xfrm>
              <a:off x="773" y="33"/>
              <a:ext cx="20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p>
          </p:txBody>
        </p:sp>
        <p:sp>
          <p:nvSpPr>
            <p:cNvPr id="42025" name="Text Box 15"/>
            <p:cNvSpPr txBox="1">
              <a:spLocks noChangeArrowheads="1"/>
            </p:cNvSpPr>
            <p:nvPr/>
          </p:nvSpPr>
          <p:spPr bwMode="auto">
            <a:xfrm>
              <a:off x="1095" y="657"/>
              <a:ext cx="261"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p>
          </p:txBody>
        </p:sp>
      </p:grpSp>
      <p:sp>
        <p:nvSpPr>
          <p:cNvPr id="40974" name="TextBox 36"/>
          <p:cNvSpPr txBox="1">
            <a:spLocks noChangeArrowheads="1"/>
          </p:cNvSpPr>
          <p:nvPr/>
        </p:nvSpPr>
        <p:spPr bwMode="auto">
          <a:xfrm>
            <a:off x="2106614" y="347664"/>
            <a:ext cx="4979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⑵电压源模型如图所示</a:t>
            </a:r>
          </a:p>
        </p:txBody>
      </p:sp>
      <p:sp>
        <p:nvSpPr>
          <p:cNvPr id="40975" name="矩形 43"/>
          <p:cNvSpPr>
            <a:spLocks noChangeArrowheads="1"/>
          </p:cNvSpPr>
          <p:nvPr/>
        </p:nvSpPr>
        <p:spPr bwMode="auto">
          <a:xfrm>
            <a:off x="2386014" y="1654176"/>
            <a:ext cx="1628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solidFill>
                  <a:srgbClr val="FF0000"/>
                </a:solidFill>
              </a:rPr>
              <a:t>R</a:t>
            </a:r>
            <a:r>
              <a:rPr lang="en-US" altLang="zh-CN" baseline="-25000">
                <a:solidFill>
                  <a:srgbClr val="FF0000"/>
                </a:solidFill>
              </a:rPr>
              <a:t>0</a:t>
            </a:r>
            <a:r>
              <a:rPr lang="en-US" altLang="zh-CN">
                <a:solidFill>
                  <a:srgbClr val="FF0000"/>
                </a:solidFill>
              </a:rPr>
              <a:t>=6Ω</a:t>
            </a:r>
            <a:r>
              <a:rPr lang="zh-CN" altLang="en-US"/>
              <a:t> </a:t>
            </a:r>
          </a:p>
        </p:txBody>
      </p:sp>
      <p:grpSp>
        <p:nvGrpSpPr>
          <p:cNvPr id="40976" name="组合 47"/>
          <p:cNvGrpSpPr/>
          <p:nvPr/>
        </p:nvGrpSpPr>
        <p:grpSpPr bwMode="auto">
          <a:xfrm>
            <a:off x="7566025" y="2817814"/>
            <a:ext cx="2797126" cy="2941637"/>
            <a:chOff x="0" y="0"/>
            <a:chExt cx="2796646" cy="2941856"/>
          </a:xfrm>
        </p:grpSpPr>
        <p:sp>
          <p:nvSpPr>
            <p:cNvPr id="41998" name="Oval 30"/>
            <p:cNvSpPr>
              <a:spLocks noChangeArrowheads="1"/>
            </p:cNvSpPr>
            <p:nvPr/>
          </p:nvSpPr>
          <p:spPr bwMode="auto">
            <a:xfrm>
              <a:off x="135731" y="1478345"/>
              <a:ext cx="350043" cy="350044"/>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1999" name="Rectangle 17"/>
            <p:cNvSpPr>
              <a:spLocks noChangeArrowheads="1"/>
            </p:cNvSpPr>
            <p:nvPr/>
          </p:nvSpPr>
          <p:spPr bwMode="auto">
            <a:xfrm>
              <a:off x="0" y="245745"/>
              <a:ext cx="1420178" cy="1983105"/>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2000" name="Rectangle 18"/>
            <p:cNvSpPr>
              <a:spLocks noChangeArrowheads="1"/>
            </p:cNvSpPr>
            <p:nvPr/>
          </p:nvSpPr>
          <p:spPr bwMode="auto">
            <a:xfrm>
              <a:off x="305753" y="451485"/>
              <a:ext cx="2063116" cy="165592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2001" name="Rectangle 19"/>
            <p:cNvSpPr>
              <a:spLocks noChangeArrowheads="1"/>
            </p:cNvSpPr>
            <p:nvPr/>
          </p:nvSpPr>
          <p:spPr bwMode="auto">
            <a:xfrm>
              <a:off x="2303146" y="1027272"/>
              <a:ext cx="135731" cy="440055"/>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2002" name="Oval 20"/>
            <p:cNvSpPr>
              <a:spLocks noChangeArrowheads="1"/>
            </p:cNvSpPr>
            <p:nvPr/>
          </p:nvSpPr>
          <p:spPr bwMode="auto">
            <a:xfrm>
              <a:off x="1660208" y="392907"/>
              <a:ext cx="102870" cy="102870"/>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2003" name="Oval 21"/>
            <p:cNvSpPr>
              <a:spLocks noChangeArrowheads="1"/>
            </p:cNvSpPr>
            <p:nvPr/>
          </p:nvSpPr>
          <p:spPr bwMode="auto">
            <a:xfrm>
              <a:off x="1660208" y="2045970"/>
              <a:ext cx="102870" cy="102870"/>
            </a:xfrm>
            <a:prstGeom prst="ellipse">
              <a:avLst/>
            </a:prstGeom>
            <a:solidFill>
              <a:schemeClr val="bg1"/>
            </a:solidFill>
            <a:ln w="2857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2004" name="Text Box 22"/>
            <p:cNvSpPr txBox="1">
              <a:spLocks noChangeArrowheads="1"/>
            </p:cNvSpPr>
            <p:nvPr/>
          </p:nvSpPr>
          <p:spPr bwMode="auto">
            <a:xfrm>
              <a:off x="1490042" y="372223"/>
              <a:ext cx="407484"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p>
            <a:p>
              <a:pPr algn="just" eaLnBrk="1" hangingPunct="1"/>
              <a:endParaRPr lang="en-US" altLang="zh-CN" sz="2000">
                <a:latin typeface="Times New Roman" panose="02020603050405020304" pitchFamily="18" charset="0"/>
              </a:endParaRPr>
            </a:p>
            <a:p>
              <a:pPr algn="just" eaLnBrk="1" hangingPunct="1"/>
              <a:r>
                <a:rPr lang="en-US" altLang="zh-CN" sz="2400" i="1">
                  <a:latin typeface="Times New Roman" panose="02020603050405020304" pitchFamily="18" charset="0"/>
                </a:rPr>
                <a:t>U</a:t>
              </a:r>
            </a:p>
            <a:p>
              <a:pPr algn="just" eaLnBrk="1" hangingPunct="1"/>
              <a:endParaRPr lang="en-US" altLang="zh-CN" sz="14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sp>
          <p:nvSpPr>
            <p:cNvPr id="42005" name="Line 23"/>
            <p:cNvSpPr>
              <a:spLocks noChangeShapeType="1"/>
            </p:cNvSpPr>
            <p:nvPr/>
          </p:nvSpPr>
          <p:spPr bwMode="auto">
            <a:xfrm>
              <a:off x="1864519" y="450057"/>
              <a:ext cx="202883"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2006" name="Text Box 24"/>
            <p:cNvSpPr txBox="1">
              <a:spLocks noChangeArrowheads="1"/>
            </p:cNvSpPr>
            <p:nvPr/>
          </p:nvSpPr>
          <p:spPr bwMode="auto">
            <a:xfrm>
              <a:off x="1549539" y="0"/>
              <a:ext cx="338496"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a</a:t>
              </a:r>
            </a:p>
          </p:txBody>
        </p:sp>
        <p:sp>
          <p:nvSpPr>
            <p:cNvPr id="42007" name="Text Box 25"/>
            <p:cNvSpPr txBox="1">
              <a:spLocks noChangeArrowheads="1"/>
            </p:cNvSpPr>
            <p:nvPr/>
          </p:nvSpPr>
          <p:spPr bwMode="auto">
            <a:xfrm>
              <a:off x="1519536" y="2091690"/>
              <a:ext cx="338496"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b</a:t>
              </a:r>
            </a:p>
          </p:txBody>
        </p:sp>
        <p:sp>
          <p:nvSpPr>
            <p:cNvPr id="42008" name="Text Box 26"/>
            <p:cNvSpPr txBox="1">
              <a:spLocks noChangeArrowheads="1"/>
            </p:cNvSpPr>
            <p:nvPr/>
          </p:nvSpPr>
          <p:spPr bwMode="auto">
            <a:xfrm>
              <a:off x="1948558" y="47149"/>
              <a:ext cx="30484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I</a:t>
              </a:r>
            </a:p>
          </p:txBody>
        </p:sp>
        <p:sp>
          <p:nvSpPr>
            <p:cNvPr id="42009" name="Text Box 27"/>
            <p:cNvSpPr txBox="1">
              <a:spLocks noChangeArrowheads="1"/>
            </p:cNvSpPr>
            <p:nvPr/>
          </p:nvSpPr>
          <p:spPr bwMode="auto">
            <a:xfrm>
              <a:off x="2406863" y="1030129"/>
              <a:ext cx="389783"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p>
          </p:txBody>
        </p:sp>
        <p:sp>
          <p:nvSpPr>
            <p:cNvPr id="42010" name="Rectangle 28"/>
            <p:cNvSpPr>
              <a:spLocks noChangeArrowheads="1"/>
            </p:cNvSpPr>
            <p:nvPr/>
          </p:nvSpPr>
          <p:spPr bwMode="auto">
            <a:xfrm>
              <a:off x="240302" y="682195"/>
              <a:ext cx="135731" cy="440055"/>
            </a:xfrm>
            <a:prstGeom prst="rect">
              <a:avLst/>
            </a:prstGeom>
            <a:solidFill>
              <a:schemeClr val="bg1"/>
            </a:solidFill>
            <a:ln w="28575">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2011" name="Text Box 29"/>
            <p:cNvSpPr txBox="1">
              <a:spLocks noChangeArrowheads="1"/>
            </p:cNvSpPr>
            <p:nvPr/>
          </p:nvSpPr>
          <p:spPr bwMode="auto">
            <a:xfrm>
              <a:off x="392881" y="685052"/>
              <a:ext cx="492358"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R</a:t>
              </a:r>
              <a:r>
                <a:rPr lang="en-US" altLang="zh-CN" sz="2400" baseline="-25000">
                  <a:latin typeface="Times New Roman" panose="02020603050405020304" pitchFamily="18" charset="0"/>
                </a:rPr>
                <a:t>0</a:t>
              </a:r>
            </a:p>
          </p:txBody>
        </p:sp>
        <p:sp>
          <p:nvSpPr>
            <p:cNvPr id="42012" name="Rectangle 33"/>
            <p:cNvSpPr>
              <a:spLocks noChangeArrowheads="1"/>
            </p:cNvSpPr>
            <p:nvPr/>
          </p:nvSpPr>
          <p:spPr bwMode="auto">
            <a:xfrm>
              <a:off x="438758" y="1443173"/>
              <a:ext cx="521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sz="2400" i="1">
                  <a:latin typeface="Times New Roman" panose="02020603050405020304" pitchFamily="18" charset="0"/>
                </a:rPr>
                <a:t>U</a:t>
              </a:r>
              <a:r>
                <a:rPr lang="en-US" altLang="zh-CN" sz="2400" baseline="-25000">
                  <a:latin typeface="Times New Roman" panose="02020603050405020304" pitchFamily="18" charset="0"/>
                </a:rPr>
                <a:t>S</a:t>
              </a:r>
              <a:endParaRPr lang="zh-CN" altLang="en-US" sz="2400" baseline="-25000">
                <a:latin typeface="Times New Roman" panose="02020603050405020304" pitchFamily="18" charset="0"/>
              </a:endParaRPr>
            </a:p>
          </p:txBody>
        </p:sp>
        <p:sp>
          <p:nvSpPr>
            <p:cNvPr id="42013" name="TextBox 38"/>
            <p:cNvSpPr txBox="1">
              <a:spLocks noChangeArrowheads="1"/>
            </p:cNvSpPr>
            <p:nvPr/>
          </p:nvSpPr>
          <p:spPr bwMode="auto">
            <a:xfrm>
              <a:off x="240517" y="2418636"/>
              <a:ext cx="20773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a:latin typeface="宋体" panose="02010600030101010101" pitchFamily="2" charset="-122"/>
                  <a:ea typeface="宋体" panose="02010600030101010101" pitchFamily="2" charset="-122"/>
                </a:rPr>
                <a:t>电压源模型</a:t>
              </a:r>
            </a:p>
          </p:txBody>
        </p:sp>
        <p:sp>
          <p:nvSpPr>
            <p:cNvPr id="42014" name="Text Box 22"/>
            <p:cNvSpPr txBox="1">
              <a:spLocks noChangeArrowheads="1"/>
            </p:cNvSpPr>
            <p:nvPr/>
          </p:nvSpPr>
          <p:spPr bwMode="auto">
            <a:xfrm>
              <a:off x="282529" y="1025365"/>
              <a:ext cx="40588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en-US" altLang="zh-CN">
                  <a:latin typeface="Times New Roman" panose="02020603050405020304" pitchFamily="18" charset="0"/>
                </a:rPr>
                <a:t>+</a:t>
              </a:r>
              <a:endParaRPr lang="en-US" altLang="zh-CN" sz="2000">
                <a:latin typeface="Times New Roman" panose="02020603050405020304" pitchFamily="18" charset="0"/>
              </a:endParaRPr>
            </a:p>
            <a:p>
              <a:pPr algn="just" eaLnBrk="1" hangingPunct="1"/>
              <a:endParaRPr lang="en-US" altLang="zh-CN" sz="1800" i="1">
                <a:latin typeface="Times New Roman" panose="02020603050405020304" pitchFamily="18" charset="0"/>
              </a:endParaRPr>
            </a:p>
            <a:p>
              <a:pPr algn="just" eaLnBrk="1" hangingPunct="1"/>
              <a:r>
                <a:rPr lang="en-US" altLang="zh-CN" i="1">
                  <a:latin typeface="Batang" pitchFamily="2" charset="-127"/>
                  <a:ea typeface="Batang" pitchFamily="2" charset="-127"/>
                </a:rPr>
                <a:t>-</a:t>
              </a:r>
            </a:p>
          </p:txBody>
        </p:sp>
      </p:grpSp>
      <p:sp>
        <p:nvSpPr>
          <p:cNvPr id="40994" name="TextBox 48"/>
          <p:cNvSpPr txBox="1">
            <a:spLocks noChangeArrowheads="1"/>
          </p:cNvSpPr>
          <p:nvPr/>
        </p:nvSpPr>
        <p:spPr bwMode="auto">
          <a:xfrm>
            <a:off x="2243138" y="1023939"/>
            <a:ext cx="52895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根据电源等效互换条件</a:t>
            </a:r>
          </a:p>
        </p:txBody>
      </p:sp>
      <p:sp>
        <p:nvSpPr>
          <p:cNvPr id="40995" name="TextBox 50"/>
          <p:cNvSpPr txBox="1">
            <a:spLocks noChangeArrowheads="1"/>
          </p:cNvSpPr>
          <p:nvPr/>
        </p:nvSpPr>
        <p:spPr bwMode="auto">
          <a:xfrm>
            <a:off x="2352675" y="2308225"/>
            <a:ext cx="4527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solidFill>
                  <a:srgbClr val="FF0000"/>
                </a:solidFill>
              </a:rPr>
              <a:t>U</a:t>
            </a:r>
            <a:r>
              <a:rPr lang="en-US" altLang="zh-CN" baseline="-25000">
                <a:solidFill>
                  <a:srgbClr val="FF0000"/>
                </a:solidFill>
              </a:rPr>
              <a:t>S</a:t>
            </a:r>
            <a:r>
              <a:rPr lang="en-US" altLang="zh-CN"/>
              <a:t>=R</a:t>
            </a:r>
            <a:r>
              <a:rPr lang="en-US" altLang="zh-CN" baseline="-25000"/>
              <a:t>0</a:t>
            </a:r>
            <a:r>
              <a:rPr lang="en-US" altLang="zh-CN"/>
              <a:t>I</a:t>
            </a:r>
            <a:r>
              <a:rPr lang="en-US" altLang="zh-CN" baseline="-25000"/>
              <a:t>S</a:t>
            </a:r>
            <a:r>
              <a:rPr lang="en-US" altLang="zh-CN"/>
              <a:t>=6 ×2</a:t>
            </a:r>
            <a:r>
              <a:rPr lang="en-US" altLang="zh-CN">
                <a:solidFill>
                  <a:srgbClr val="FF0000"/>
                </a:solidFill>
              </a:rPr>
              <a:t>=12V</a:t>
            </a:r>
            <a:endParaRPr lang="zh-CN" altLang="en-US">
              <a:solidFill>
                <a:srgbClr val="FF0000"/>
              </a:solidFill>
            </a:endParaRPr>
          </a:p>
        </p:txBody>
      </p:sp>
      <p:sp>
        <p:nvSpPr>
          <p:cNvPr id="40996" name="TextBox 51"/>
          <p:cNvSpPr txBox="1">
            <a:spLocks noChangeArrowheads="1"/>
          </p:cNvSpPr>
          <p:nvPr/>
        </p:nvSpPr>
        <p:spPr bwMode="auto">
          <a:xfrm>
            <a:off x="2084388" y="3135314"/>
            <a:ext cx="39814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⑶当</a:t>
            </a:r>
            <a:r>
              <a:rPr lang="en-US" altLang="zh-CN"/>
              <a:t>R=2Ω</a:t>
            </a:r>
            <a:r>
              <a:rPr lang="zh-CN" altLang="en-US"/>
              <a:t>时，由右图 </a:t>
            </a:r>
          </a:p>
        </p:txBody>
      </p:sp>
      <p:graphicFrame>
        <p:nvGraphicFramePr>
          <p:cNvPr id="40997" name="对象 40996"/>
          <p:cNvGraphicFramePr>
            <a:graphicFrameLocks noChangeAspect="1"/>
          </p:cNvGraphicFramePr>
          <p:nvPr/>
        </p:nvGraphicFramePr>
        <p:xfrm>
          <a:off x="2511425" y="3878263"/>
          <a:ext cx="3771900" cy="952500"/>
        </p:xfrm>
        <a:graphic>
          <a:graphicData uri="http://schemas.openxmlformats.org/presentationml/2006/ole">
            <mc:AlternateContent xmlns:mc="http://schemas.openxmlformats.org/markup-compatibility/2006">
              <mc:Choice xmlns:v="urn:schemas-microsoft-com:vml" Requires="v">
                <p:oleObj r:id="rId2" imgW="3769995" imgH="951865" progId="">
                  <p:embed/>
                </p:oleObj>
              </mc:Choice>
              <mc:Fallback>
                <p:oleObj r:id="rId2" imgW="3769995" imgH="951865" progId="">
                  <p:embed/>
                  <p:pic>
                    <p:nvPicPr>
                      <p:cNvPr id="40997" name="对象 40996"/>
                      <p:cNvPicPr>
                        <a:picLocks noChangeAspect="1" noChangeArrowheads="1"/>
                      </p:cNvPicPr>
                      <p:nvPr/>
                    </p:nvPicPr>
                    <p:blipFill>
                      <a:blip r:embed="rId3"/>
                      <a:srcRect/>
                      <a:stretch>
                        <a:fillRect/>
                      </a:stretch>
                    </p:blipFill>
                    <p:spPr bwMode="auto">
                      <a:xfrm>
                        <a:off x="2511425" y="3878263"/>
                        <a:ext cx="3771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0998" name="TextBox 53"/>
          <p:cNvSpPr txBox="1">
            <a:spLocks noChangeArrowheads="1"/>
          </p:cNvSpPr>
          <p:nvPr/>
        </p:nvSpPr>
        <p:spPr bwMode="auto">
          <a:xfrm>
            <a:off x="1946275" y="5311776"/>
            <a:ext cx="5233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由电流源模型可求得同样结果。</a:t>
            </a:r>
          </a:p>
        </p:txBody>
      </p:sp>
      <p:sp>
        <p:nvSpPr>
          <p:cNvPr id="41995" name="AutoShape 21">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1996" name="AutoShape 22">
            <a:hlinkClick r:id="rId4"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1001" name="AutoShape 23">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0974"/>
                                        </p:tgtEl>
                                        <p:attrNameLst>
                                          <p:attrName>style.visibility</p:attrName>
                                        </p:attrNameLst>
                                      </p:cBhvr>
                                      <p:to>
                                        <p:strVal val="visible"/>
                                      </p:to>
                                    </p:set>
                                    <p:animEffect transition="in" filter="blinds(vertical)">
                                      <p:cBhvr>
                                        <p:cTn id="7" dur="500"/>
                                        <p:tgtEl>
                                          <p:spTgt spid="4097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0976"/>
                                        </p:tgtEl>
                                        <p:attrNameLst>
                                          <p:attrName>style.visibility</p:attrName>
                                        </p:attrNameLst>
                                      </p:cBhvr>
                                      <p:to>
                                        <p:strVal val="visible"/>
                                      </p:to>
                                    </p:set>
                                    <p:animEffect transition="in" filter="dissolve">
                                      <p:cBhvr>
                                        <p:cTn id="11" dur="500"/>
                                        <p:tgtEl>
                                          <p:spTgt spid="4097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0994"/>
                                        </p:tgtEl>
                                        <p:attrNameLst>
                                          <p:attrName>style.visibility</p:attrName>
                                        </p:attrNameLst>
                                      </p:cBhvr>
                                      <p:to>
                                        <p:strVal val="visible"/>
                                      </p:to>
                                    </p:set>
                                    <p:animEffect transition="in" filter="blinds(horizontal)">
                                      <p:cBhvr>
                                        <p:cTn id="16" dur="500"/>
                                        <p:tgtEl>
                                          <p:spTgt spid="40994"/>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40975"/>
                                        </p:tgtEl>
                                        <p:attrNameLst>
                                          <p:attrName>style.visibility</p:attrName>
                                        </p:attrNameLst>
                                      </p:cBhvr>
                                      <p:to>
                                        <p:strVal val="visible"/>
                                      </p:to>
                                    </p:set>
                                    <p:animEffect transition="in" filter="blinds(horizontal)">
                                      <p:cBhvr>
                                        <p:cTn id="20" dur="500"/>
                                        <p:tgtEl>
                                          <p:spTgt spid="4097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0995"/>
                                        </p:tgtEl>
                                        <p:attrNameLst>
                                          <p:attrName>style.visibility</p:attrName>
                                        </p:attrNameLst>
                                      </p:cBhvr>
                                      <p:to>
                                        <p:strVal val="visible"/>
                                      </p:to>
                                    </p:set>
                                    <p:animEffect transition="in" filter="blinds(horizontal)">
                                      <p:cBhvr>
                                        <p:cTn id="25" dur="500"/>
                                        <p:tgtEl>
                                          <p:spTgt spid="4099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0996"/>
                                        </p:tgtEl>
                                        <p:attrNameLst>
                                          <p:attrName>style.visibility</p:attrName>
                                        </p:attrNameLst>
                                      </p:cBhvr>
                                      <p:to>
                                        <p:strVal val="visible"/>
                                      </p:to>
                                    </p:set>
                                    <p:animEffect transition="in" filter="blinds(horizontal)">
                                      <p:cBhvr>
                                        <p:cTn id="30" dur="500"/>
                                        <p:tgtEl>
                                          <p:spTgt spid="4099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0997"/>
                                        </p:tgtEl>
                                        <p:attrNameLst>
                                          <p:attrName>style.visibility</p:attrName>
                                        </p:attrNameLst>
                                      </p:cBhvr>
                                      <p:to>
                                        <p:strVal val="visible"/>
                                      </p:to>
                                    </p:set>
                                    <p:animEffect transition="in" filter="blinds(horizontal)">
                                      <p:cBhvr>
                                        <p:cTn id="35" dur="500"/>
                                        <p:tgtEl>
                                          <p:spTgt spid="4099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0998"/>
                                        </p:tgtEl>
                                        <p:attrNameLst>
                                          <p:attrName>style.visibility</p:attrName>
                                        </p:attrNameLst>
                                      </p:cBhvr>
                                      <p:to>
                                        <p:strVal val="visible"/>
                                      </p:to>
                                    </p:set>
                                    <p:animEffect transition="in" filter="blinds(horizontal)">
                                      <p:cBhvr>
                                        <p:cTn id="40" dur="500"/>
                                        <p:tgtEl>
                                          <p:spTgt spid="40998"/>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mph" presetSubtype="0" fill="hold" grpId="0" nodeType="clickEffect">
                                  <p:stCondLst>
                                    <p:cond delay="0"/>
                                  </p:stCondLst>
                                  <p:childTnLst>
                                    <p:animEffect transition="out" filter="fade">
                                      <p:cBhvr>
                                        <p:cTn id="44" dur="500" tmFilter="0, 0; .2, .5; .8, .5; 1, 0"/>
                                        <p:tgtEl>
                                          <p:spTgt spid="41001"/>
                                        </p:tgtEl>
                                      </p:cBhvr>
                                    </p:animEffect>
                                    <p:animScale>
                                      <p:cBhvr>
                                        <p:cTn id="45" dur="250" autoRev="1" fill="hold"/>
                                        <p:tgtEl>
                                          <p:spTgt spid="410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4" grpId="0"/>
      <p:bldP spid="40975" grpId="0"/>
      <p:bldP spid="40994" grpId="0"/>
      <p:bldP spid="40995" grpId="0"/>
      <p:bldP spid="40996" grpId="0"/>
      <p:bldP spid="40998" grpId="0"/>
      <p:bldP spid="4100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2360614" y="503239"/>
            <a:ext cx="2962275" cy="738187"/>
          </a:xfrm>
        </p:spPr>
        <p:txBody>
          <a:bodyPr/>
          <a:lstStyle/>
          <a:p>
            <a:pPr eaLnBrk="1" hangingPunct="1"/>
            <a:r>
              <a:rPr lang="en-US" altLang="zh-CN" b="1">
                <a:solidFill>
                  <a:schemeClr val="accent2"/>
                </a:solidFill>
                <a:latin typeface="华文楷体" panose="02010600040101010101" pitchFamily="2" charset="-122"/>
                <a:ea typeface="华文楷体" panose="02010600040101010101" pitchFamily="2" charset="-122"/>
              </a:rPr>
              <a:t>1.4 </a:t>
            </a:r>
            <a:r>
              <a:rPr lang="zh-CN" altLang="en-US" b="1">
                <a:solidFill>
                  <a:schemeClr val="accent2"/>
                </a:solidFill>
                <a:latin typeface="华文楷体" panose="02010600040101010101" pitchFamily="2" charset="-122"/>
                <a:ea typeface="华文楷体" panose="02010600040101010101" pitchFamily="2" charset="-122"/>
              </a:rPr>
              <a:t>二极管</a:t>
            </a:r>
          </a:p>
        </p:txBody>
      </p:sp>
      <p:sp>
        <p:nvSpPr>
          <p:cNvPr id="43012" name="AutoShape 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3013" name="AutoShape 5">
            <a:hlinkClick r:id="rId2"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1990" name="AutoShape 6">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7" name="Rectangle 6">
            <a:hlinkClick r:id="rId3" action="ppaction://hlinksldjump"/>
          </p:cNvPr>
          <p:cNvSpPr>
            <a:spLocks noChangeArrowheads="1"/>
          </p:cNvSpPr>
          <p:nvPr/>
        </p:nvSpPr>
        <p:spPr bwMode="auto">
          <a:xfrm>
            <a:off x="2272247" y="2607831"/>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anose="02010609060101010101" pitchFamily="49" charset="-122"/>
                <a:ea typeface="黑体" panose="02010609060101010101" pitchFamily="49" charset="-122"/>
              </a:rPr>
              <a:t>1.4.2 </a:t>
            </a:r>
            <a:r>
              <a:rPr lang="zh-CN" altLang="en-US" sz="3200" dirty="0">
                <a:solidFill>
                  <a:schemeClr val="folHlink"/>
                </a:solidFill>
                <a:latin typeface="黑体" panose="02010609060101010101" pitchFamily="49" charset="-122"/>
                <a:ea typeface="黑体" panose="02010609060101010101" pitchFamily="49" charset="-122"/>
              </a:rPr>
              <a:t>二极管的特性和主要参数</a:t>
            </a:r>
          </a:p>
        </p:txBody>
      </p:sp>
      <p:sp>
        <p:nvSpPr>
          <p:cNvPr id="8" name="Rectangle 7">
            <a:hlinkClick r:id="rId4" action="ppaction://hlinksldjump"/>
          </p:cNvPr>
          <p:cNvSpPr>
            <a:spLocks noChangeArrowheads="1"/>
          </p:cNvSpPr>
          <p:nvPr/>
        </p:nvSpPr>
        <p:spPr bwMode="auto">
          <a:xfrm>
            <a:off x="2272248" y="1801860"/>
            <a:ext cx="5134739"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anose="02010609060101010101" pitchFamily="49" charset="-122"/>
                <a:ea typeface="黑体" panose="02010609060101010101" pitchFamily="49" charset="-122"/>
              </a:rPr>
              <a:t>1.4.1 PN</a:t>
            </a:r>
            <a:r>
              <a:rPr lang="zh-CN" altLang="en-US" sz="3200" dirty="0">
                <a:solidFill>
                  <a:schemeClr val="folHlink"/>
                </a:solidFill>
                <a:latin typeface="黑体" panose="02010609060101010101" pitchFamily="49" charset="-122"/>
                <a:ea typeface="黑体" panose="02010609060101010101" pitchFamily="49" charset="-122"/>
              </a:rPr>
              <a:t>结及其单向导电性</a:t>
            </a:r>
          </a:p>
        </p:txBody>
      </p:sp>
      <p:sp>
        <p:nvSpPr>
          <p:cNvPr id="9" name="Rectangle 6">
            <a:hlinkClick r:id="rId5" action="ppaction://hlinksldjump"/>
          </p:cNvPr>
          <p:cNvSpPr>
            <a:spLocks noChangeArrowheads="1"/>
          </p:cNvSpPr>
          <p:nvPr/>
        </p:nvSpPr>
        <p:spPr bwMode="auto">
          <a:xfrm>
            <a:off x="2272247" y="3389275"/>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anose="02010609060101010101" pitchFamily="49" charset="-122"/>
                <a:ea typeface="黑体" panose="02010609060101010101" pitchFamily="49" charset="-122"/>
              </a:rPr>
              <a:t>1.4.3 </a:t>
            </a:r>
            <a:r>
              <a:rPr lang="zh-CN" altLang="en-US" sz="3200" dirty="0">
                <a:solidFill>
                  <a:schemeClr val="folHlink"/>
                </a:solidFill>
                <a:latin typeface="黑体" panose="02010609060101010101" pitchFamily="49" charset="-122"/>
                <a:ea typeface="黑体" panose="02010609060101010101" pitchFamily="49" charset="-122"/>
              </a:rPr>
              <a:t>二极管的工作点和理想特性</a:t>
            </a:r>
          </a:p>
        </p:txBody>
      </p:sp>
      <p:sp>
        <p:nvSpPr>
          <p:cNvPr id="10" name="Rectangle 6">
            <a:hlinkClick r:id="rId6" action="ppaction://hlinksldjump"/>
          </p:cNvPr>
          <p:cNvSpPr>
            <a:spLocks noChangeArrowheads="1"/>
          </p:cNvSpPr>
          <p:nvPr/>
        </p:nvSpPr>
        <p:spPr bwMode="auto">
          <a:xfrm>
            <a:off x="2272247" y="4184635"/>
            <a:ext cx="5055166"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anose="02010609060101010101" pitchFamily="49" charset="-122"/>
                <a:ea typeface="黑体" panose="02010609060101010101" pitchFamily="49" charset="-122"/>
              </a:rPr>
              <a:t>1.4.4 </a:t>
            </a:r>
            <a:r>
              <a:rPr lang="zh-CN" altLang="en-US" sz="3200" dirty="0">
                <a:solidFill>
                  <a:schemeClr val="folHlink"/>
                </a:solidFill>
                <a:latin typeface="黑体" panose="02010609060101010101" pitchFamily="49" charset="-122"/>
                <a:ea typeface="黑体" panose="02010609060101010101" pitchFamily="49" charset="-122"/>
              </a:rPr>
              <a:t>稳压二极管 </a:t>
            </a:r>
          </a:p>
        </p:txBody>
      </p:sp>
      <p:sp>
        <p:nvSpPr>
          <p:cNvPr id="11" name="Rectangle 6">
            <a:hlinkClick r:id="rId7" action="ppaction://hlinksldjump"/>
          </p:cNvPr>
          <p:cNvSpPr>
            <a:spLocks noChangeArrowheads="1"/>
          </p:cNvSpPr>
          <p:nvPr/>
        </p:nvSpPr>
        <p:spPr bwMode="auto">
          <a:xfrm>
            <a:off x="2272247" y="4932467"/>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anose="02010609060101010101" pitchFamily="49" charset="-122"/>
                <a:ea typeface="黑体" panose="02010609060101010101" pitchFamily="49" charset="-122"/>
              </a:rPr>
              <a:t>1.4.5 </a:t>
            </a:r>
            <a:r>
              <a:rPr lang="zh-CN" altLang="en-US" sz="3200" dirty="0">
                <a:solidFill>
                  <a:schemeClr val="folHlink"/>
                </a:solidFill>
                <a:latin typeface="黑体" panose="02010609060101010101" pitchFamily="49" charset="-122"/>
                <a:ea typeface="黑体" panose="02010609060101010101" pitchFamily="49" charset="-122"/>
              </a:rPr>
              <a:t>发光二极管和光电二极管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1990"/>
                                        </p:tgtEl>
                                      </p:cBhvr>
                                    </p:animEffect>
                                    <p:animScale>
                                      <p:cBhvr>
                                        <p:cTn id="7" dur="250" autoRev="1" fill="hold"/>
                                        <p:tgtEl>
                                          <p:spTgt spid="4199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2098675" y="304801"/>
            <a:ext cx="6383338" cy="784225"/>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1.4.1 PN</a:t>
            </a:r>
            <a:r>
              <a:rPr lang="zh-CN" altLang="en-US" sz="3200" b="1">
                <a:solidFill>
                  <a:schemeClr val="folHlink"/>
                </a:solidFill>
                <a:latin typeface="黑体" panose="02010609060101010101" pitchFamily="49" charset="-122"/>
                <a:ea typeface="黑体" panose="02010609060101010101" pitchFamily="49" charset="-122"/>
              </a:rPr>
              <a:t>结及其单向导电性</a:t>
            </a:r>
          </a:p>
        </p:txBody>
      </p:sp>
      <p:sp>
        <p:nvSpPr>
          <p:cNvPr id="43011" name="Rectangle 3"/>
          <p:cNvSpPr>
            <a:spLocks noGrp="1" noChangeArrowheads="1"/>
          </p:cNvSpPr>
          <p:nvPr>
            <p:ph type="body" idx="4294967295"/>
          </p:nvPr>
        </p:nvSpPr>
        <p:spPr>
          <a:xfrm>
            <a:off x="1909764" y="1763713"/>
            <a:ext cx="7786687" cy="550862"/>
          </a:xfrm>
        </p:spPr>
        <p:txBody>
          <a:bodyPr>
            <a:normAutofit lnSpcReduction="10000"/>
          </a:bodyPr>
          <a:lstStyle/>
          <a:p>
            <a:pPr eaLnBrk="1" hangingPunct="1">
              <a:buFont typeface="Wingdings" panose="05000000000000000000" pitchFamily="2" charset="2"/>
              <a:buNone/>
            </a:pPr>
            <a:r>
              <a:rPr lang="zh-CN" altLang="en-US" sz="2800" b="1">
                <a:ea typeface="幼圆" panose="02010509060101010101" pitchFamily="49" charset="-122"/>
              </a:rPr>
              <a:t>物质按导电能力分为：导体、半导体、绝缘体。</a:t>
            </a:r>
          </a:p>
        </p:txBody>
      </p:sp>
      <p:sp>
        <p:nvSpPr>
          <p:cNvPr id="44036" name="AutoShape 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4037" name="AutoShape 5">
            <a:hlinkClick r:id="rId2"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3014" name="Rectangle 6"/>
          <p:cNvSpPr>
            <a:spLocks noChangeArrowheads="1"/>
          </p:cNvSpPr>
          <p:nvPr/>
        </p:nvSpPr>
        <p:spPr bwMode="auto">
          <a:xfrm>
            <a:off x="1936750" y="2484438"/>
            <a:ext cx="8731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本征半导体</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纯净的半导体（如硅、锗、砷化镓等）</a:t>
            </a:r>
          </a:p>
        </p:txBody>
      </p:sp>
      <p:sp>
        <p:nvSpPr>
          <p:cNvPr id="43015" name="Rectangle 7"/>
          <p:cNvSpPr>
            <a:spLocks noChangeArrowheads="1"/>
          </p:cNvSpPr>
          <p:nvPr/>
        </p:nvSpPr>
        <p:spPr bwMode="auto">
          <a:xfrm>
            <a:off x="1730376" y="3113088"/>
            <a:ext cx="82089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66675">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en-US" altLang="zh-CN">
                <a:latin typeface="幼圆" panose="02010509060101010101" pitchFamily="49" charset="-122"/>
              </a:rPr>
              <a:t>P</a:t>
            </a:r>
            <a:r>
              <a:rPr lang="zh-CN" altLang="en-US">
                <a:latin typeface="幼圆" panose="02010509060101010101" pitchFamily="49" charset="-122"/>
              </a:rPr>
              <a:t>型半导体</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在纯净的半导体硅、锗中掺入少量</a:t>
            </a:r>
          </a:p>
          <a:p>
            <a:pPr algn="ctr" eaLnBrk="1" hangingPunct="1"/>
            <a:r>
              <a:rPr lang="zh-CN" altLang="en-US">
                <a:latin typeface="幼圆" panose="02010509060101010101" pitchFamily="49" charset="-122"/>
              </a:rPr>
              <a:t>             三价元素。</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多数载流子为空穴</a:t>
            </a:r>
            <a:r>
              <a:rPr lang="zh-CN" altLang="en-US" sz="2400">
                <a:latin typeface="幼圆" panose="02010509060101010101" pitchFamily="49" charset="-122"/>
              </a:rPr>
              <a:t>。</a:t>
            </a:r>
          </a:p>
        </p:txBody>
      </p:sp>
      <p:sp>
        <p:nvSpPr>
          <p:cNvPr id="43016" name="Rectangle 8"/>
          <p:cNvSpPr>
            <a:spLocks noChangeArrowheads="1"/>
          </p:cNvSpPr>
          <p:nvPr/>
        </p:nvSpPr>
        <p:spPr bwMode="auto">
          <a:xfrm>
            <a:off x="1905000" y="4346575"/>
            <a:ext cx="85359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66675">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幼圆" panose="02010509060101010101" pitchFamily="49" charset="-122"/>
              </a:rPr>
              <a:t>N</a:t>
            </a:r>
            <a:r>
              <a:rPr lang="zh-CN" altLang="en-US">
                <a:latin typeface="幼圆" panose="02010509060101010101" pitchFamily="49" charset="-122"/>
              </a:rPr>
              <a:t>型半导体</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在纯净的半导体硅、锗中掺入少量</a:t>
            </a:r>
          </a:p>
          <a:p>
            <a:pPr algn="ctr" eaLnBrk="1" hangingPunct="1"/>
            <a:r>
              <a:rPr lang="zh-CN" altLang="en-US">
                <a:latin typeface="幼圆" panose="02010509060101010101" pitchFamily="49" charset="-122"/>
              </a:rPr>
              <a:t>         五价元素。</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多数载流子为电子。</a:t>
            </a:r>
          </a:p>
        </p:txBody>
      </p:sp>
      <p:sp>
        <p:nvSpPr>
          <p:cNvPr id="43017" name="AutoShape 9">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blinds(horizontal)">
                                      <p:cBhvr>
                                        <p:cTn id="7" dur="500"/>
                                        <p:tgtEl>
                                          <p:spTgt spid="43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14"/>
                                        </p:tgtEl>
                                        <p:attrNameLst>
                                          <p:attrName>style.visibility</p:attrName>
                                        </p:attrNameLst>
                                      </p:cBhvr>
                                      <p:to>
                                        <p:strVal val="visible"/>
                                      </p:to>
                                    </p:set>
                                    <p:animEffect transition="in" filter="blinds(horizontal)">
                                      <p:cBhvr>
                                        <p:cTn id="12" dur="500"/>
                                        <p:tgtEl>
                                          <p:spTgt spid="430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3015"/>
                                        </p:tgtEl>
                                        <p:attrNameLst>
                                          <p:attrName>style.visibility</p:attrName>
                                        </p:attrNameLst>
                                      </p:cBhvr>
                                      <p:to>
                                        <p:strVal val="visible"/>
                                      </p:to>
                                    </p:set>
                                    <p:animEffect transition="in" filter="blinds(horizontal)">
                                      <p:cBhvr>
                                        <p:cTn id="17" dur="500"/>
                                        <p:tgtEl>
                                          <p:spTgt spid="430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3016"/>
                                        </p:tgtEl>
                                        <p:attrNameLst>
                                          <p:attrName>style.visibility</p:attrName>
                                        </p:attrNameLst>
                                      </p:cBhvr>
                                      <p:to>
                                        <p:strVal val="visible"/>
                                      </p:to>
                                    </p:set>
                                    <p:animEffect transition="in" filter="blinds(horizontal)">
                                      <p:cBhvr>
                                        <p:cTn id="22" dur="500"/>
                                        <p:tgtEl>
                                          <p:spTgt spid="43016"/>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43017"/>
                                        </p:tgtEl>
                                      </p:cBhvr>
                                    </p:animEffect>
                                    <p:animScale>
                                      <p:cBhvr>
                                        <p:cTn id="27" dur="250" autoRev="1" fill="hold"/>
                                        <p:tgtEl>
                                          <p:spTgt spid="430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P spid="43014" grpId="0"/>
      <p:bldP spid="43015" grpId="0"/>
      <p:bldP spid="43016" grpId="0"/>
      <p:bldP spid="430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文本框 44033"/>
          <p:cNvSpPr txBox="1"/>
          <p:nvPr/>
        </p:nvSpPr>
        <p:spPr>
          <a:xfrm>
            <a:off x="2135188" y="1611314"/>
            <a:ext cx="3111500" cy="579437"/>
          </a:xfrm>
          <a:prstGeom prst="rect">
            <a:avLst/>
          </a:prstGeom>
          <a:noFill/>
          <a:ln w="9525">
            <a:noFill/>
          </a:ln>
          <a:effectLst>
            <a:outerShdw dist="35921" dir="2699999" algn="ctr" rotWithShape="0">
              <a:schemeClr val="bg2"/>
            </a:outerShdw>
          </a:effectLst>
        </p:spPr>
        <p:txBody>
          <a:bodyPr>
            <a:spAutoFit/>
          </a:bodyPr>
          <a:lstStyle/>
          <a:p>
            <a:pPr algn="just">
              <a:spcBef>
                <a:spcPct val="50000"/>
              </a:spcBef>
              <a:buFont typeface="Arial" panose="020B0604020202020204" pitchFamily="34" charset="0"/>
              <a:buNone/>
              <a:defRPr/>
            </a:pPr>
            <a:r>
              <a:rPr lang="en-US" altLang="zh-CN" sz="3200" noProof="1">
                <a:effectLst>
                  <a:outerShdw blurRad="38100" dist="38100" dir="2700000">
                    <a:srgbClr val="FFFFFF"/>
                  </a:outerShdw>
                </a:effectLst>
                <a:latin typeface="Times New Roman" panose="02020603050405020304" pitchFamily="18" charset="0"/>
                <a:ea typeface="幼圆" panose="02010509060101010101" pitchFamily="49" charset="-122"/>
              </a:rPr>
              <a:t>1</a:t>
            </a:r>
            <a:r>
              <a:rPr lang="en-US" altLang="zh-CN" noProof="1">
                <a:effectLst>
                  <a:outerShdw blurRad="38100" dist="38100" dir="2700000">
                    <a:srgbClr val="FFFFFF"/>
                  </a:outerShdw>
                </a:effectLst>
                <a:latin typeface="Times New Roman" panose="02020603050405020304" pitchFamily="18" charset="0"/>
                <a:ea typeface="幼圆" panose="02010509060101010101" pitchFamily="49" charset="-122"/>
              </a:rPr>
              <a:t>.</a:t>
            </a:r>
            <a:r>
              <a:rPr lang="zh-CN" altLang="en-US" sz="3200" noProof="1">
                <a:effectLst>
                  <a:outerShdw blurRad="38100" dist="38100" dir="2700000">
                    <a:srgbClr val="FFFFFF"/>
                  </a:outerShdw>
                </a:effectLst>
                <a:latin typeface="Times New Roman" panose="02020603050405020304" pitchFamily="18" charset="0"/>
                <a:ea typeface="幼圆" panose="02010509060101010101" pitchFamily="49" charset="-122"/>
              </a:rPr>
              <a:t>本征半导体</a:t>
            </a:r>
          </a:p>
        </p:txBody>
      </p:sp>
      <p:sp>
        <p:nvSpPr>
          <p:cNvPr id="44035" name="折角形 44034"/>
          <p:cNvSpPr>
            <a:spLocks noChangeArrowheads="1"/>
          </p:cNvSpPr>
          <p:nvPr/>
        </p:nvSpPr>
        <p:spPr bwMode="auto">
          <a:xfrm>
            <a:off x="2424114" y="2420938"/>
            <a:ext cx="1944687" cy="3200400"/>
          </a:xfrm>
          <a:prstGeom prst="foldedCorner">
            <a:avLst>
              <a:gd name="adj" fmla="val 12500"/>
            </a:avLst>
          </a:prstGeom>
          <a:solidFill>
            <a:srgbClr val="99CCFF"/>
          </a:solidFill>
          <a:ln w="9525">
            <a:solidFill>
              <a:srgbClr val="FFCC00"/>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en-US" altLang="zh-CN" sz="2400">
                <a:latin typeface="Times New Roman" panose="02020603050405020304" pitchFamily="18" charset="0"/>
              </a:rPr>
              <a:t>     </a:t>
            </a:r>
            <a:r>
              <a:rPr lang="zh-CN" altLang="en-US" sz="2400">
                <a:latin typeface="幼圆" panose="02010509060101010101" pitchFamily="49" charset="-122"/>
              </a:rPr>
              <a:t>完全纯净</a:t>
            </a:r>
          </a:p>
          <a:p>
            <a:pPr algn="ctr"/>
            <a:r>
              <a:rPr lang="zh-CN" altLang="en-US" sz="2400">
                <a:latin typeface="幼圆" panose="02010509060101010101" pitchFamily="49" charset="-122"/>
              </a:rPr>
              <a:t>的具有晶体</a:t>
            </a:r>
          </a:p>
          <a:p>
            <a:pPr algn="ctr"/>
            <a:r>
              <a:rPr lang="zh-CN" altLang="en-US" sz="2400">
                <a:latin typeface="幼圆" panose="02010509060101010101" pitchFamily="49" charset="-122"/>
              </a:rPr>
              <a:t>结构的半导</a:t>
            </a:r>
          </a:p>
          <a:p>
            <a:pPr algn="ctr"/>
            <a:r>
              <a:rPr lang="zh-CN" altLang="en-US" sz="2400">
                <a:latin typeface="幼圆" panose="02010509060101010101" pitchFamily="49" charset="-122"/>
              </a:rPr>
              <a:t>体称为</a:t>
            </a:r>
            <a:r>
              <a:rPr lang="zh-CN" altLang="en-US" sz="2400" b="0">
                <a:solidFill>
                  <a:schemeClr val="accent2"/>
                </a:solidFill>
                <a:latin typeface="幼圆" panose="02010509060101010101" pitchFamily="49" charset="-122"/>
              </a:rPr>
              <a:t>本征</a:t>
            </a:r>
          </a:p>
          <a:p>
            <a:pPr algn="ctr"/>
            <a:r>
              <a:rPr lang="zh-CN" altLang="en-US" sz="2400" b="0">
                <a:solidFill>
                  <a:schemeClr val="accent2"/>
                </a:solidFill>
                <a:latin typeface="幼圆" panose="02010509060101010101" pitchFamily="49" charset="-122"/>
              </a:rPr>
              <a:t>半导体</a:t>
            </a:r>
            <a:r>
              <a:rPr lang="zh-CN" altLang="en-US" sz="2400">
                <a:solidFill>
                  <a:schemeClr val="accent2"/>
                </a:solidFill>
                <a:latin typeface="幼圆" panose="02010509060101010101" pitchFamily="49" charset="-122"/>
              </a:rPr>
              <a:t> 。</a:t>
            </a:r>
            <a:r>
              <a:rPr lang="zh-CN" altLang="en-US" sz="2400">
                <a:latin typeface="幼圆" panose="02010509060101010101" pitchFamily="49" charset="-122"/>
              </a:rPr>
              <a:t>它</a:t>
            </a:r>
          </a:p>
          <a:p>
            <a:pPr algn="ctr"/>
            <a:r>
              <a:rPr lang="zh-CN" altLang="en-US" sz="2400">
                <a:latin typeface="幼圆" panose="02010509060101010101" pitchFamily="49" charset="-122"/>
              </a:rPr>
              <a:t>具有共价键</a:t>
            </a:r>
          </a:p>
          <a:p>
            <a:pPr algn="ctr"/>
            <a:r>
              <a:rPr lang="zh-CN" altLang="en-US" sz="2400">
                <a:latin typeface="幼圆" panose="02010509060101010101" pitchFamily="49" charset="-122"/>
              </a:rPr>
              <a:t>结构。</a:t>
            </a:r>
            <a:r>
              <a:rPr lang="zh-CN" altLang="en-US" sz="2400">
                <a:latin typeface="Times New Roman" panose="02020603050405020304" pitchFamily="18" charset="0"/>
              </a:rPr>
              <a:t>       </a:t>
            </a:r>
          </a:p>
        </p:txBody>
      </p:sp>
      <p:grpSp>
        <p:nvGrpSpPr>
          <p:cNvPr id="44036" name="组合 44035"/>
          <p:cNvGrpSpPr/>
          <p:nvPr/>
        </p:nvGrpSpPr>
        <p:grpSpPr bwMode="auto">
          <a:xfrm>
            <a:off x="5029200" y="1638300"/>
            <a:ext cx="5638800" cy="4038600"/>
            <a:chOff x="0" y="0"/>
            <a:chExt cx="3552" cy="2544"/>
          </a:xfrm>
        </p:grpSpPr>
        <p:sp>
          <p:nvSpPr>
            <p:cNvPr id="44037" name="矩形 44036"/>
            <p:cNvSpPr/>
            <p:nvPr/>
          </p:nvSpPr>
          <p:spPr>
            <a:xfrm>
              <a:off x="480" y="2208"/>
              <a:ext cx="2448" cy="336"/>
            </a:xfrm>
            <a:prstGeom prst="rect">
              <a:avLst/>
            </a:prstGeom>
            <a:noFill/>
            <a:ln w="9525">
              <a:noFill/>
            </a:ln>
          </p:spPr>
          <p:txBody>
            <a:bodyPr wrap="none" anchor="ctr"/>
            <a:lstStyle/>
            <a:p>
              <a:pPr algn="ctr">
                <a:buFont typeface="Arial" panose="020B0604020202020204" pitchFamily="34" charset="0"/>
                <a:buNone/>
                <a:defRPr/>
              </a:pPr>
              <a:r>
                <a:rPr lang="zh-CN" altLang="en-US" sz="2400" noProof="1">
                  <a:solidFill>
                    <a:srgbClr val="FFFF66"/>
                  </a:solidFill>
                  <a:effectLst>
                    <a:outerShdw blurRad="38100" dist="38100" dir="2700000">
                      <a:srgbClr val="000000"/>
                    </a:outerShdw>
                  </a:effectLst>
                  <a:latin typeface="Times New Roman" panose="02020603050405020304" pitchFamily="18" charset="0"/>
                  <a:ea typeface="幼圆" panose="02010509060101010101" pitchFamily="49" charset="-122"/>
                </a:rPr>
                <a:t>锗和硅的原子结构</a:t>
              </a:r>
            </a:p>
          </p:txBody>
        </p:sp>
        <p:pic>
          <p:nvPicPr>
            <p:cNvPr id="45073" name="图片 44037" descr="图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3552" cy="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39" name="矩形 44038"/>
          <p:cNvSpPr/>
          <p:nvPr/>
        </p:nvSpPr>
        <p:spPr>
          <a:xfrm>
            <a:off x="6096000" y="5715000"/>
            <a:ext cx="4114800" cy="457200"/>
          </a:xfrm>
          <a:prstGeom prst="rect">
            <a:avLst/>
          </a:prstGeom>
          <a:noFill/>
          <a:ln w="9525">
            <a:noFill/>
          </a:ln>
        </p:spPr>
        <p:txBody>
          <a:bodyPr wrap="none" anchor="ctr"/>
          <a:lstStyle/>
          <a:p>
            <a:pPr algn="ctr">
              <a:buFont typeface="Arial" panose="020B0604020202020204" pitchFamily="34" charset="0"/>
              <a:buNone/>
              <a:defRPr/>
            </a:pPr>
            <a:r>
              <a:rPr lang="zh-CN" altLang="en-US" sz="2400" noProof="1">
                <a:effectLst>
                  <a:outerShdw blurRad="38100" dist="38100" dir="2700000">
                    <a:srgbClr val="FFFFFF"/>
                  </a:outerShdw>
                </a:effectLst>
                <a:latin typeface="Times New Roman" panose="02020603050405020304" pitchFamily="18" charset="0"/>
                <a:ea typeface="幼圆" panose="02010509060101010101" pitchFamily="49" charset="-122"/>
              </a:rPr>
              <a:t>单晶硅中的共价键结构</a:t>
            </a:r>
          </a:p>
        </p:txBody>
      </p:sp>
      <p:sp>
        <p:nvSpPr>
          <p:cNvPr id="44040" name="矩形标注 44039"/>
          <p:cNvSpPr>
            <a:spLocks noChangeArrowheads="1"/>
          </p:cNvSpPr>
          <p:nvPr/>
        </p:nvSpPr>
        <p:spPr bwMode="auto">
          <a:xfrm rot="-5400000">
            <a:off x="5181600" y="3810000"/>
            <a:ext cx="533400" cy="990600"/>
          </a:xfrm>
          <a:prstGeom prst="wedgeRectCallout">
            <a:avLst>
              <a:gd name="adj1" fmla="val -11542"/>
              <a:gd name="adj2" fmla="val 22142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latin typeface="Times New Roman" panose="02020603050405020304" pitchFamily="18" charset="0"/>
              </a:rPr>
              <a:t>价电子</a:t>
            </a:r>
          </a:p>
        </p:txBody>
      </p:sp>
      <p:pic>
        <p:nvPicPr>
          <p:cNvPr id="44041" name="图片 44040" descr="图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1905000"/>
            <a:ext cx="45720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2" name="直接连接符 44041"/>
          <p:cNvSpPr>
            <a:spLocks noChangeShapeType="1"/>
          </p:cNvSpPr>
          <p:nvPr/>
        </p:nvSpPr>
        <p:spPr bwMode="auto">
          <a:xfrm>
            <a:off x="5791200" y="4419600"/>
            <a:ext cx="381000" cy="304800"/>
          </a:xfrm>
          <a:prstGeom prst="line">
            <a:avLst/>
          </a:prstGeom>
          <a:noFill/>
          <a:ln w="127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44043" name="圆角矩形标注 44042"/>
          <p:cNvSpPr>
            <a:spLocks noChangeArrowheads="1"/>
          </p:cNvSpPr>
          <p:nvPr/>
        </p:nvSpPr>
        <p:spPr bwMode="auto">
          <a:xfrm>
            <a:off x="7239000" y="3886200"/>
            <a:ext cx="1143000" cy="381000"/>
          </a:xfrm>
          <a:prstGeom prst="wedgeRoundRectCallout">
            <a:avLst>
              <a:gd name="adj1" fmla="val -52639"/>
              <a:gd name="adj2" fmla="val 82083"/>
              <a:gd name="adj3" fmla="val 16667"/>
            </a:avLst>
          </a:prstGeom>
          <a:solidFill>
            <a:srgbClr val="0066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solidFill>
                  <a:schemeClr val="bg1"/>
                </a:solidFill>
                <a:latin typeface="Times New Roman" panose="02020603050405020304" pitchFamily="18" charset="0"/>
              </a:rPr>
              <a:t>硅原子</a:t>
            </a:r>
          </a:p>
        </p:txBody>
      </p:sp>
      <p:sp>
        <p:nvSpPr>
          <p:cNvPr id="45066" name="文本框 44043"/>
          <p:cNvSpPr txBox="1">
            <a:spLocks noChangeArrowheads="1"/>
          </p:cNvSpPr>
          <p:nvPr/>
        </p:nvSpPr>
        <p:spPr bwMode="auto">
          <a:xfrm>
            <a:off x="2057400" y="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DDDDDD"/>
                </a:solidFill>
                <a:latin typeface="Times New Roman" panose="02020603050405020304" pitchFamily="18" charset="0"/>
                <a:ea typeface="隶书" panose="02010509060101010101" pitchFamily="49" charset="-122"/>
              </a:rPr>
              <a:t>第</a:t>
            </a:r>
            <a:r>
              <a:rPr lang="en-US" altLang="zh-CN">
                <a:solidFill>
                  <a:srgbClr val="DDDDDD"/>
                </a:solidFill>
                <a:latin typeface="Times New Roman" panose="02020603050405020304" pitchFamily="18" charset="0"/>
                <a:ea typeface="隶书" panose="02010509060101010101" pitchFamily="49" charset="-122"/>
              </a:rPr>
              <a:t>1</a:t>
            </a:r>
            <a:r>
              <a:rPr lang="zh-CN" altLang="en-US">
                <a:solidFill>
                  <a:srgbClr val="DDDDDD"/>
                </a:solidFill>
                <a:latin typeface="Times New Roman" panose="02020603050405020304" pitchFamily="18" charset="0"/>
                <a:ea typeface="隶书" panose="02010509060101010101" pitchFamily="49" charset="-122"/>
              </a:rPr>
              <a:t>章</a:t>
            </a:r>
          </a:p>
        </p:txBody>
      </p:sp>
      <p:sp>
        <p:nvSpPr>
          <p:cNvPr id="45067" name="文本框 44044">
            <a:hlinkClick r:id="" action="ppaction://hlinkshowjump?jump=previousslide" highlightClick="1"/>
          </p:cNvPr>
          <p:cNvSpPr txBox="1">
            <a:spLocks noChangeArrowheads="1"/>
          </p:cNvSpPr>
          <p:nvPr/>
        </p:nvSpPr>
        <p:spPr bwMode="auto">
          <a:xfrm>
            <a:off x="6705600" y="62626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上页</a:t>
            </a:r>
          </a:p>
        </p:txBody>
      </p:sp>
      <p:sp>
        <p:nvSpPr>
          <p:cNvPr id="45068" name="文本框 44045">
            <a:hlinkClick r:id="" action="ppaction://hlinkshowjump?jump=nextslide"/>
          </p:cNvPr>
          <p:cNvSpPr txBox="1">
            <a:spLocks noChangeArrowheads="1"/>
          </p:cNvSpPr>
          <p:nvPr/>
        </p:nvSpPr>
        <p:spPr bwMode="auto">
          <a:xfrm>
            <a:off x="8001000" y="626268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下页</a:t>
            </a:r>
          </a:p>
        </p:txBody>
      </p:sp>
      <p:sp>
        <p:nvSpPr>
          <p:cNvPr id="44047" name="矩形 44046">
            <a:hlinkClick r:id="" action="ppaction://hlinkshowjump?jump=nextslide"/>
          </p:cNvPr>
          <p:cNvSpPr>
            <a:spLocks noChangeArrowheads="1" noChangeShapeType="1" noTextEdit="1"/>
          </p:cNvSpPr>
          <p:nvPr/>
        </p:nvSpPr>
        <p:spPr bwMode="auto">
          <a:xfrm>
            <a:off x="5664200" y="6308726"/>
            <a:ext cx="723900" cy="3524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kern="10">
                <a:gradFill rotWithShape="1">
                  <a:gsLst>
                    <a:gs pos="0">
                      <a:srgbClr val="FF0000"/>
                    </a:gs>
                    <a:gs pos="100000">
                      <a:srgbClr val="760000"/>
                    </a:gs>
                  </a:gsLst>
                  <a:path path="rect">
                    <a:fillToRect l="50000" t="50000" r="50000" b="50000"/>
                  </a:path>
                </a:gradFill>
                <a:effectLst>
                  <a:outerShdw dist="35921" dir="2700000" algn="ctr" rotWithShape="0">
                    <a:srgbClr val="C0C0C0"/>
                  </a:outerShdw>
                </a:effectLst>
                <a:latin typeface="隶书" panose="02010509060101010101" pitchFamily="49" charset="-122"/>
                <a:ea typeface="隶书" panose="02010509060101010101" pitchFamily="49" charset="-122"/>
              </a:rPr>
              <a:t>翻页</a:t>
            </a:r>
          </a:p>
        </p:txBody>
      </p:sp>
      <p:sp>
        <p:nvSpPr>
          <p:cNvPr id="45070" name="文本框 44047">
            <a:hlinkClick r:id="rId4" action="ppaction://hlinksldjump"/>
          </p:cNvPr>
          <p:cNvSpPr txBox="1">
            <a:spLocks noChangeArrowheads="1"/>
          </p:cNvSpPr>
          <p:nvPr/>
        </p:nvSpPr>
        <p:spPr bwMode="auto">
          <a:xfrm>
            <a:off x="9220200" y="62626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返回</a:t>
            </a:r>
          </a:p>
        </p:txBody>
      </p:sp>
      <p:sp>
        <p:nvSpPr>
          <p:cNvPr id="44049" name="矩形 44048"/>
          <p:cNvSpPr/>
          <p:nvPr/>
        </p:nvSpPr>
        <p:spPr>
          <a:xfrm>
            <a:off x="2141380" y="642939"/>
            <a:ext cx="4491355" cy="583565"/>
          </a:xfrm>
          <a:prstGeom prst="rect">
            <a:avLst/>
          </a:prstGeom>
          <a:noFill/>
          <a:ln w="9525">
            <a:noFill/>
          </a:ln>
          <a:effectLst>
            <a:outerShdw dist="35921" dir="2699999" algn="ctr" rotWithShape="0">
              <a:schemeClr val="bg2"/>
            </a:outerShdw>
          </a:effectLst>
        </p:spPr>
        <p:txBody>
          <a:bodyPr wrap="none">
            <a:spAutoFit/>
          </a:bodyPr>
          <a:lstStyle/>
          <a:p>
            <a:pPr algn="just">
              <a:buFont typeface="Arial" panose="020B0604020202020204" pitchFamily="34" charset="0"/>
              <a:buNone/>
              <a:defRPr/>
            </a:pPr>
            <a:r>
              <a:rPr lang="en-US" altLang="zh-CN" sz="3200" noProof="1">
                <a:solidFill>
                  <a:srgbClr val="0070C0"/>
                </a:solidFill>
                <a:latin typeface="华文楷体" panose="02010600040101010101" pitchFamily="2" charset="-122"/>
                <a:ea typeface="华文楷体" panose="02010600040101010101" pitchFamily="2" charset="-122"/>
                <a:cs typeface="华文楷体" panose="02010600040101010101" pitchFamily="2" charset="-122"/>
              </a:rPr>
              <a:t> </a:t>
            </a:r>
            <a:r>
              <a:rPr lang="en-US" altLang="zh-CN" sz="3200" noProof="1">
                <a:solidFill>
                  <a:srgbClr val="0070C0"/>
                </a:solidFill>
                <a:effectLst>
                  <a:outerShdw blurRad="38100" dist="38100" dir="2700000">
                    <a:srgbClr val="FFFFFF"/>
                  </a:outerShdw>
                </a:effectLst>
                <a:latin typeface="华文楷体" panose="02010600040101010101" pitchFamily="2" charset="-122"/>
                <a:ea typeface="华文楷体" panose="02010600040101010101" pitchFamily="2" charset="-122"/>
                <a:cs typeface="华文楷体" panose="02010600040101010101" pitchFamily="2" charset="-122"/>
              </a:rPr>
              <a:t>PN</a:t>
            </a:r>
            <a:r>
              <a:rPr lang="zh-CN" altLang="en-US" sz="3200" noProof="1">
                <a:solidFill>
                  <a:srgbClr val="0070C0"/>
                </a:solidFill>
                <a:effectLst>
                  <a:outerShdw blurRad="38100" dist="38100" dir="2700000">
                    <a:srgbClr val="FFFFFF"/>
                  </a:outerShdw>
                </a:effectLst>
                <a:latin typeface="华文楷体" panose="02010600040101010101" pitchFamily="2" charset="-122"/>
                <a:ea typeface="华文楷体" panose="02010600040101010101" pitchFamily="2" charset="-122"/>
                <a:cs typeface="华文楷体" panose="02010600040101010101" pitchFamily="2" charset="-122"/>
              </a:rPr>
              <a:t>结及其单向</a:t>
            </a:r>
            <a:r>
              <a:rPr lang="zh-CN" altLang="en-US" sz="3200" noProof="1">
                <a:solidFill>
                  <a:srgbClr val="0070C0"/>
                </a:solidFill>
                <a:latin typeface="华文楷体" panose="02010600040101010101" pitchFamily="2" charset="-122"/>
                <a:ea typeface="华文楷体" panose="02010600040101010101" pitchFamily="2" charset="-122"/>
                <a:cs typeface="华文楷体" panose="02010600040101010101" pitchFamily="2" charset="-122"/>
              </a:rPr>
              <a:t>导电特性</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dissolve">
                                      <p:cBhvr>
                                        <p:cTn id="7" dur="500"/>
                                        <p:tgtEl>
                                          <p:spTgt spid="44035"/>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44036"/>
                                        </p:tgtEl>
                                        <p:attrNameLst>
                                          <p:attrName>style.visibility</p:attrName>
                                        </p:attrNameLst>
                                      </p:cBhvr>
                                      <p:to>
                                        <p:strVal val="visible"/>
                                      </p:to>
                                    </p:set>
                                    <p:anim calcmode="lin" valueType="num">
                                      <p:cBhvr>
                                        <p:cTn id="11" dur="500" fill="hold"/>
                                        <p:tgtEl>
                                          <p:spTgt spid="44036"/>
                                        </p:tgtEl>
                                        <p:attrNameLst>
                                          <p:attrName>ppt_w</p:attrName>
                                        </p:attrNameLst>
                                      </p:cBhvr>
                                      <p:tavLst>
                                        <p:tav tm="0">
                                          <p:val>
                                            <p:fltVal val="0"/>
                                          </p:val>
                                        </p:tav>
                                        <p:tav tm="100000">
                                          <p:val>
                                            <p:strVal val="#ppt_w"/>
                                          </p:val>
                                        </p:tav>
                                      </p:tavLst>
                                    </p:anim>
                                    <p:anim calcmode="lin" valueType="num">
                                      <p:cBhvr>
                                        <p:cTn id="12" dur="500" fill="hold"/>
                                        <p:tgtEl>
                                          <p:spTgt spid="44036"/>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4403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041"/>
                                        </p:tgtEl>
                                        <p:attrNameLst>
                                          <p:attrName>style.visibility</p:attrName>
                                        </p:attrNameLst>
                                      </p:cBhvr>
                                      <p:to>
                                        <p:strVal val="visible"/>
                                      </p:to>
                                    </p:set>
                                    <p:animEffect transition="in" filter="dissolve">
                                      <p:cBhvr>
                                        <p:cTn id="17" dur="500"/>
                                        <p:tgtEl>
                                          <p:spTgt spid="44041"/>
                                        </p:tgtEl>
                                      </p:cBhvr>
                                    </p:animEffect>
                                  </p:childTnLst>
                                </p:cTn>
                              </p:par>
                            </p:childTnLst>
                          </p:cTn>
                        </p:par>
                        <p:par>
                          <p:cTn id="18" fill="hold">
                            <p:stCondLst>
                              <p:cond delay="500"/>
                            </p:stCondLst>
                            <p:childTnLst>
                              <p:par>
                                <p:cTn id="19" presetID="2" presetClass="entr" presetSubtype="8" fill="hold" grpId="0" nodeType="afterEffect">
                                  <p:stCondLst>
                                    <p:cond delay="0"/>
                                  </p:stCondLst>
                                  <p:childTnLst>
                                    <p:set>
                                      <p:cBhvr>
                                        <p:cTn id="20" dur="1" fill="hold">
                                          <p:stCondLst>
                                            <p:cond delay="0"/>
                                          </p:stCondLst>
                                        </p:cTn>
                                        <p:tgtEl>
                                          <p:spTgt spid="44039"/>
                                        </p:tgtEl>
                                        <p:attrNameLst>
                                          <p:attrName>style.visibility</p:attrName>
                                        </p:attrNameLst>
                                      </p:cBhvr>
                                      <p:to>
                                        <p:strVal val="visible"/>
                                      </p:to>
                                    </p:set>
                                    <p:anim calcmode="lin" valueType="num">
                                      <p:cBhvr additive="base">
                                        <p:cTn id="21" dur="500" fill="hold"/>
                                        <p:tgtEl>
                                          <p:spTgt spid="44039"/>
                                        </p:tgtEl>
                                        <p:attrNameLst>
                                          <p:attrName>ppt_x</p:attrName>
                                        </p:attrNameLst>
                                      </p:cBhvr>
                                      <p:tavLst>
                                        <p:tav tm="0">
                                          <p:val>
                                            <p:strVal val="0-#ppt_w/2"/>
                                          </p:val>
                                        </p:tav>
                                        <p:tav tm="100000">
                                          <p:val>
                                            <p:strVal val="#ppt_x"/>
                                          </p:val>
                                        </p:tav>
                                      </p:tavLst>
                                    </p:anim>
                                    <p:anim calcmode="lin" valueType="num">
                                      <p:cBhvr additive="base">
                                        <p:cTn id="22" dur="500" fill="hold"/>
                                        <p:tgtEl>
                                          <p:spTgt spid="44039"/>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9" presetClass="entr" presetSubtype="0" fill="hold" nodeType="afterEffect">
                                  <p:stCondLst>
                                    <p:cond delay="0"/>
                                  </p:stCondLst>
                                  <p:childTnLst>
                                    <p:set>
                                      <p:cBhvr>
                                        <p:cTn id="25" dur="1" fill="hold">
                                          <p:stCondLst>
                                            <p:cond delay="0"/>
                                          </p:stCondLst>
                                        </p:cTn>
                                        <p:tgtEl>
                                          <p:spTgt spid="44042"/>
                                        </p:tgtEl>
                                        <p:attrNameLst>
                                          <p:attrName>style.visibility</p:attrName>
                                        </p:attrNameLst>
                                      </p:cBhvr>
                                      <p:to>
                                        <p:strVal val="visible"/>
                                      </p:to>
                                    </p:set>
                                    <p:animEffect transition="in" filter="dissolve">
                                      <p:cBhvr>
                                        <p:cTn id="26" dur="500"/>
                                        <p:tgtEl>
                                          <p:spTgt spid="44042"/>
                                        </p:tgtEl>
                                      </p:cBhvr>
                                    </p:animEffect>
                                  </p:childTnLst>
                                </p:cTn>
                              </p:par>
                            </p:childTnLst>
                          </p:cTn>
                        </p:par>
                        <p:par>
                          <p:cTn id="27" fill="hold">
                            <p:stCondLst>
                              <p:cond delay="1500"/>
                            </p:stCondLst>
                            <p:childTnLst>
                              <p:par>
                                <p:cTn id="28" presetID="16" presetClass="entr" presetSubtype="21" fill="hold" grpId="0" nodeType="afterEffect">
                                  <p:stCondLst>
                                    <p:cond delay="0"/>
                                  </p:stCondLst>
                                  <p:childTnLst>
                                    <p:set>
                                      <p:cBhvr>
                                        <p:cTn id="29" dur="1" fill="hold">
                                          <p:stCondLst>
                                            <p:cond delay="0"/>
                                          </p:stCondLst>
                                        </p:cTn>
                                        <p:tgtEl>
                                          <p:spTgt spid="44040"/>
                                        </p:tgtEl>
                                        <p:attrNameLst>
                                          <p:attrName>style.visibility</p:attrName>
                                        </p:attrNameLst>
                                      </p:cBhvr>
                                      <p:to>
                                        <p:strVal val="visible"/>
                                      </p:to>
                                    </p:set>
                                    <p:animEffect transition="in" filter="barn(inVertical)">
                                      <p:cBhvr>
                                        <p:cTn id="30" dur="500"/>
                                        <p:tgtEl>
                                          <p:spTgt spid="44040"/>
                                        </p:tgtEl>
                                      </p:cBhvr>
                                    </p:animEffect>
                                  </p:childTnLst>
                                </p:cTn>
                              </p:par>
                            </p:childTnLst>
                          </p:cTn>
                        </p:par>
                        <p:par>
                          <p:cTn id="31" fill="hold">
                            <p:stCondLst>
                              <p:cond delay="2000"/>
                            </p:stCondLst>
                            <p:childTnLst>
                              <p:par>
                                <p:cTn id="32" presetID="4" presetClass="entr" presetSubtype="16" fill="hold" grpId="0" nodeType="afterEffect">
                                  <p:stCondLst>
                                    <p:cond delay="0"/>
                                  </p:stCondLst>
                                  <p:childTnLst>
                                    <p:set>
                                      <p:cBhvr>
                                        <p:cTn id="33" dur="1" fill="hold">
                                          <p:stCondLst>
                                            <p:cond delay="0"/>
                                          </p:stCondLst>
                                        </p:cTn>
                                        <p:tgtEl>
                                          <p:spTgt spid="44043"/>
                                        </p:tgtEl>
                                        <p:attrNameLst>
                                          <p:attrName>style.visibility</p:attrName>
                                        </p:attrNameLst>
                                      </p:cBhvr>
                                      <p:to>
                                        <p:strVal val="visible"/>
                                      </p:to>
                                    </p:set>
                                    <p:animEffect transition="in" filter="box(in)">
                                      <p:cBhvr>
                                        <p:cTn id="34" dur="500"/>
                                        <p:tgtEl>
                                          <p:spTgt spid="4404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4047"/>
                                        </p:tgtEl>
                                        <p:attrNameLst>
                                          <p:attrName>style.visibility</p:attrName>
                                        </p:attrNameLst>
                                      </p:cBhvr>
                                      <p:to>
                                        <p:strVal val="visible"/>
                                      </p:to>
                                    </p:set>
                                    <p:animEffect transition="in" filter="blinds(horizontal)">
                                      <p:cBhvr>
                                        <p:cTn id="39" dur="500"/>
                                        <p:tgtEl>
                                          <p:spTgt spid="44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nimBg="1"/>
      <p:bldP spid="44039" grpId="0"/>
      <p:bldP spid="44040" grpId="0"/>
      <p:bldP spid="4404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竖卷形 45057"/>
          <p:cNvSpPr>
            <a:spLocks noChangeArrowheads="1"/>
          </p:cNvSpPr>
          <p:nvPr/>
        </p:nvSpPr>
        <p:spPr bwMode="auto">
          <a:xfrm>
            <a:off x="1828800" y="609600"/>
            <a:ext cx="2209800" cy="5562600"/>
          </a:xfrm>
          <a:prstGeom prst="verticalScroll">
            <a:avLst>
              <a:gd name="adj" fmla="val 12500"/>
            </a:avLst>
          </a:prstGeom>
          <a:solidFill>
            <a:srgbClr val="99CCFF"/>
          </a:solidFill>
          <a:ln w="9525">
            <a:solidFill>
              <a:schemeClr val="tx1"/>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en-US" altLang="zh-CN" sz="2400">
                <a:latin typeface="Times New Roman" panose="02020603050405020304" pitchFamily="18" charset="0"/>
              </a:rPr>
              <a:t>      </a:t>
            </a:r>
            <a:r>
              <a:rPr lang="zh-CN" altLang="en-US" sz="2400">
                <a:latin typeface="Times New Roman" panose="02020603050405020304" pitchFamily="18" charset="0"/>
              </a:rPr>
              <a:t>在半导</a:t>
            </a:r>
          </a:p>
          <a:p>
            <a:pPr algn="ctr"/>
            <a:r>
              <a:rPr lang="zh-CN" altLang="en-US" sz="2400">
                <a:latin typeface="Times New Roman" panose="02020603050405020304" pitchFamily="18" charset="0"/>
              </a:rPr>
              <a:t>体中，同</a:t>
            </a:r>
          </a:p>
          <a:p>
            <a:pPr algn="ctr"/>
            <a:r>
              <a:rPr lang="zh-CN" altLang="en-US" sz="2400">
                <a:latin typeface="Times New Roman" panose="02020603050405020304" pitchFamily="18" charset="0"/>
              </a:rPr>
              <a:t>时存在着</a:t>
            </a:r>
          </a:p>
          <a:p>
            <a:pPr algn="ctr"/>
            <a:r>
              <a:rPr lang="zh-CN" altLang="en-US" sz="2400">
                <a:latin typeface="Times New Roman" panose="02020603050405020304" pitchFamily="18" charset="0"/>
              </a:rPr>
              <a:t>电子导电</a:t>
            </a:r>
          </a:p>
          <a:p>
            <a:pPr algn="ctr"/>
            <a:r>
              <a:rPr lang="zh-CN" altLang="en-US" sz="2400">
                <a:latin typeface="Times New Roman" panose="02020603050405020304" pitchFamily="18" charset="0"/>
              </a:rPr>
              <a:t>和空穴导</a:t>
            </a:r>
          </a:p>
          <a:p>
            <a:pPr algn="ctr"/>
            <a:r>
              <a:rPr lang="zh-CN" altLang="en-US" sz="2400">
                <a:latin typeface="Times New Roman" panose="02020603050405020304" pitchFamily="18" charset="0"/>
              </a:rPr>
              <a:t>电。空穴</a:t>
            </a:r>
          </a:p>
          <a:p>
            <a:pPr algn="ctr"/>
            <a:r>
              <a:rPr lang="zh-CN" altLang="en-US" sz="2400">
                <a:latin typeface="Times New Roman" panose="02020603050405020304" pitchFamily="18" charset="0"/>
              </a:rPr>
              <a:t>和自由电</a:t>
            </a:r>
          </a:p>
          <a:p>
            <a:pPr algn="ctr"/>
            <a:r>
              <a:rPr lang="zh-CN" altLang="en-US" sz="2400">
                <a:latin typeface="Times New Roman" panose="02020603050405020304" pitchFamily="18" charset="0"/>
              </a:rPr>
              <a:t>子都称为</a:t>
            </a:r>
          </a:p>
          <a:p>
            <a:pPr algn="ctr"/>
            <a:r>
              <a:rPr lang="zh-CN" altLang="en-US" sz="2400" b="0">
                <a:solidFill>
                  <a:schemeClr val="accent2"/>
                </a:solidFill>
                <a:latin typeface="Times New Roman" panose="02020603050405020304" pitchFamily="18" charset="0"/>
              </a:rPr>
              <a:t>载流子。</a:t>
            </a:r>
          </a:p>
          <a:p>
            <a:pPr algn="ctr"/>
            <a:r>
              <a:rPr lang="zh-CN" altLang="en-US" sz="2400">
                <a:latin typeface="Times New Roman" panose="02020603050405020304" pitchFamily="18" charset="0"/>
              </a:rPr>
              <a:t>它们成对</a:t>
            </a:r>
          </a:p>
          <a:p>
            <a:pPr algn="ctr"/>
            <a:r>
              <a:rPr lang="zh-CN" altLang="en-US" sz="2400">
                <a:latin typeface="Times New Roman" panose="02020603050405020304" pitchFamily="18" charset="0"/>
              </a:rPr>
              <a:t>出现，成</a:t>
            </a:r>
          </a:p>
          <a:p>
            <a:pPr algn="ctr"/>
            <a:r>
              <a:rPr lang="zh-CN" altLang="en-US" sz="2400">
                <a:latin typeface="Times New Roman" panose="02020603050405020304" pitchFamily="18" charset="0"/>
              </a:rPr>
              <a:t>对消失。</a:t>
            </a:r>
          </a:p>
        </p:txBody>
      </p:sp>
      <p:sp>
        <p:nvSpPr>
          <p:cNvPr id="45059" name="矩形 45058"/>
          <p:cNvSpPr>
            <a:spLocks noChangeArrowheads="1"/>
          </p:cNvSpPr>
          <p:nvPr/>
        </p:nvSpPr>
        <p:spPr bwMode="auto">
          <a:xfrm>
            <a:off x="4800600" y="5661025"/>
            <a:ext cx="4991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400" b="0">
                <a:latin typeface="Times New Roman" panose="02020603050405020304" pitchFamily="18" charset="0"/>
              </a:rPr>
              <a:t>在常温下自由电子和空穴的形成</a:t>
            </a:r>
          </a:p>
        </p:txBody>
      </p:sp>
      <p:pic>
        <p:nvPicPr>
          <p:cNvPr id="46084" name="图片 45059" descr="图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6138" y="692151"/>
            <a:ext cx="54102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五边形 45060"/>
          <p:cNvSpPr>
            <a:spLocks noChangeArrowheads="1"/>
          </p:cNvSpPr>
          <p:nvPr/>
        </p:nvSpPr>
        <p:spPr bwMode="auto">
          <a:xfrm>
            <a:off x="3962400" y="1524000"/>
            <a:ext cx="838200" cy="457200"/>
          </a:xfrm>
          <a:prstGeom prst="homePlate">
            <a:avLst>
              <a:gd name="adj" fmla="val 45791"/>
            </a:avLst>
          </a:prstGeom>
          <a:gradFill rotWithShape="1">
            <a:gsLst>
              <a:gs pos="0">
                <a:srgbClr val="FF6600"/>
              </a:gs>
              <a:gs pos="100000">
                <a:srgbClr val="FFFF99"/>
              </a:gs>
            </a:gsLst>
            <a:lin ang="2700000" scaled="1"/>
          </a:gradFill>
          <a:ln w="19050">
            <a:solidFill>
              <a:srgbClr val="DDDDDD"/>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a:solidFill>
                  <a:schemeClr val="bg1"/>
                </a:solidFill>
                <a:latin typeface="Times New Roman" panose="02020603050405020304" pitchFamily="18" charset="0"/>
                <a:ea typeface="隶书" panose="02010509060101010101" pitchFamily="49" charset="-122"/>
              </a:rPr>
              <a:t>复合</a:t>
            </a:r>
          </a:p>
        </p:txBody>
      </p:sp>
      <p:sp>
        <p:nvSpPr>
          <p:cNvPr id="45062" name="矩形标注 45061"/>
          <p:cNvSpPr>
            <a:spLocks noChangeArrowheads="1"/>
          </p:cNvSpPr>
          <p:nvPr/>
        </p:nvSpPr>
        <p:spPr bwMode="auto">
          <a:xfrm>
            <a:off x="6629400" y="3505200"/>
            <a:ext cx="1295400" cy="381000"/>
          </a:xfrm>
          <a:prstGeom prst="wedgeRectCallout">
            <a:avLst>
              <a:gd name="adj1" fmla="val -50736"/>
              <a:gd name="adj2" fmla="val 116667"/>
            </a:avLst>
          </a:prstGeom>
          <a:solidFill>
            <a:srgbClr val="3366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solidFill>
                  <a:schemeClr val="bg1"/>
                </a:solidFill>
                <a:latin typeface="Times New Roman" panose="02020603050405020304" pitchFamily="18" charset="0"/>
                <a:ea typeface="隶书" panose="02010509060101010101" pitchFamily="49" charset="-122"/>
              </a:rPr>
              <a:t>自由电子</a:t>
            </a:r>
          </a:p>
        </p:txBody>
      </p:sp>
      <p:sp>
        <p:nvSpPr>
          <p:cNvPr id="45063" name="爆炸形 1 45062"/>
          <p:cNvSpPr>
            <a:spLocks noChangeArrowheads="1"/>
          </p:cNvSpPr>
          <p:nvPr/>
        </p:nvSpPr>
        <p:spPr bwMode="auto">
          <a:xfrm>
            <a:off x="5435600" y="2647951"/>
            <a:ext cx="965200" cy="1749425"/>
          </a:xfrm>
          <a:prstGeom prst="irregularSeal1">
            <a:avLst/>
          </a:prstGeom>
          <a:solidFill>
            <a:schemeClr val="accent2">
              <a:alpha val="50195"/>
            </a:schemeClr>
          </a:solidFill>
          <a:ln w="12700">
            <a:solidFill>
              <a:srgbClr val="FF33CC"/>
            </a:solidFill>
            <a:prstDash val="lgDash"/>
            <a:miter lim="800000"/>
          </a:ln>
        </p:spPr>
        <p:txBody>
          <a:bodyPr lIns="0" tIns="0" rIns="0" bIns="0"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solidFill>
                  <a:schemeClr val="bg1"/>
                </a:solidFill>
                <a:latin typeface="Times New Roman" panose="02020603050405020304" pitchFamily="18" charset="0"/>
              </a:rPr>
              <a:t>本征</a:t>
            </a:r>
          </a:p>
          <a:p>
            <a:pPr algn="ctr"/>
            <a:r>
              <a:rPr lang="zh-CN" altLang="en-US" sz="2000" b="0">
                <a:solidFill>
                  <a:schemeClr val="bg1"/>
                </a:solidFill>
                <a:latin typeface="Times New Roman" panose="02020603050405020304" pitchFamily="18" charset="0"/>
              </a:rPr>
              <a:t>激发</a:t>
            </a:r>
          </a:p>
        </p:txBody>
      </p:sp>
      <p:graphicFrame>
        <p:nvGraphicFramePr>
          <p:cNvPr id="45064" name="对象 45063"/>
          <p:cNvGraphicFramePr>
            <a:graphicFrameLocks noChangeAspect="1"/>
          </p:cNvGraphicFramePr>
          <p:nvPr/>
        </p:nvGraphicFramePr>
        <p:xfrm>
          <a:off x="5334000" y="4040188"/>
          <a:ext cx="304800" cy="303212"/>
        </p:xfrm>
        <a:graphic>
          <a:graphicData uri="http://schemas.openxmlformats.org/presentationml/2006/ole">
            <mc:AlternateContent xmlns:mc="http://schemas.openxmlformats.org/markup-compatibility/2006">
              <mc:Choice xmlns:v="urn:schemas-microsoft-com:vml" Requires="v">
                <p:oleObj r:id="rId3" imgW="914400" imgH="914400" progId="">
                  <p:embed/>
                </p:oleObj>
              </mc:Choice>
              <mc:Fallback>
                <p:oleObj r:id="rId3" imgW="914400" imgH="914400" progId="">
                  <p:embed/>
                  <p:pic>
                    <p:nvPicPr>
                      <p:cNvPr id="45064" name="对象 450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04018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5" name="对象 45064"/>
          <p:cNvGraphicFramePr>
            <a:graphicFrameLocks noChangeAspect="1"/>
          </p:cNvGraphicFramePr>
          <p:nvPr/>
        </p:nvGraphicFramePr>
        <p:xfrm>
          <a:off x="4953000" y="3962400"/>
          <a:ext cx="304800" cy="292100"/>
        </p:xfrm>
        <a:graphic>
          <a:graphicData uri="http://schemas.openxmlformats.org/presentationml/2006/ole">
            <mc:AlternateContent xmlns:mc="http://schemas.openxmlformats.org/markup-compatibility/2006">
              <mc:Choice xmlns:v="urn:schemas-microsoft-com:vml" Requires="v">
                <p:oleObj r:id="rId5" imgW="914400" imgH="914400" progId="">
                  <p:embed/>
                </p:oleObj>
              </mc:Choice>
              <mc:Fallback>
                <p:oleObj r:id="rId5" imgW="914400" imgH="914400" progId="">
                  <p:embed/>
                  <p:pic>
                    <p:nvPicPr>
                      <p:cNvPr id="45065" name="对象 450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962400"/>
                        <a:ext cx="304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6" name="对象 45065"/>
          <p:cNvGraphicFramePr>
            <a:graphicFrameLocks noChangeAspect="1"/>
          </p:cNvGraphicFramePr>
          <p:nvPr/>
        </p:nvGraphicFramePr>
        <p:xfrm>
          <a:off x="5715000" y="4114801"/>
          <a:ext cx="304800" cy="303213"/>
        </p:xfrm>
        <a:graphic>
          <a:graphicData uri="http://schemas.openxmlformats.org/presentationml/2006/ole">
            <mc:AlternateContent xmlns:mc="http://schemas.openxmlformats.org/markup-compatibility/2006">
              <mc:Choice xmlns:v="urn:schemas-microsoft-com:vml" Requires="v">
                <p:oleObj r:id="rId7" imgW="914400" imgH="914400" progId="">
                  <p:embed/>
                </p:oleObj>
              </mc:Choice>
              <mc:Fallback>
                <p:oleObj r:id="rId7" imgW="914400" imgH="914400" progId="">
                  <p:embed/>
                  <p:pic>
                    <p:nvPicPr>
                      <p:cNvPr id="45066" name="对象 450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1148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7" name="对象 45066"/>
          <p:cNvGraphicFramePr>
            <a:graphicFrameLocks noChangeAspect="1"/>
          </p:cNvGraphicFramePr>
          <p:nvPr/>
        </p:nvGraphicFramePr>
        <p:xfrm>
          <a:off x="6096000" y="4114801"/>
          <a:ext cx="304800" cy="303213"/>
        </p:xfrm>
        <a:graphic>
          <a:graphicData uri="http://schemas.openxmlformats.org/presentationml/2006/ole">
            <mc:AlternateContent xmlns:mc="http://schemas.openxmlformats.org/markup-compatibility/2006">
              <mc:Choice xmlns:v="urn:schemas-microsoft-com:vml" Requires="v">
                <p:oleObj r:id="rId8" imgW="914400" imgH="914400" progId="">
                  <p:embed/>
                </p:oleObj>
              </mc:Choice>
              <mc:Fallback>
                <p:oleObj r:id="rId8" imgW="914400" imgH="914400" progId="">
                  <p:embed/>
                  <p:pic>
                    <p:nvPicPr>
                      <p:cNvPr id="45067" name="对象 450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1148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8" name="对象 45067"/>
          <p:cNvGraphicFramePr>
            <a:graphicFrameLocks noChangeAspect="1"/>
          </p:cNvGraphicFramePr>
          <p:nvPr/>
        </p:nvGraphicFramePr>
        <p:xfrm>
          <a:off x="6477000" y="4114801"/>
          <a:ext cx="304800" cy="303213"/>
        </p:xfrm>
        <a:graphic>
          <a:graphicData uri="http://schemas.openxmlformats.org/presentationml/2006/ole">
            <mc:AlternateContent xmlns:mc="http://schemas.openxmlformats.org/markup-compatibility/2006">
              <mc:Choice xmlns:v="urn:schemas-microsoft-com:vml" Requires="v">
                <p:oleObj r:id="rId9" imgW="914400" imgH="914400" progId="">
                  <p:embed/>
                </p:oleObj>
              </mc:Choice>
              <mc:Fallback>
                <p:oleObj r:id="rId9" imgW="914400" imgH="914400" progId="">
                  <p:embed/>
                  <p:pic>
                    <p:nvPicPr>
                      <p:cNvPr id="45068" name="对象 450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1148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3" name="对象 45068"/>
          <p:cNvGraphicFramePr>
            <a:graphicFrameLocks noChangeAspect="1"/>
          </p:cNvGraphicFramePr>
          <p:nvPr/>
        </p:nvGraphicFramePr>
        <p:xfrm>
          <a:off x="4953000" y="1676400"/>
          <a:ext cx="304800" cy="292100"/>
        </p:xfrm>
        <a:graphic>
          <a:graphicData uri="http://schemas.openxmlformats.org/presentationml/2006/ole">
            <mc:AlternateContent xmlns:mc="http://schemas.openxmlformats.org/markup-compatibility/2006">
              <mc:Choice xmlns:v="urn:schemas-microsoft-com:vml" Requires="v">
                <p:oleObj r:id="rId10" imgW="914400" imgH="914400" progId="">
                  <p:embed/>
                </p:oleObj>
              </mc:Choice>
              <mc:Fallback>
                <p:oleObj r:id="rId10" imgW="914400" imgH="914400" progId="">
                  <p:embed/>
                  <p:pic>
                    <p:nvPicPr>
                      <p:cNvPr id="46093" name="对象 450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676400"/>
                        <a:ext cx="304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70" name="对象 45069"/>
          <p:cNvGraphicFramePr>
            <a:graphicFrameLocks noChangeAspect="1"/>
          </p:cNvGraphicFramePr>
          <p:nvPr/>
        </p:nvGraphicFramePr>
        <p:xfrm>
          <a:off x="5257800" y="1600201"/>
          <a:ext cx="304800" cy="303213"/>
        </p:xfrm>
        <a:graphic>
          <a:graphicData uri="http://schemas.openxmlformats.org/presentationml/2006/ole">
            <mc:AlternateContent xmlns:mc="http://schemas.openxmlformats.org/markup-compatibility/2006">
              <mc:Choice xmlns:v="urn:schemas-microsoft-com:vml" Requires="v">
                <p:oleObj r:id="rId11" imgW="914400" imgH="914400" progId="">
                  <p:embed/>
                </p:oleObj>
              </mc:Choice>
              <mc:Fallback>
                <p:oleObj r:id="rId11" imgW="914400" imgH="914400" progId="">
                  <p:embed/>
                  <p:pic>
                    <p:nvPicPr>
                      <p:cNvPr id="45070" name="对象 450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6002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71" name="对象 45070"/>
          <p:cNvGraphicFramePr>
            <a:graphicFrameLocks noChangeAspect="1"/>
          </p:cNvGraphicFramePr>
          <p:nvPr/>
        </p:nvGraphicFramePr>
        <p:xfrm>
          <a:off x="5638800" y="1524001"/>
          <a:ext cx="304800" cy="303213"/>
        </p:xfrm>
        <a:graphic>
          <a:graphicData uri="http://schemas.openxmlformats.org/presentationml/2006/ole">
            <mc:AlternateContent xmlns:mc="http://schemas.openxmlformats.org/markup-compatibility/2006">
              <mc:Choice xmlns:v="urn:schemas-microsoft-com:vml" Requires="v">
                <p:oleObj r:id="rId12" imgW="914400" imgH="914400" progId="">
                  <p:embed/>
                </p:oleObj>
              </mc:Choice>
              <mc:Fallback>
                <p:oleObj r:id="rId12" imgW="914400" imgH="914400" progId="">
                  <p:embed/>
                  <p:pic>
                    <p:nvPicPr>
                      <p:cNvPr id="45071" name="对象 450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5240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72" name="对象 45071"/>
          <p:cNvGraphicFramePr>
            <a:graphicFrameLocks noChangeAspect="1"/>
          </p:cNvGraphicFramePr>
          <p:nvPr/>
        </p:nvGraphicFramePr>
        <p:xfrm>
          <a:off x="6019800" y="1447801"/>
          <a:ext cx="304800" cy="303213"/>
        </p:xfrm>
        <a:graphic>
          <a:graphicData uri="http://schemas.openxmlformats.org/presentationml/2006/ole">
            <mc:AlternateContent xmlns:mc="http://schemas.openxmlformats.org/markup-compatibility/2006">
              <mc:Choice xmlns:v="urn:schemas-microsoft-com:vml" Requires="v">
                <p:oleObj r:id="rId13" imgW="914400" imgH="914400" progId="">
                  <p:embed/>
                </p:oleObj>
              </mc:Choice>
              <mc:Fallback>
                <p:oleObj r:id="rId13" imgW="914400" imgH="914400" progId="">
                  <p:embed/>
                  <p:pic>
                    <p:nvPicPr>
                      <p:cNvPr id="45072" name="对象 450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4478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7" name="对象 45072"/>
          <p:cNvGraphicFramePr>
            <a:graphicFrameLocks noChangeAspect="1"/>
          </p:cNvGraphicFramePr>
          <p:nvPr/>
        </p:nvGraphicFramePr>
        <p:xfrm>
          <a:off x="6324600" y="1295401"/>
          <a:ext cx="304800" cy="303213"/>
        </p:xfrm>
        <a:graphic>
          <a:graphicData uri="http://schemas.openxmlformats.org/presentationml/2006/ole">
            <mc:AlternateContent xmlns:mc="http://schemas.openxmlformats.org/markup-compatibility/2006">
              <mc:Choice xmlns:v="urn:schemas-microsoft-com:vml" Requires="v">
                <p:oleObj r:id="rId14" imgW="914400" imgH="914400" progId="">
                  <p:embed/>
                </p:oleObj>
              </mc:Choice>
              <mc:Fallback>
                <p:oleObj r:id="rId14" imgW="914400" imgH="914400" progId="">
                  <p:embed/>
                  <p:pic>
                    <p:nvPicPr>
                      <p:cNvPr id="46097" name="对象 450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2954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74" name="椭圆 45073"/>
          <p:cNvSpPr>
            <a:spLocks noChangeArrowheads="1"/>
          </p:cNvSpPr>
          <p:nvPr/>
        </p:nvSpPr>
        <p:spPr bwMode="auto">
          <a:xfrm>
            <a:off x="6324600" y="1219200"/>
            <a:ext cx="457200" cy="4572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45075" name="对象 45074"/>
          <p:cNvGraphicFramePr>
            <a:graphicFrameLocks noChangeAspect="1"/>
          </p:cNvGraphicFramePr>
          <p:nvPr/>
        </p:nvGraphicFramePr>
        <p:xfrm>
          <a:off x="4953000" y="1677988"/>
          <a:ext cx="304800" cy="303212"/>
        </p:xfrm>
        <a:graphic>
          <a:graphicData uri="http://schemas.openxmlformats.org/presentationml/2006/ole">
            <mc:AlternateContent xmlns:mc="http://schemas.openxmlformats.org/markup-compatibility/2006">
              <mc:Choice xmlns:v="urn:schemas-microsoft-com:vml" Requires="v">
                <p:oleObj r:id="rId15" imgW="914400" imgH="914400" progId="">
                  <p:embed/>
                </p:oleObj>
              </mc:Choice>
              <mc:Fallback>
                <p:oleObj r:id="rId15" imgW="914400" imgH="914400" progId="">
                  <p:embed/>
                  <p:pic>
                    <p:nvPicPr>
                      <p:cNvPr id="45075" name="对象 450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7798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100" name="文本框 45075"/>
          <p:cNvSpPr txBox="1">
            <a:spLocks noChangeArrowheads="1"/>
          </p:cNvSpPr>
          <p:nvPr/>
        </p:nvSpPr>
        <p:spPr bwMode="auto">
          <a:xfrm>
            <a:off x="2057400" y="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DDDDDD"/>
                </a:solidFill>
                <a:latin typeface="Times New Roman" panose="02020603050405020304" pitchFamily="18" charset="0"/>
                <a:ea typeface="隶书" panose="02010509060101010101" pitchFamily="49" charset="-122"/>
              </a:rPr>
              <a:t>第</a:t>
            </a:r>
            <a:r>
              <a:rPr lang="en-US" altLang="zh-CN">
                <a:solidFill>
                  <a:srgbClr val="DDDDDD"/>
                </a:solidFill>
                <a:latin typeface="Times New Roman" panose="02020603050405020304" pitchFamily="18" charset="0"/>
                <a:ea typeface="隶书" panose="02010509060101010101" pitchFamily="49" charset="-122"/>
              </a:rPr>
              <a:t>1</a:t>
            </a:r>
            <a:r>
              <a:rPr lang="zh-CN" altLang="en-US">
                <a:solidFill>
                  <a:srgbClr val="DDDDDD"/>
                </a:solidFill>
                <a:latin typeface="Times New Roman" panose="02020603050405020304" pitchFamily="18" charset="0"/>
                <a:ea typeface="隶书" panose="02010509060101010101" pitchFamily="49" charset="-122"/>
              </a:rPr>
              <a:t>章</a:t>
            </a:r>
          </a:p>
        </p:txBody>
      </p:sp>
      <p:sp>
        <p:nvSpPr>
          <p:cNvPr id="46101" name="文本框 45076">
            <a:hlinkClick r:id="" action="ppaction://hlinkshowjump?jump=previousslide" highlightClick="1"/>
          </p:cNvPr>
          <p:cNvSpPr txBox="1">
            <a:spLocks noChangeArrowheads="1"/>
          </p:cNvSpPr>
          <p:nvPr/>
        </p:nvSpPr>
        <p:spPr bwMode="auto">
          <a:xfrm>
            <a:off x="6705600" y="62626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上页</a:t>
            </a:r>
          </a:p>
        </p:txBody>
      </p:sp>
      <p:sp>
        <p:nvSpPr>
          <p:cNvPr id="46102" name="文本框 45077">
            <a:hlinkClick r:id="" action="ppaction://hlinkshowjump?jump=nextslide"/>
          </p:cNvPr>
          <p:cNvSpPr txBox="1">
            <a:spLocks noChangeArrowheads="1"/>
          </p:cNvSpPr>
          <p:nvPr/>
        </p:nvSpPr>
        <p:spPr bwMode="auto">
          <a:xfrm>
            <a:off x="8001000" y="626268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下页</a:t>
            </a:r>
          </a:p>
        </p:txBody>
      </p:sp>
      <p:sp>
        <p:nvSpPr>
          <p:cNvPr id="45079" name="矩形 45078">
            <a:hlinkClick r:id="" action="ppaction://hlinkshowjump?jump=nextslide"/>
          </p:cNvPr>
          <p:cNvSpPr>
            <a:spLocks noChangeArrowheads="1" noChangeShapeType="1" noTextEdit="1"/>
          </p:cNvSpPr>
          <p:nvPr/>
        </p:nvSpPr>
        <p:spPr bwMode="auto">
          <a:xfrm>
            <a:off x="5664200" y="6308726"/>
            <a:ext cx="723900" cy="3524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kern="10">
                <a:gradFill rotWithShape="1">
                  <a:gsLst>
                    <a:gs pos="0">
                      <a:srgbClr val="FF0000"/>
                    </a:gs>
                    <a:gs pos="100000">
                      <a:srgbClr val="760000"/>
                    </a:gs>
                  </a:gsLst>
                  <a:path path="rect">
                    <a:fillToRect l="50000" t="50000" r="50000" b="50000"/>
                  </a:path>
                </a:gradFill>
                <a:effectLst>
                  <a:outerShdw dist="35921" dir="2700000" algn="ctr" rotWithShape="0">
                    <a:srgbClr val="C0C0C0"/>
                  </a:outerShdw>
                </a:effectLst>
                <a:latin typeface="隶书" panose="02010509060101010101" pitchFamily="49" charset="-122"/>
                <a:ea typeface="隶书" panose="02010509060101010101" pitchFamily="49" charset="-122"/>
              </a:rPr>
              <a:t>翻页</a:t>
            </a:r>
          </a:p>
        </p:txBody>
      </p:sp>
      <p:sp>
        <p:nvSpPr>
          <p:cNvPr id="46104" name="文本框 45079">
            <a:hlinkClick r:id="rId16" action="ppaction://hlinksldjump"/>
          </p:cNvPr>
          <p:cNvSpPr txBox="1">
            <a:spLocks noChangeArrowheads="1"/>
          </p:cNvSpPr>
          <p:nvPr/>
        </p:nvSpPr>
        <p:spPr bwMode="auto">
          <a:xfrm>
            <a:off x="9220200" y="62626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返回</a:t>
            </a:r>
          </a:p>
        </p:txBody>
      </p:sp>
      <p:grpSp>
        <p:nvGrpSpPr>
          <p:cNvPr id="45081" name="组合 45080"/>
          <p:cNvGrpSpPr/>
          <p:nvPr/>
        </p:nvGrpSpPr>
        <p:grpSpPr bwMode="auto">
          <a:xfrm>
            <a:off x="3863976" y="3500438"/>
            <a:ext cx="779463" cy="449262"/>
            <a:chOff x="0" y="0"/>
            <a:chExt cx="453" cy="283"/>
          </a:xfrm>
        </p:grpSpPr>
        <p:sp>
          <p:nvSpPr>
            <p:cNvPr id="46105" name="圆角矩形标注 45081"/>
            <p:cNvSpPr>
              <a:spLocks noChangeArrowheads="1"/>
            </p:cNvSpPr>
            <p:nvPr/>
          </p:nvSpPr>
          <p:spPr bwMode="auto">
            <a:xfrm>
              <a:off x="0" y="0"/>
              <a:ext cx="453" cy="272"/>
            </a:xfrm>
            <a:prstGeom prst="wedgeRoundRectCallout">
              <a:avLst>
                <a:gd name="adj1" fmla="val 100773"/>
                <a:gd name="adj2" fmla="val 102574"/>
                <a:gd name="adj3" fmla="val 16667"/>
              </a:avLst>
            </a:prstGeom>
            <a:gradFill rotWithShape="1">
              <a:gsLst>
                <a:gs pos="0">
                  <a:schemeClr val="bg1"/>
                </a:gs>
                <a:gs pos="50000">
                  <a:schemeClr val="accent1"/>
                </a:gs>
                <a:gs pos="100000">
                  <a:schemeClr val="bg1"/>
                </a:gs>
              </a:gsLst>
              <a:lin ang="2700000" scaled="1"/>
            </a:gradFill>
            <a:ln w="19050">
              <a:solidFill>
                <a:schemeClr val="tx1"/>
              </a:solidFill>
              <a:miter lim="800000"/>
            </a:ln>
          </p:spPr>
          <p:txBody>
            <a:bodyPr/>
            <a:lstStyle/>
            <a:p>
              <a:pPr algn="ctr">
                <a:buFont typeface="Arial" panose="020B0604020202020204" pitchFamily="34" charset="0"/>
                <a:buNone/>
                <a:defRPr/>
              </a:pPr>
              <a:endParaRPr lang="zh-CN" altLang="zh-CN">
                <a:solidFill>
                  <a:schemeClr val="bg1"/>
                </a:solidFill>
                <a:latin typeface="幼圆" panose="02010509060101010101" pitchFamily="49" charset="-122"/>
              </a:endParaRPr>
            </a:p>
          </p:txBody>
        </p:sp>
        <p:sp>
          <p:nvSpPr>
            <p:cNvPr id="46106" name="矩形 45082"/>
            <p:cNvSpPr>
              <a:spLocks noChangeArrowheads="1"/>
            </p:cNvSpPr>
            <p:nvPr/>
          </p:nvSpPr>
          <p:spPr bwMode="auto">
            <a:xfrm>
              <a:off x="0" y="33"/>
              <a:ext cx="404" cy="250"/>
            </a:xfrm>
            <a:prstGeom prst="rect">
              <a:avLst/>
            </a:prstGeom>
            <a:gradFill rotWithShape="1">
              <a:gsLst>
                <a:gs pos="0">
                  <a:schemeClr val="bg1"/>
                </a:gs>
                <a:gs pos="50000">
                  <a:schemeClr val="accent1"/>
                </a:gs>
                <a:gs pos="100000">
                  <a:schemeClr val="bg1"/>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buFont typeface="Arial" panose="020B0604020202020204" pitchFamily="34" charset="0"/>
                <a:buNone/>
                <a:defRPr/>
              </a:pPr>
              <a:r>
                <a:rPr lang="zh-CN" altLang="en-US" sz="2000">
                  <a:solidFill>
                    <a:schemeClr val="bg1"/>
                  </a:solidFill>
                  <a:latin typeface="隶书" panose="02010509060101010101" pitchFamily="49" charset="-122"/>
                  <a:ea typeface="隶书" panose="02010509060101010101" pitchFamily="49" charset="-122"/>
                </a:rPr>
                <a:t>空穴</a:t>
              </a:r>
            </a:p>
          </p:txBody>
        </p:sp>
      </p:grpSp>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checkerboard(across)">
                                      <p:cBhvr>
                                        <p:cTn id="7" dur="500"/>
                                        <p:tgtEl>
                                          <p:spTgt spid="450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45065"/>
                                        </p:tgtEl>
                                        <p:attrNameLst>
                                          <p:attrName>style.visibility</p:attrName>
                                        </p:attrNameLst>
                                      </p:cBhvr>
                                      <p:to>
                                        <p:strVal val="visible"/>
                                      </p:to>
                                    </p:set>
                                  </p:childTnLst>
                                </p:cTn>
                              </p:par>
                            </p:childTnLst>
                          </p:cTn>
                        </p:par>
                        <p:par>
                          <p:cTn id="12" fill="hold">
                            <p:stCondLst>
                              <p:cond delay="500"/>
                            </p:stCondLst>
                            <p:childTnLst>
                              <p:par>
                                <p:cTn id="13" presetID="11" presetClass="entr" presetSubtype="0" fill="hold" nodeType="afterEffect">
                                  <p:stCondLst>
                                    <p:cond delay="0"/>
                                  </p:stCondLst>
                                  <p:childTnLst>
                                    <p:set>
                                      <p:cBhvr>
                                        <p:cTn id="14" dur="1000">
                                          <p:stCondLst>
                                            <p:cond delay="0"/>
                                          </p:stCondLst>
                                        </p:cTn>
                                        <p:tgtEl>
                                          <p:spTgt spid="45064"/>
                                        </p:tgtEl>
                                        <p:attrNameLst>
                                          <p:attrName>style.visibility</p:attrName>
                                        </p:attrNameLst>
                                      </p:cBhvr>
                                      <p:to>
                                        <p:strVal val="visible"/>
                                      </p:to>
                                    </p:set>
                                  </p:childTnLst>
                                </p:cTn>
                              </p:par>
                            </p:childTnLst>
                          </p:cTn>
                        </p:par>
                        <p:par>
                          <p:cTn id="15" fill="hold">
                            <p:stCondLst>
                              <p:cond delay="1500"/>
                            </p:stCondLst>
                            <p:childTnLst>
                              <p:par>
                                <p:cTn id="16" presetID="11" presetClass="entr" presetSubtype="0" fill="hold" nodeType="afterEffect">
                                  <p:stCondLst>
                                    <p:cond delay="0"/>
                                  </p:stCondLst>
                                  <p:childTnLst>
                                    <p:set>
                                      <p:cBhvr>
                                        <p:cTn id="17" dur="1000">
                                          <p:stCondLst>
                                            <p:cond delay="0"/>
                                          </p:stCondLst>
                                        </p:cTn>
                                        <p:tgtEl>
                                          <p:spTgt spid="45066"/>
                                        </p:tgtEl>
                                        <p:attrNameLst>
                                          <p:attrName>style.visibility</p:attrName>
                                        </p:attrNameLst>
                                      </p:cBhvr>
                                      <p:to>
                                        <p:strVal val="visible"/>
                                      </p:to>
                                    </p:set>
                                  </p:childTnLst>
                                </p:cTn>
                              </p:par>
                            </p:childTnLst>
                          </p:cTn>
                        </p:par>
                        <p:par>
                          <p:cTn id="18" fill="hold">
                            <p:stCondLst>
                              <p:cond delay="2500"/>
                            </p:stCondLst>
                            <p:childTnLst>
                              <p:par>
                                <p:cTn id="19" presetID="11" presetClass="entr" presetSubtype="0" fill="hold" nodeType="afterEffect">
                                  <p:stCondLst>
                                    <p:cond delay="0"/>
                                  </p:stCondLst>
                                  <p:childTnLst>
                                    <p:set>
                                      <p:cBhvr>
                                        <p:cTn id="20" dur="1000">
                                          <p:stCondLst>
                                            <p:cond delay="0"/>
                                          </p:stCondLst>
                                        </p:cTn>
                                        <p:tgtEl>
                                          <p:spTgt spid="45067"/>
                                        </p:tgtEl>
                                        <p:attrNameLst>
                                          <p:attrName>style.visibility</p:attrName>
                                        </p:attrNameLst>
                                      </p:cBhvr>
                                      <p:to>
                                        <p:strVal val="visible"/>
                                      </p:to>
                                    </p:set>
                                  </p:childTnLst>
                                </p:cTn>
                              </p:par>
                            </p:childTnLst>
                          </p:cTn>
                        </p:par>
                        <p:par>
                          <p:cTn id="21" fill="hold">
                            <p:stCondLst>
                              <p:cond delay="3500"/>
                            </p:stCondLst>
                            <p:childTnLst>
                              <p:par>
                                <p:cTn id="22" presetID="1" presetClass="entr" presetSubtype="0" fill="hold" nodeType="afterEffect">
                                  <p:stCondLst>
                                    <p:cond delay="0"/>
                                  </p:stCondLst>
                                  <p:childTnLst>
                                    <p:set>
                                      <p:cBhvr>
                                        <p:cTn id="23" dur="1" fill="hold">
                                          <p:stCondLst>
                                            <p:cond delay="499"/>
                                          </p:stCondLst>
                                        </p:cTn>
                                        <p:tgtEl>
                                          <p:spTgt spid="45068"/>
                                        </p:tgtEl>
                                        <p:attrNameLst>
                                          <p:attrName>style.visibility</p:attrName>
                                        </p:attrNameLst>
                                      </p:cBhvr>
                                      <p:to>
                                        <p:strVal val="visible"/>
                                      </p:to>
                                    </p:set>
                                  </p:childTnLst>
                                </p:cTn>
                              </p:par>
                            </p:childTnLst>
                          </p:cTn>
                        </p:par>
                        <p:par>
                          <p:cTn id="24" fill="hold">
                            <p:stCondLst>
                              <p:cond delay="4000"/>
                            </p:stCondLst>
                            <p:childTnLst>
                              <p:par>
                                <p:cTn id="25" presetID="17" presetClass="entr" presetSubtype="10" fill="hold" grpId="0" nodeType="afterEffect">
                                  <p:stCondLst>
                                    <p:cond delay="0"/>
                                  </p:stCondLst>
                                  <p:childTnLst>
                                    <p:set>
                                      <p:cBhvr>
                                        <p:cTn id="26" dur="1" fill="hold">
                                          <p:stCondLst>
                                            <p:cond delay="0"/>
                                          </p:stCondLst>
                                        </p:cTn>
                                        <p:tgtEl>
                                          <p:spTgt spid="45062"/>
                                        </p:tgtEl>
                                        <p:attrNameLst>
                                          <p:attrName>style.visibility</p:attrName>
                                        </p:attrNameLst>
                                      </p:cBhvr>
                                      <p:to>
                                        <p:strVal val="visible"/>
                                      </p:to>
                                    </p:set>
                                    <p:anim calcmode="lin" valueType="num">
                                      <p:cBhvr>
                                        <p:cTn id="27" dur="500" fill="hold"/>
                                        <p:tgtEl>
                                          <p:spTgt spid="45062"/>
                                        </p:tgtEl>
                                        <p:attrNameLst>
                                          <p:attrName>ppt_w</p:attrName>
                                        </p:attrNameLst>
                                      </p:cBhvr>
                                      <p:tavLst>
                                        <p:tav tm="0">
                                          <p:val>
                                            <p:fltVal val="0"/>
                                          </p:val>
                                        </p:tav>
                                        <p:tav tm="100000">
                                          <p:val>
                                            <p:strVal val="#ppt_w"/>
                                          </p:val>
                                        </p:tav>
                                      </p:tavLst>
                                    </p:anim>
                                    <p:anim calcmode="lin" valueType="num">
                                      <p:cBhvr>
                                        <p:cTn id="28" dur="500" fill="hold"/>
                                        <p:tgtEl>
                                          <p:spTgt spid="45062"/>
                                        </p:tgtEl>
                                        <p:attrNameLst>
                                          <p:attrName>ppt_h</p:attrName>
                                        </p:attrNameLst>
                                      </p:cBhvr>
                                      <p:tavLst>
                                        <p:tav tm="0">
                                          <p:val>
                                            <p:strVal val="#ppt_h"/>
                                          </p:val>
                                        </p:tav>
                                        <p:tav tm="100000">
                                          <p:val>
                                            <p:strVal val="#ppt_h"/>
                                          </p:val>
                                        </p:tav>
                                      </p:tavLst>
                                    </p:anim>
                                  </p:childTnLst>
                                </p:cTn>
                              </p:par>
                            </p:childTnLst>
                          </p:cTn>
                        </p:par>
                        <p:par>
                          <p:cTn id="29" fill="hold">
                            <p:stCondLst>
                              <p:cond delay="4500"/>
                            </p:stCondLst>
                            <p:childTnLst>
                              <p:par>
                                <p:cTn id="30" presetID="22" presetClass="entr" presetSubtype="1" fill="hold" nodeType="afterEffect">
                                  <p:stCondLst>
                                    <p:cond delay="0"/>
                                  </p:stCondLst>
                                  <p:childTnLst>
                                    <p:set>
                                      <p:cBhvr>
                                        <p:cTn id="31" dur="1" fill="hold">
                                          <p:stCondLst>
                                            <p:cond delay="0"/>
                                          </p:stCondLst>
                                        </p:cTn>
                                        <p:tgtEl>
                                          <p:spTgt spid="45081"/>
                                        </p:tgtEl>
                                        <p:attrNameLst>
                                          <p:attrName>style.visibility</p:attrName>
                                        </p:attrNameLst>
                                      </p:cBhvr>
                                      <p:to>
                                        <p:strVal val="visible"/>
                                      </p:to>
                                    </p:set>
                                    <p:animEffect transition="in" filter="wipe(up)">
                                      <p:cBhvr>
                                        <p:cTn id="32" dur="500"/>
                                        <p:tgtEl>
                                          <p:spTgt spid="45081"/>
                                        </p:tgtEl>
                                      </p:cBhvr>
                                    </p:animEffect>
                                  </p:childTnLst>
                                </p:cTn>
                              </p:par>
                            </p:childTnLst>
                          </p:cTn>
                        </p:par>
                        <p:par>
                          <p:cTn id="33" fill="hold">
                            <p:stCondLst>
                              <p:cond delay="5000"/>
                            </p:stCondLst>
                            <p:childTnLst>
                              <p:par>
                                <p:cTn id="34" presetID="23" presetClass="entr" presetSubtype="16" fill="hold" grpId="0" nodeType="afterEffect">
                                  <p:stCondLst>
                                    <p:cond delay="2000"/>
                                  </p:stCondLst>
                                  <p:childTnLst>
                                    <p:set>
                                      <p:cBhvr>
                                        <p:cTn id="35" dur="1" fill="hold">
                                          <p:stCondLst>
                                            <p:cond delay="0"/>
                                          </p:stCondLst>
                                        </p:cTn>
                                        <p:tgtEl>
                                          <p:spTgt spid="45063"/>
                                        </p:tgtEl>
                                        <p:attrNameLst>
                                          <p:attrName>style.visibility</p:attrName>
                                        </p:attrNameLst>
                                      </p:cBhvr>
                                      <p:to>
                                        <p:strVal val="visible"/>
                                      </p:to>
                                    </p:set>
                                    <p:anim calcmode="lin" valueType="num">
                                      <p:cBhvr>
                                        <p:cTn id="36" dur="500" fill="hold"/>
                                        <p:tgtEl>
                                          <p:spTgt spid="45063"/>
                                        </p:tgtEl>
                                        <p:attrNameLst>
                                          <p:attrName>ppt_w</p:attrName>
                                        </p:attrNameLst>
                                      </p:cBhvr>
                                      <p:tavLst>
                                        <p:tav tm="0">
                                          <p:val>
                                            <p:fltVal val="0"/>
                                          </p:val>
                                        </p:tav>
                                        <p:tav tm="100000">
                                          <p:val>
                                            <p:strVal val="#ppt_w"/>
                                          </p:val>
                                        </p:tav>
                                      </p:tavLst>
                                    </p:anim>
                                    <p:anim calcmode="lin" valueType="num">
                                      <p:cBhvr>
                                        <p:cTn id="37" dur="500" fill="hold"/>
                                        <p:tgtEl>
                                          <p:spTgt spid="45063"/>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5074"/>
                                        </p:tgtEl>
                                        <p:attrNameLst>
                                          <p:attrName>style.visibility</p:attrName>
                                        </p:attrNameLst>
                                      </p:cBhvr>
                                      <p:to>
                                        <p:strVal val="visible"/>
                                      </p:to>
                                    </p:set>
                                  </p:childTnLst>
                                </p:cTn>
                              </p:par>
                            </p:childTnLst>
                          </p:cTn>
                        </p:par>
                        <p:par>
                          <p:cTn id="42" fill="hold">
                            <p:stCondLst>
                              <p:cond delay="500"/>
                            </p:stCondLst>
                            <p:childTnLst>
                              <p:par>
                                <p:cTn id="43" presetID="11" presetClass="entr" presetSubtype="0" fill="hold" nodeType="afterEffect">
                                  <p:stCondLst>
                                    <p:cond delay="0"/>
                                  </p:stCondLst>
                                  <p:childTnLst>
                                    <p:set>
                                      <p:cBhvr>
                                        <p:cTn id="44" dur="1000">
                                          <p:stCondLst>
                                            <p:cond delay="0"/>
                                          </p:stCondLst>
                                        </p:cTn>
                                        <p:tgtEl>
                                          <p:spTgt spid="45072"/>
                                        </p:tgtEl>
                                        <p:attrNameLst>
                                          <p:attrName>style.visibility</p:attrName>
                                        </p:attrNameLst>
                                      </p:cBhvr>
                                      <p:to>
                                        <p:strVal val="visible"/>
                                      </p:to>
                                    </p:set>
                                  </p:childTnLst>
                                </p:cTn>
                              </p:par>
                            </p:childTnLst>
                          </p:cTn>
                        </p:par>
                        <p:par>
                          <p:cTn id="45" fill="hold">
                            <p:stCondLst>
                              <p:cond delay="1500"/>
                            </p:stCondLst>
                            <p:childTnLst>
                              <p:par>
                                <p:cTn id="46" presetID="11" presetClass="entr" presetSubtype="0" fill="hold" nodeType="afterEffect">
                                  <p:stCondLst>
                                    <p:cond delay="0"/>
                                  </p:stCondLst>
                                  <p:childTnLst>
                                    <p:set>
                                      <p:cBhvr>
                                        <p:cTn id="47" dur="1000">
                                          <p:stCondLst>
                                            <p:cond delay="0"/>
                                          </p:stCondLst>
                                        </p:cTn>
                                        <p:tgtEl>
                                          <p:spTgt spid="45071"/>
                                        </p:tgtEl>
                                        <p:attrNameLst>
                                          <p:attrName>style.visibility</p:attrName>
                                        </p:attrNameLst>
                                      </p:cBhvr>
                                      <p:to>
                                        <p:strVal val="visible"/>
                                      </p:to>
                                    </p:set>
                                  </p:childTnLst>
                                </p:cTn>
                              </p:par>
                            </p:childTnLst>
                          </p:cTn>
                        </p:par>
                        <p:par>
                          <p:cTn id="48" fill="hold">
                            <p:stCondLst>
                              <p:cond delay="2500"/>
                            </p:stCondLst>
                            <p:childTnLst>
                              <p:par>
                                <p:cTn id="49" presetID="11" presetClass="entr" presetSubtype="0" fill="hold" nodeType="afterEffect">
                                  <p:stCondLst>
                                    <p:cond delay="0"/>
                                  </p:stCondLst>
                                  <p:childTnLst>
                                    <p:set>
                                      <p:cBhvr>
                                        <p:cTn id="50" dur="1000">
                                          <p:stCondLst>
                                            <p:cond delay="0"/>
                                          </p:stCondLst>
                                        </p:cTn>
                                        <p:tgtEl>
                                          <p:spTgt spid="45070"/>
                                        </p:tgtEl>
                                        <p:attrNameLst>
                                          <p:attrName>style.visibility</p:attrName>
                                        </p:attrNameLst>
                                      </p:cBhvr>
                                      <p:to>
                                        <p:strVal val="visible"/>
                                      </p:to>
                                    </p:set>
                                  </p:childTnLst>
                                </p:cTn>
                              </p:par>
                            </p:childTnLst>
                          </p:cTn>
                        </p:par>
                        <p:par>
                          <p:cTn id="51" fill="hold">
                            <p:stCondLst>
                              <p:cond delay="3500"/>
                            </p:stCondLst>
                            <p:childTnLst>
                              <p:par>
                                <p:cTn id="52" presetID="1" presetClass="entr" presetSubtype="0" fill="hold" nodeType="afterEffect">
                                  <p:stCondLst>
                                    <p:cond delay="0"/>
                                  </p:stCondLst>
                                  <p:childTnLst>
                                    <p:set>
                                      <p:cBhvr>
                                        <p:cTn id="53" dur="1" fill="hold">
                                          <p:stCondLst>
                                            <p:cond delay="499"/>
                                          </p:stCondLst>
                                        </p:cTn>
                                        <p:tgtEl>
                                          <p:spTgt spid="45075"/>
                                        </p:tgtEl>
                                        <p:attrNameLst>
                                          <p:attrName>style.visibility</p:attrName>
                                        </p:attrNameLst>
                                      </p:cBhvr>
                                      <p:to>
                                        <p:strVal val="visible"/>
                                      </p:to>
                                    </p:set>
                                  </p:childTnLst>
                                </p:cTn>
                              </p:par>
                            </p:childTnLst>
                          </p:cTn>
                        </p:par>
                        <p:par>
                          <p:cTn id="54" fill="hold">
                            <p:stCondLst>
                              <p:cond delay="4000"/>
                            </p:stCondLst>
                            <p:childTnLst>
                              <p:par>
                                <p:cTn id="55" presetID="4" presetClass="entr" presetSubtype="32" fill="hold" grpId="0" nodeType="afterEffect">
                                  <p:stCondLst>
                                    <p:cond delay="0"/>
                                  </p:stCondLst>
                                  <p:childTnLst>
                                    <p:set>
                                      <p:cBhvr>
                                        <p:cTn id="56" dur="1" fill="hold">
                                          <p:stCondLst>
                                            <p:cond delay="0"/>
                                          </p:stCondLst>
                                        </p:cTn>
                                        <p:tgtEl>
                                          <p:spTgt spid="45061"/>
                                        </p:tgtEl>
                                        <p:attrNameLst>
                                          <p:attrName>style.visibility</p:attrName>
                                        </p:attrNameLst>
                                      </p:cBhvr>
                                      <p:to>
                                        <p:strVal val="visible"/>
                                      </p:to>
                                    </p:set>
                                    <p:animEffect transition="in" filter="box(out)">
                                      <p:cBhvr>
                                        <p:cTn id="57" dur="500"/>
                                        <p:tgtEl>
                                          <p:spTgt spid="45061"/>
                                        </p:tgtEl>
                                      </p:cBhvr>
                                    </p:animEffect>
                                  </p:childTnLst>
                                </p:cTn>
                              </p:par>
                            </p:childTnLst>
                          </p:cTn>
                        </p:par>
                        <p:par>
                          <p:cTn id="58" fill="hold">
                            <p:stCondLst>
                              <p:cond delay="4500"/>
                            </p:stCondLst>
                            <p:childTnLst>
                              <p:par>
                                <p:cTn id="59" presetID="17" presetClass="entr" presetSubtype="1" fill="hold" grpId="0" nodeType="afterEffect">
                                  <p:stCondLst>
                                    <p:cond delay="0"/>
                                  </p:stCondLst>
                                  <p:childTnLst>
                                    <p:set>
                                      <p:cBhvr>
                                        <p:cTn id="60" dur="1" fill="hold">
                                          <p:stCondLst>
                                            <p:cond delay="0"/>
                                          </p:stCondLst>
                                        </p:cTn>
                                        <p:tgtEl>
                                          <p:spTgt spid="45058"/>
                                        </p:tgtEl>
                                        <p:attrNameLst>
                                          <p:attrName>style.visibility</p:attrName>
                                        </p:attrNameLst>
                                      </p:cBhvr>
                                      <p:to>
                                        <p:strVal val="visible"/>
                                      </p:to>
                                    </p:set>
                                    <p:anim calcmode="lin" valueType="num">
                                      <p:cBhvr>
                                        <p:cTn id="61" dur="500" fill="hold"/>
                                        <p:tgtEl>
                                          <p:spTgt spid="45058"/>
                                        </p:tgtEl>
                                        <p:attrNameLst>
                                          <p:attrName>ppt_x</p:attrName>
                                        </p:attrNameLst>
                                      </p:cBhvr>
                                      <p:tavLst>
                                        <p:tav tm="0">
                                          <p:val>
                                            <p:strVal val="#ppt_x"/>
                                          </p:val>
                                        </p:tav>
                                        <p:tav tm="100000">
                                          <p:val>
                                            <p:strVal val="#ppt_x"/>
                                          </p:val>
                                        </p:tav>
                                      </p:tavLst>
                                    </p:anim>
                                    <p:anim calcmode="lin" valueType="num">
                                      <p:cBhvr>
                                        <p:cTn id="62" dur="500" fill="hold"/>
                                        <p:tgtEl>
                                          <p:spTgt spid="45058"/>
                                        </p:tgtEl>
                                        <p:attrNameLst>
                                          <p:attrName>ppt_y</p:attrName>
                                        </p:attrNameLst>
                                      </p:cBhvr>
                                      <p:tavLst>
                                        <p:tav tm="0">
                                          <p:val>
                                            <p:strVal val="#ppt_y-#ppt_h/2"/>
                                          </p:val>
                                        </p:tav>
                                        <p:tav tm="100000">
                                          <p:val>
                                            <p:strVal val="#ppt_y"/>
                                          </p:val>
                                        </p:tav>
                                      </p:tavLst>
                                    </p:anim>
                                    <p:anim calcmode="lin" valueType="num">
                                      <p:cBhvr>
                                        <p:cTn id="63" dur="500" fill="hold"/>
                                        <p:tgtEl>
                                          <p:spTgt spid="45058"/>
                                        </p:tgtEl>
                                        <p:attrNameLst>
                                          <p:attrName>ppt_w</p:attrName>
                                        </p:attrNameLst>
                                      </p:cBhvr>
                                      <p:tavLst>
                                        <p:tav tm="0">
                                          <p:val>
                                            <p:strVal val="#ppt_w"/>
                                          </p:val>
                                        </p:tav>
                                        <p:tav tm="100000">
                                          <p:val>
                                            <p:strVal val="#ppt_w"/>
                                          </p:val>
                                        </p:tav>
                                      </p:tavLst>
                                    </p:anim>
                                    <p:anim calcmode="lin" valueType="num">
                                      <p:cBhvr>
                                        <p:cTn id="64" dur="500" fill="hold"/>
                                        <p:tgtEl>
                                          <p:spTgt spid="45058"/>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45079"/>
                                        </p:tgtEl>
                                        <p:attrNameLst>
                                          <p:attrName>style.visibility</p:attrName>
                                        </p:attrNameLst>
                                      </p:cBhvr>
                                      <p:to>
                                        <p:strVal val="visible"/>
                                      </p:to>
                                    </p:set>
                                    <p:animEffect transition="in" filter="blinds(horizontal)">
                                      <p:cBhvr>
                                        <p:cTn id="69" dur="500"/>
                                        <p:tgtEl>
                                          <p:spTgt spid="45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nimBg="1"/>
      <p:bldP spid="45059" grpId="0"/>
      <p:bldP spid="45061" grpId="0" animBg="1"/>
      <p:bldP spid="45062" grpId="0" animBg="1"/>
      <p:bldP spid="4506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46081"/>
          <p:cNvSpPr txBox="1"/>
          <p:nvPr/>
        </p:nvSpPr>
        <p:spPr>
          <a:xfrm>
            <a:off x="1919288" y="609600"/>
            <a:ext cx="5319712" cy="645160"/>
          </a:xfrm>
          <a:prstGeom prst="rect">
            <a:avLst/>
          </a:prstGeom>
          <a:noFill/>
          <a:ln w="9525">
            <a:noFill/>
          </a:ln>
        </p:spPr>
        <p:txBody>
          <a:bodyPr>
            <a:spAutoFit/>
          </a:bodyPr>
          <a:lstStyle/>
          <a:p>
            <a:pPr algn="just">
              <a:spcBef>
                <a:spcPct val="50000"/>
              </a:spcBef>
              <a:buFont typeface="Arial" panose="020B0604020202020204" pitchFamily="34" charset="0"/>
              <a:buNone/>
              <a:defRPr/>
            </a:pPr>
            <a:r>
              <a:rPr lang="en-US" altLang="zh-CN" sz="3600" noProof="1">
                <a:effectLst>
                  <a:outerShdw blurRad="38100" dist="38100" dir="2700000">
                    <a:srgbClr val="FFFFFF"/>
                  </a:outerShdw>
                </a:effectLst>
                <a:latin typeface="幼圆" panose="02010509060101010101" pitchFamily="49" charset="-122"/>
                <a:ea typeface="幼圆" panose="02010509060101010101" pitchFamily="49" charset="-122"/>
              </a:rPr>
              <a:t>2.</a:t>
            </a:r>
            <a:r>
              <a:rPr lang="en-US" altLang="zh-CN" sz="3200" noProof="1">
                <a:effectLst>
                  <a:outerShdw blurRad="38100" dist="38100" dir="2700000">
                    <a:srgbClr val="FFFFFF"/>
                  </a:outerShdw>
                </a:effectLst>
                <a:latin typeface="幼圆" panose="02010509060101010101" pitchFamily="49" charset="-122"/>
                <a:ea typeface="幼圆" panose="02010509060101010101" pitchFamily="49" charset="-122"/>
              </a:rPr>
              <a:t> N</a:t>
            </a:r>
            <a:r>
              <a:rPr lang="zh-CN" altLang="en-US" sz="3200" noProof="1">
                <a:effectLst>
                  <a:outerShdw blurRad="38100" dist="38100" dir="2700000">
                    <a:srgbClr val="FFFFFF"/>
                  </a:outerShdw>
                </a:effectLst>
                <a:latin typeface="幼圆" panose="02010509060101010101" pitchFamily="49" charset="-122"/>
                <a:ea typeface="幼圆" panose="02010509060101010101" pitchFamily="49" charset="-122"/>
              </a:rPr>
              <a:t>型半导体和</a:t>
            </a:r>
            <a:r>
              <a:rPr lang="en-US" altLang="zh-CN" sz="3200" noProof="1">
                <a:effectLst>
                  <a:outerShdw blurRad="38100" dist="38100" dir="2700000">
                    <a:srgbClr val="FFFFFF"/>
                  </a:outerShdw>
                </a:effectLst>
                <a:latin typeface="幼圆" panose="02010509060101010101" pitchFamily="49" charset="-122"/>
                <a:ea typeface="幼圆" panose="02010509060101010101" pitchFamily="49" charset="-122"/>
              </a:rPr>
              <a:t>P</a:t>
            </a:r>
            <a:r>
              <a:rPr lang="zh-CN" altLang="en-US" sz="3200" noProof="1">
                <a:effectLst>
                  <a:outerShdw blurRad="38100" dist="38100" dir="2700000">
                    <a:srgbClr val="FFFFFF"/>
                  </a:outerShdw>
                </a:effectLst>
                <a:latin typeface="幼圆" panose="02010509060101010101" pitchFamily="49" charset="-122"/>
                <a:ea typeface="幼圆" panose="02010509060101010101" pitchFamily="49" charset="-122"/>
              </a:rPr>
              <a:t>型半导体</a:t>
            </a:r>
          </a:p>
        </p:txBody>
      </p:sp>
      <p:pic>
        <p:nvPicPr>
          <p:cNvPr id="46083" name="图片 46082" descr="图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1295400"/>
            <a:ext cx="4876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右箭头 46083"/>
          <p:cNvSpPr>
            <a:spLocks noChangeArrowheads="1"/>
          </p:cNvSpPr>
          <p:nvPr/>
        </p:nvSpPr>
        <p:spPr bwMode="auto">
          <a:xfrm>
            <a:off x="2247900" y="5027613"/>
            <a:ext cx="2057400" cy="838200"/>
          </a:xfrm>
          <a:prstGeom prst="rightArrow">
            <a:avLst>
              <a:gd name="adj1" fmla="val 50000"/>
              <a:gd name="adj2" fmla="val 61307"/>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400">
                <a:solidFill>
                  <a:schemeClr val="hlink"/>
                </a:solidFill>
                <a:latin typeface="Times New Roman" panose="02020603050405020304" pitchFamily="18" charset="0"/>
              </a:rPr>
              <a:t>原理图</a:t>
            </a:r>
          </a:p>
        </p:txBody>
      </p:sp>
      <p:sp>
        <p:nvSpPr>
          <p:cNvPr id="46085" name="椭圆 46084"/>
          <p:cNvSpPr>
            <a:spLocks noChangeArrowheads="1"/>
          </p:cNvSpPr>
          <p:nvPr/>
        </p:nvSpPr>
        <p:spPr bwMode="auto">
          <a:xfrm>
            <a:off x="6477000" y="3962400"/>
            <a:ext cx="457200" cy="457200"/>
          </a:xfrm>
          <a:prstGeom prst="ellipse">
            <a:avLst/>
          </a:prstGeom>
          <a:solidFill>
            <a:srgbClr val="99CCFF"/>
          </a:solidFill>
          <a:ln w="79375">
            <a:solidFill>
              <a:srgbClr val="0000FF"/>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en-US" altLang="zh-CN" sz="2400">
                <a:latin typeface="Times New Roman" panose="02020603050405020304" pitchFamily="18" charset="0"/>
              </a:rPr>
              <a:t>P</a:t>
            </a:r>
          </a:p>
        </p:txBody>
      </p:sp>
      <p:sp>
        <p:nvSpPr>
          <p:cNvPr id="46086" name="线形标注 1 46085"/>
          <p:cNvSpPr/>
          <p:nvPr/>
        </p:nvSpPr>
        <p:spPr bwMode="auto">
          <a:xfrm>
            <a:off x="6118225" y="5181600"/>
            <a:ext cx="1219200" cy="381000"/>
          </a:xfrm>
          <a:prstGeom prst="borderCallout1">
            <a:avLst>
              <a:gd name="adj1" fmla="val 70000"/>
              <a:gd name="adj2" fmla="val 106250"/>
              <a:gd name="adj3" fmla="val -54167"/>
              <a:gd name="adj4" fmla="val 106250"/>
            </a:avLst>
          </a:prstGeom>
          <a:noFill/>
          <a:ln w="3175">
            <a:solidFill>
              <a:schemeClr val="bg1"/>
            </a:solidFill>
            <a:miter lim="800000"/>
            <a:tailEnd type="stealth" w="med" len="med"/>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solidFill>
                  <a:schemeClr val="bg1"/>
                </a:solidFill>
                <a:latin typeface="Times New Roman" panose="02020603050405020304" pitchFamily="18" charset="0"/>
              </a:rPr>
              <a:t>自由电子</a:t>
            </a:r>
          </a:p>
        </p:txBody>
      </p:sp>
      <p:sp useBgFill="1">
        <p:nvSpPr>
          <p:cNvPr id="46087" name="右箭头 46086"/>
          <p:cNvSpPr>
            <a:spLocks noChangeArrowheads="1"/>
          </p:cNvSpPr>
          <p:nvPr/>
        </p:nvSpPr>
        <p:spPr bwMode="auto">
          <a:xfrm>
            <a:off x="2190750" y="5027613"/>
            <a:ext cx="2133600" cy="838200"/>
          </a:xfrm>
          <a:prstGeom prst="rightArrow">
            <a:avLst>
              <a:gd name="adj1" fmla="val 50000"/>
              <a:gd name="adj2" fmla="val 63577"/>
            </a:avLst>
          </a:prstGeom>
          <a:ln w="12700">
            <a:solidFill>
              <a:schemeClr val="tx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400" b="0">
                <a:solidFill>
                  <a:schemeClr val="hlink"/>
                </a:solidFill>
                <a:latin typeface="Times New Roman" panose="02020603050405020304" pitchFamily="18" charset="0"/>
              </a:rPr>
              <a:t>结构图</a:t>
            </a:r>
          </a:p>
        </p:txBody>
      </p:sp>
      <p:sp>
        <p:nvSpPr>
          <p:cNvPr id="46088" name="矩形 46087"/>
          <p:cNvSpPr>
            <a:spLocks noChangeArrowheads="1"/>
          </p:cNvSpPr>
          <p:nvPr/>
        </p:nvSpPr>
        <p:spPr bwMode="auto">
          <a:xfrm>
            <a:off x="5105400" y="48006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solidFill>
                  <a:schemeClr val="hlink"/>
                </a:solidFill>
                <a:latin typeface="幼圆" panose="02010509060101010101" pitchFamily="49" charset="-122"/>
              </a:rPr>
              <a:t>磷原子</a:t>
            </a:r>
          </a:p>
        </p:txBody>
      </p:sp>
      <p:sp>
        <p:nvSpPr>
          <p:cNvPr id="46089" name="直接连接符 46088"/>
          <p:cNvSpPr>
            <a:spLocks noChangeShapeType="1"/>
          </p:cNvSpPr>
          <p:nvPr/>
        </p:nvSpPr>
        <p:spPr bwMode="auto">
          <a:xfrm flipV="1">
            <a:off x="5943600" y="4343400"/>
            <a:ext cx="609600" cy="6096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0" name="矩形 46089"/>
          <p:cNvSpPr>
            <a:spLocks noChangeArrowheads="1"/>
          </p:cNvSpPr>
          <p:nvPr/>
        </p:nvSpPr>
        <p:spPr bwMode="auto">
          <a:xfrm>
            <a:off x="5029200" y="4953000"/>
            <a:ext cx="838200" cy="3048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solidFill>
                  <a:schemeClr val="hlink"/>
                </a:solidFill>
                <a:latin typeface="Times New Roman" panose="02020603050405020304" pitchFamily="18" charset="0"/>
              </a:rPr>
              <a:t>正离子</a:t>
            </a:r>
          </a:p>
        </p:txBody>
      </p:sp>
      <p:sp>
        <p:nvSpPr>
          <p:cNvPr id="46091" name="椭圆 46090"/>
          <p:cNvSpPr>
            <a:spLocks noChangeArrowheads="1"/>
          </p:cNvSpPr>
          <p:nvPr/>
        </p:nvSpPr>
        <p:spPr bwMode="auto">
          <a:xfrm>
            <a:off x="6477000" y="3962400"/>
            <a:ext cx="457200" cy="457200"/>
          </a:xfrm>
          <a:prstGeom prst="ellipse">
            <a:avLst/>
          </a:prstGeom>
          <a:solidFill>
            <a:srgbClr val="99CCFF"/>
          </a:solidFill>
          <a:ln w="50800">
            <a:solidFill>
              <a:srgbClr val="0000FF"/>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en-US" altLang="zh-CN" sz="2400">
                <a:latin typeface="Times New Roman" panose="02020603050405020304" pitchFamily="18" charset="0"/>
              </a:rPr>
              <a:t>P</a:t>
            </a:r>
            <a:r>
              <a:rPr lang="en-US" altLang="zh-CN" sz="2400" baseline="30000">
                <a:latin typeface="Times New Roman" panose="02020603050405020304" pitchFamily="18" charset="0"/>
              </a:rPr>
              <a:t>+</a:t>
            </a:r>
            <a:r>
              <a:rPr lang="en-US" altLang="zh-CN" sz="2400">
                <a:latin typeface="Times New Roman" panose="02020603050405020304" pitchFamily="18" charset="0"/>
              </a:rPr>
              <a:t> </a:t>
            </a:r>
          </a:p>
        </p:txBody>
      </p:sp>
      <p:sp>
        <p:nvSpPr>
          <p:cNvPr id="46092" name="文本框 46091"/>
          <p:cNvSpPr txBox="1">
            <a:spLocks noChangeArrowheads="1"/>
          </p:cNvSpPr>
          <p:nvPr/>
        </p:nvSpPr>
        <p:spPr bwMode="auto">
          <a:xfrm>
            <a:off x="2063750" y="2060575"/>
            <a:ext cx="2362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400" b="0">
                <a:solidFill>
                  <a:srgbClr val="FF9933"/>
                </a:solidFill>
                <a:latin typeface="Times New Roman" panose="02020603050405020304" pitchFamily="18" charset="0"/>
              </a:rPr>
              <a:t>   </a:t>
            </a:r>
            <a:r>
              <a:rPr lang="zh-CN" altLang="en-US" sz="2400" b="0">
                <a:latin typeface="Times New Roman" panose="02020603050405020304" pitchFamily="18" charset="0"/>
              </a:rPr>
              <a:t>在硅或锗中掺</a:t>
            </a:r>
          </a:p>
          <a:p>
            <a:pPr algn="just">
              <a:spcBef>
                <a:spcPct val="50000"/>
              </a:spcBef>
            </a:pPr>
            <a:r>
              <a:rPr lang="zh-CN" altLang="en-US" sz="2400" b="0">
                <a:latin typeface="Times New Roman" panose="02020603050405020304" pitchFamily="18" charset="0"/>
              </a:rPr>
              <a:t>入少量的五价元</a:t>
            </a:r>
          </a:p>
          <a:p>
            <a:pPr algn="just">
              <a:spcBef>
                <a:spcPct val="50000"/>
              </a:spcBef>
            </a:pPr>
            <a:r>
              <a:rPr lang="zh-CN" altLang="en-US" sz="2400" b="0">
                <a:latin typeface="Times New Roman" panose="02020603050405020304" pitchFamily="18" charset="0"/>
              </a:rPr>
              <a:t>素，如磷或砷、</a:t>
            </a:r>
          </a:p>
          <a:p>
            <a:pPr algn="just">
              <a:spcBef>
                <a:spcPct val="50000"/>
              </a:spcBef>
            </a:pPr>
            <a:r>
              <a:rPr lang="zh-CN" altLang="en-US" sz="2400" b="0">
                <a:latin typeface="Times New Roman" panose="02020603050405020304" pitchFamily="18" charset="0"/>
              </a:rPr>
              <a:t>锑，则形成</a:t>
            </a:r>
            <a:r>
              <a:rPr lang="en-US" altLang="zh-CN" sz="2400" b="0">
                <a:latin typeface="Times New Roman" panose="02020603050405020304" pitchFamily="18" charset="0"/>
              </a:rPr>
              <a:t>N</a:t>
            </a:r>
            <a:r>
              <a:rPr lang="zh-CN" altLang="en-US" sz="2400" b="0">
                <a:latin typeface="Times New Roman" panose="02020603050405020304" pitchFamily="18" charset="0"/>
              </a:rPr>
              <a:t>型</a:t>
            </a:r>
          </a:p>
          <a:p>
            <a:pPr algn="just">
              <a:spcBef>
                <a:spcPct val="50000"/>
              </a:spcBef>
            </a:pPr>
            <a:r>
              <a:rPr lang="zh-CN" altLang="en-US" sz="2400" b="0">
                <a:latin typeface="Times New Roman" panose="02020603050405020304" pitchFamily="18" charset="0"/>
              </a:rPr>
              <a:t>半导体。</a:t>
            </a:r>
          </a:p>
        </p:txBody>
      </p:sp>
      <p:grpSp>
        <p:nvGrpSpPr>
          <p:cNvPr id="46093" name="组合 46092"/>
          <p:cNvGrpSpPr/>
          <p:nvPr/>
        </p:nvGrpSpPr>
        <p:grpSpPr bwMode="auto">
          <a:xfrm>
            <a:off x="4343400" y="3505201"/>
            <a:ext cx="1905000" cy="396875"/>
            <a:chOff x="0" y="0"/>
            <a:chExt cx="1200" cy="250"/>
          </a:xfrm>
        </p:grpSpPr>
        <p:sp>
          <p:nvSpPr>
            <p:cNvPr id="47135" name="文本框 46093"/>
            <p:cNvSpPr txBox="1">
              <a:spLocks noChangeArrowheads="1"/>
            </p:cNvSpPr>
            <p:nvPr/>
          </p:nvSpPr>
          <p:spPr bwMode="auto">
            <a:xfrm>
              <a:off x="0" y="0"/>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000" b="0">
                  <a:solidFill>
                    <a:schemeClr val="hlink"/>
                  </a:solidFill>
                  <a:latin typeface="Times New Roman" panose="02020603050405020304" pitchFamily="18" charset="0"/>
                </a:rPr>
                <a:t>多余价电子</a:t>
              </a:r>
            </a:p>
          </p:txBody>
        </p:sp>
        <p:graphicFrame>
          <p:nvGraphicFramePr>
            <p:cNvPr id="47136" name="对象 46094"/>
            <p:cNvGraphicFramePr>
              <a:graphicFrameLocks noChangeAspect="1"/>
            </p:cNvGraphicFramePr>
            <p:nvPr/>
          </p:nvGraphicFramePr>
          <p:xfrm>
            <a:off x="1056" y="96"/>
            <a:ext cx="144" cy="143"/>
          </p:xfrm>
          <a:graphic>
            <a:graphicData uri="http://schemas.openxmlformats.org/presentationml/2006/ole">
              <mc:AlternateContent xmlns:mc="http://schemas.openxmlformats.org/markup-compatibility/2006">
                <mc:Choice xmlns:v="urn:schemas-microsoft-com:vml" Requires="v">
                  <p:oleObj r:id="rId3" imgW="914400" imgH="914400" progId="">
                    <p:embed/>
                  </p:oleObj>
                </mc:Choice>
                <mc:Fallback>
                  <p:oleObj r:id="rId3" imgW="914400" imgH="914400" progId="">
                    <p:embed/>
                    <p:pic>
                      <p:nvPicPr>
                        <p:cNvPr id="47136" name="对象 46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96"/>
                          <a:ext cx="14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46096" name="对象 46095"/>
          <p:cNvGraphicFramePr>
            <a:graphicFrameLocks noChangeAspect="1"/>
          </p:cNvGraphicFramePr>
          <p:nvPr/>
        </p:nvGraphicFramePr>
        <p:xfrm>
          <a:off x="7239000" y="4800601"/>
          <a:ext cx="228600" cy="227013"/>
        </p:xfrm>
        <a:graphic>
          <a:graphicData uri="http://schemas.openxmlformats.org/presentationml/2006/ole">
            <mc:AlternateContent xmlns:mc="http://schemas.openxmlformats.org/markup-compatibility/2006">
              <mc:Choice xmlns:v="urn:schemas-microsoft-com:vml" Requires="v">
                <p:oleObj r:id="rId5" imgW="914400" imgH="914400" progId="">
                  <p:embed/>
                </p:oleObj>
              </mc:Choice>
              <mc:Fallback>
                <p:oleObj r:id="rId5" imgW="914400" imgH="914400" progId="">
                  <p:embed/>
                  <p:pic>
                    <p:nvPicPr>
                      <p:cNvPr id="46096" name="对象 460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4800601"/>
                        <a:ext cx="2286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46097" name="组合 46096"/>
          <p:cNvGrpSpPr/>
          <p:nvPr/>
        </p:nvGrpSpPr>
        <p:grpSpPr bwMode="auto">
          <a:xfrm>
            <a:off x="4267200" y="1314450"/>
            <a:ext cx="6172200" cy="4343400"/>
            <a:chOff x="0" y="906"/>
            <a:chExt cx="3744" cy="2736"/>
          </a:xfrm>
        </p:grpSpPr>
        <p:pic>
          <p:nvPicPr>
            <p:cNvPr id="47131" name="图片 46097" descr="图形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906"/>
              <a:ext cx="3744" cy="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2" name="矩形 46098"/>
            <p:cNvSpPr>
              <a:spLocks noChangeArrowheads="1"/>
            </p:cNvSpPr>
            <p:nvPr/>
          </p:nvSpPr>
          <p:spPr bwMode="auto">
            <a:xfrm>
              <a:off x="1737" y="947"/>
              <a:ext cx="4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r>
                <a:rPr lang="zh-CN" altLang="en-US" sz="2000" b="0">
                  <a:latin typeface="Times New Roman" panose="02020603050405020304" pitchFamily="18" charset="0"/>
                </a:rPr>
                <a:t>少子</a:t>
              </a:r>
            </a:p>
          </p:txBody>
        </p:sp>
        <p:sp>
          <p:nvSpPr>
            <p:cNvPr id="47133" name="矩形 46099"/>
            <p:cNvSpPr>
              <a:spLocks noChangeArrowheads="1"/>
            </p:cNvSpPr>
            <p:nvPr/>
          </p:nvSpPr>
          <p:spPr bwMode="auto">
            <a:xfrm>
              <a:off x="2544" y="1660"/>
              <a:ext cx="4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r>
                <a:rPr lang="zh-CN" altLang="en-US" sz="2000" b="0">
                  <a:latin typeface="Times New Roman" panose="02020603050405020304" pitchFamily="18" charset="0"/>
                </a:rPr>
                <a:t>多子</a:t>
              </a:r>
            </a:p>
          </p:txBody>
        </p:sp>
        <p:sp>
          <p:nvSpPr>
            <p:cNvPr id="47134" name="矩形 46100"/>
            <p:cNvSpPr>
              <a:spLocks noChangeArrowheads="1"/>
            </p:cNvSpPr>
            <p:nvPr/>
          </p:nvSpPr>
          <p:spPr bwMode="auto">
            <a:xfrm>
              <a:off x="48" y="1015"/>
              <a:ext cx="5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r>
                <a:rPr lang="zh-CN" altLang="en-US" sz="2000" b="0">
                  <a:solidFill>
                    <a:schemeClr val="accent2"/>
                  </a:solidFill>
                  <a:latin typeface="Times New Roman" panose="02020603050405020304" pitchFamily="18" charset="0"/>
                </a:rPr>
                <a:t>正离子</a:t>
              </a:r>
            </a:p>
          </p:txBody>
        </p:sp>
      </p:grpSp>
      <p:sp>
        <p:nvSpPr>
          <p:cNvPr id="46102" name="矩形 46101"/>
          <p:cNvSpPr>
            <a:spLocks noChangeArrowheads="1"/>
          </p:cNvSpPr>
          <p:nvPr/>
        </p:nvSpPr>
        <p:spPr bwMode="auto">
          <a:xfrm>
            <a:off x="4648200" y="5638800"/>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r>
              <a:rPr lang="zh-CN" altLang="en-US" sz="2400" b="0">
                <a:latin typeface="幼圆" panose="02010509060101010101" pitchFamily="49" charset="-122"/>
              </a:rPr>
              <a:t>在</a:t>
            </a:r>
            <a:r>
              <a:rPr lang="en-US" altLang="zh-CN" sz="2400" b="0">
                <a:latin typeface="幼圆" panose="02010509060101010101" pitchFamily="49" charset="-122"/>
              </a:rPr>
              <a:t>N</a:t>
            </a:r>
            <a:r>
              <a:rPr lang="zh-CN" altLang="en-US" sz="2400" b="0">
                <a:latin typeface="幼圆" panose="02010509060101010101" pitchFamily="49" charset="-122"/>
              </a:rPr>
              <a:t>型半导体中，电子是多子，空穴是少子</a:t>
            </a:r>
          </a:p>
        </p:txBody>
      </p:sp>
      <p:pic>
        <p:nvPicPr>
          <p:cNvPr id="46103" name="图片 46102" descr="dp1"/>
          <p:cNvPicPr>
            <a:picLocks noChangeAspect="1" noChangeArrowheads="1"/>
          </p:cNvPicPr>
          <p:nvPr/>
        </p:nvPicPr>
        <p:blipFill>
          <a:blip r:embed="rId7"/>
          <a:srcRect/>
          <a:stretch>
            <a:fillRect/>
          </a:stretch>
        </p:blipFill>
        <p:spPr bwMode="auto">
          <a:xfrm>
            <a:off x="4038600" y="5622926"/>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2" name="文本框 46103"/>
          <p:cNvSpPr txBox="1">
            <a:spLocks noChangeArrowheads="1"/>
          </p:cNvSpPr>
          <p:nvPr/>
        </p:nvSpPr>
        <p:spPr bwMode="auto">
          <a:xfrm>
            <a:off x="2057400" y="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DDDDDD"/>
                </a:solidFill>
                <a:latin typeface="Times New Roman" panose="02020603050405020304" pitchFamily="18" charset="0"/>
                <a:ea typeface="隶书" panose="02010509060101010101" pitchFamily="49" charset="-122"/>
              </a:rPr>
              <a:t>第</a:t>
            </a:r>
            <a:r>
              <a:rPr lang="en-US" altLang="zh-CN">
                <a:solidFill>
                  <a:srgbClr val="DDDDDD"/>
                </a:solidFill>
                <a:latin typeface="Times New Roman" panose="02020603050405020304" pitchFamily="18" charset="0"/>
                <a:ea typeface="隶书" panose="02010509060101010101" pitchFamily="49" charset="-122"/>
              </a:rPr>
              <a:t>1</a:t>
            </a:r>
            <a:r>
              <a:rPr lang="zh-CN" altLang="en-US">
                <a:solidFill>
                  <a:srgbClr val="DDDDDD"/>
                </a:solidFill>
                <a:latin typeface="Times New Roman" panose="02020603050405020304" pitchFamily="18" charset="0"/>
                <a:ea typeface="隶书" panose="02010509060101010101" pitchFamily="49" charset="-122"/>
              </a:rPr>
              <a:t>章</a:t>
            </a:r>
          </a:p>
        </p:txBody>
      </p:sp>
      <p:sp>
        <p:nvSpPr>
          <p:cNvPr id="47123" name="文本框 46104">
            <a:hlinkClick r:id="" action="ppaction://hlinkshowjump?jump=previousslide" highlightClick="1"/>
          </p:cNvPr>
          <p:cNvSpPr txBox="1">
            <a:spLocks noChangeArrowheads="1"/>
          </p:cNvSpPr>
          <p:nvPr/>
        </p:nvSpPr>
        <p:spPr bwMode="auto">
          <a:xfrm>
            <a:off x="6705600" y="62626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上页</a:t>
            </a:r>
          </a:p>
        </p:txBody>
      </p:sp>
      <p:sp>
        <p:nvSpPr>
          <p:cNvPr id="47124" name="文本框 46105">
            <a:hlinkClick r:id="" action="ppaction://hlinkshowjump?jump=nextslide"/>
          </p:cNvPr>
          <p:cNvSpPr txBox="1">
            <a:spLocks noChangeArrowheads="1"/>
          </p:cNvSpPr>
          <p:nvPr/>
        </p:nvSpPr>
        <p:spPr bwMode="auto">
          <a:xfrm>
            <a:off x="8001000" y="626268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下页</a:t>
            </a:r>
          </a:p>
        </p:txBody>
      </p:sp>
      <p:sp>
        <p:nvSpPr>
          <p:cNvPr id="47125" name="流程图: 摘录 46106"/>
          <p:cNvSpPr>
            <a:spLocks noChangeArrowheads="1"/>
          </p:cNvSpPr>
          <p:nvPr/>
        </p:nvSpPr>
        <p:spPr bwMode="auto">
          <a:xfrm>
            <a:off x="1919288" y="2060575"/>
            <a:ext cx="685800" cy="685800"/>
          </a:xfrm>
          <a:prstGeom prst="flowChartExtra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pSp>
        <p:nvGrpSpPr>
          <p:cNvPr id="47126" name="组合 46107"/>
          <p:cNvGrpSpPr/>
          <p:nvPr/>
        </p:nvGrpSpPr>
        <p:grpSpPr bwMode="auto">
          <a:xfrm>
            <a:off x="1992313" y="1633538"/>
            <a:ext cx="3200400" cy="519112"/>
            <a:chOff x="0" y="0"/>
            <a:chExt cx="2016" cy="327"/>
          </a:xfrm>
        </p:grpSpPr>
        <p:sp>
          <p:nvSpPr>
            <p:cNvPr id="47129" name="文本框 46108"/>
            <p:cNvSpPr txBox="1">
              <a:spLocks noChangeArrowheads="1"/>
            </p:cNvSpPr>
            <p:nvPr/>
          </p:nvSpPr>
          <p:spPr bwMode="auto">
            <a:xfrm>
              <a:off x="0" y="0"/>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b="0">
                  <a:solidFill>
                    <a:schemeClr val="bg1"/>
                  </a:solidFill>
                  <a:latin typeface="幼圆" panose="02010509060101010101" pitchFamily="49" charset="-122"/>
                </a:rPr>
                <a:t>   </a:t>
              </a:r>
              <a:r>
                <a:rPr lang="en-US" altLang="zh-CN" b="0">
                  <a:latin typeface="幼圆" panose="02010509060101010101" pitchFamily="49" charset="-122"/>
                </a:rPr>
                <a:t>N</a:t>
              </a:r>
              <a:r>
                <a:rPr lang="zh-CN" altLang="en-US" b="0">
                  <a:latin typeface="幼圆" panose="02010509060101010101" pitchFamily="49" charset="-122"/>
                </a:rPr>
                <a:t>型半导体</a:t>
              </a:r>
            </a:p>
          </p:txBody>
        </p:sp>
        <p:sp>
          <p:nvSpPr>
            <p:cNvPr id="47130" name="流程图: 摘录 46109"/>
            <p:cNvSpPr>
              <a:spLocks noChangeArrowheads="1"/>
            </p:cNvSpPr>
            <p:nvPr/>
          </p:nvSpPr>
          <p:spPr bwMode="auto">
            <a:xfrm>
              <a:off x="97" y="77"/>
              <a:ext cx="182" cy="181"/>
            </a:xfrm>
            <a:prstGeom prst="flowChartExtra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pSp>
      <p:sp>
        <p:nvSpPr>
          <p:cNvPr id="46111" name="矩形 46110">
            <a:hlinkClick r:id="" action="ppaction://hlinkshowjump?jump=nextslide"/>
          </p:cNvPr>
          <p:cNvSpPr>
            <a:spLocks noChangeArrowheads="1" noChangeShapeType="1" noTextEdit="1"/>
          </p:cNvSpPr>
          <p:nvPr/>
        </p:nvSpPr>
        <p:spPr bwMode="auto">
          <a:xfrm>
            <a:off x="5664200" y="6308726"/>
            <a:ext cx="723900" cy="3524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kern="10">
                <a:gradFill rotWithShape="1">
                  <a:gsLst>
                    <a:gs pos="0">
                      <a:srgbClr val="FF0000"/>
                    </a:gs>
                    <a:gs pos="100000">
                      <a:srgbClr val="760000"/>
                    </a:gs>
                  </a:gsLst>
                  <a:path path="rect">
                    <a:fillToRect l="50000" t="50000" r="50000" b="50000"/>
                  </a:path>
                </a:gradFill>
                <a:effectLst>
                  <a:outerShdw dist="35921" dir="2700000" algn="ctr" rotWithShape="0">
                    <a:srgbClr val="C0C0C0"/>
                  </a:outerShdw>
                </a:effectLst>
                <a:latin typeface="隶书" panose="02010509060101010101" pitchFamily="49" charset="-122"/>
                <a:ea typeface="隶书" panose="02010509060101010101" pitchFamily="49" charset="-122"/>
              </a:rPr>
              <a:t>翻页</a:t>
            </a:r>
          </a:p>
        </p:txBody>
      </p:sp>
      <p:sp>
        <p:nvSpPr>
          <p:cNvPr id="47128" name="文本框 46111">
            <a:hlinkClick r:id="rId8" action="ppaction://hlinksldjump"/>
          </p:cNvPr>
          <p:cNvSpPr txBox="1">
            <a:spLocks noChangeArrowheads="1"/>
          </p:cNvSpPr>
          <p:nvPr/>
        </p:nvSpPr>
        <p:spPr bwMode="auto">
          <a:xfrm>
            <a:off x="9220200" y="62626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返回</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6092"/>
                                        </p:tgtEl>
                                        <p:attrNameLst>
                                          <p:attrName>style.visibility</p:attrName>
                                        </p:attrNameLst>
                                      </p:cBhvr>
                                      <p:to>
                                        <p:strVal val="visible"/>
                                      </p:to>
                                    </p:set>
                                    <p:animEffect transition="in" filter="blinds(horizontal)">
                                      <p:cBhvr>
                                        <p:cTn id="7" dur="500"/>
                                        <p:tgtEl>
                                          <p:spTgt spid="46092"/>
                                        </p:tgtEl>
                                      </p:cBhvr>
                                    </p:animEffect>
                                  </p:childTnLst>
                                </p:cTn>
                              </p:par>
                            </p:childTnLst>
                          </p:cTn>
                        </p:par>
                        <p:par>
                          <p:cTn id="8" fill="hold">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46084"/>
                                        </p:tgtEl>
                                        <p:attrNameLst>
                                          <p:attrName>style.visibility</p:attrName>
                                        </p:attrNameLst>
                                      </p:cBhvr>
                                      <p:to>
                                        <p:strVal val="visible"/>
                                      </p:to>
                                    </p:set>
                                    <p:anim calcmode="lin" valueType="num">
                                      <p:cBhvr>
                                        <p:cTn id="11" dur="500" fill="hold"/>
                                        <p:tgtEl>
                                          <p:spTgt spid="46084"/>
                                        </p:tgtEl>
                                        <p:attrNameLst>
                                          <p:attrName>ppt_x</p:attrName>
                                        </p:attrNameLst>
                                      </p:cBhvr>
                                      <p:tavLst>
                                        <p:tav tm="0">
                                          <p:val>
                                            <p:strVal val="#ppt_x-#ppt_w/2"/>
                                          </p:val>
                                        </p:tav>
                                        <p:tav tm="100000">
                                          <p:val>
                                            <p:strVal val="#ppt_x"/>
                                          </p:val>
                                        </p:tav>
                                      </p:tavLst>
                                    </p:anim>
                                    <p:anim calcmode="lin" valueType="num">
                                      <p:cBhvr>
                                        <p:cTn id="12" dur="500" fill="hold"/>
                                        <p:tgtEl>
                                          <p:spTgt spid="46084"/>
                                        </p:tgtEl>
                                        <p:attrNameLst>
                                          <p:attrName>ppt_y</p:attrName>
                                        </p:attrNameLst>
                                      </p:cBhvr>
                                      <p:tavLst>
                                        <p:tav tm="0">
                                          <p:val>
                                            <p:strVal val="#ppt_y"/>
                                          </p:val>
                                        </p:tav>
                                        <p:tav tm="100000">
                                          <p:val>
                                            <p:strVal val="#ppt_y"/>
                                          </p:val>
                                        </p:tav>
                                      </p:tavLst>
                                    </p:anim>
                                    <p:anim calcmode="lin" valueType="num">
                                      <p:cBhvr>
                                        <p:cTn id="13" dur="500" fill="hold"/>
                                        <p:tgtEl>
                                          <p:spTgt spid="46084"/>
                                        </p:tgtEl>
                                        <p:attrNameLst>
                                          <p:attrName>ppt_w</p:attrName>
                                        </p:attrNameLst>
                                      </p:cBhvr>
                                      <p:tavLst>
                                        <p:tav tm="0">
                                          <p:val>
                                            <p:fltVal val="0"/>
                                          </p:val>
                                        </p:tav>
                                        <p:tav tm="100000">
                                          <p:val>
                                            <p:strVal val="#ppt_w"/>
                                          </p:val>
                                        </p:tav>
                                      </p:tavLst>
                                    </p:anim>
                                    <p:anim calcmode="lin" valueType="num">
                                      <p:cBhvr>
                                        <p:cTn id="14" dur="500" fill="hold"/>
                                        <p:tgtEl>
                                          <p:spTgt spid="46084"/>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6083"/>
                                        </p:tgtEl>
                                        <p:attrNameLst>
                                          <p:attrName>style.visibility</p:attrName>
                                        </p:attrNameLst>
                                      </p:cBhvr>
                                      <p:to>
                                        <p:strVal val="visible"/>
                                      </p:to>
                                    </p:set>
                                    <p:animEffect transition="in" filter="dissolve">
                                      <p:cBhvr>
                                        <p:cTn id="18" dur="500"/>
                                        <p:tgtEl>
                                          <p:spTgt spid="46083"/>
                                        </p:tgtEl>
                                      </p:cBhvr>
                                    </p:animEffec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46085"/>
                                        </p:tgtEl>
                                        <p:attrNameLst>
                                          <p:attrName>style.visibility</p:attrName>
                                        </p:attrNameLst>
                                      </p:cBhvr>
                                      <p:to>
                                        <p:strVal val="visible"/>
                                      </p:to>
                                    </p:set>
                                    <p:anim calcmode="lin" valueType="num">
                                      <p:cBhvr>
                                        <p:cTn id="23" dur="1000" fill="hold"/>
                                        <p:tgtEl>
                                          <p:spTgt spid="46085"/>
                                        </p:tgtEl>
                                        <p:attrNameLst>
                                          <p:attrName>ppt_w</p:attrName>
                                        </p:attrNameLst>
                                      </p:cBhvr>
                                      <p:tavLst>
                                        <p:tav tm="0">
                                          <p:val>
                                            <p:fltVal val="0"/>
                                          </p:val>
                                        </p:tav>
                                        <p:tav tm="100000">
                                          <p:val>
                                            <p:strVal val="#ppt_w"/>
                                          </p:val>
                                        </p:tav>
                                      </p:tavLst>
                                    </p:anim>
                                    <p:anim calcmode="lin" valueType="num">
                                      <p:cBhvr>
                                        <p:cTn id="24" dur="1000" fill="hold"/>
                                        <p:tgtEl>
                                          <p:spTgt spid="46085"/>
                                        </p:tgtEl>
                                        <p:attrNameLst>
                                          <p:attrName>ppt_h</p:attrName>
                                        </p:attrNameLst>
                                      </p:cBhvr>
                                      <p:tavLst>
                                        <p:tav tm="0">
                                          <p:val>
                                            <p:fltVal val="0"/>
                                          </p:val>
                                        </p:tav>
                                        <p:tav tm="100000">
                                          <p:val>
                                            <p:strVal val="#ppt_h"/>
                                          </p:val>
                                        </p:tav>
                                      </p:tavLst>
                                    </p:anim>
                                    <p:anim calcmode="lin" valueType="num">
                                      <p:cBhvr>
                                        <p:cTn id="25" dur="1000" fill="hold"/>
                                        <p:tgtEl>
                                          <p:spTgt spid="46085"/>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46085"/>
                                        </p:tgtEl>
                                        <p:attrNameLst>
                                          <p:attrName>ppt_y</p:attrName>
                                        </p:attrNameLst>
                                      </p:cBhvr>
                                      <p:tavLst>
                                        <p:tav tm="0" fmla="#ppt_y+(sin(-2*pi*(1-$))*-#ppt_x+cos(-2*pi*(1-$))*(1-#ppt_y))*(1-$)">
                                          <p:val>
                                            <p:fltVal val="0"/>
                                          </p:val>
                                        </p:tav>
                                        <p:tav tm="100000">
                                          <p:val>
                                            <p:fltVal val="1"/>
                                          </p:val>
                                        </p:tav>
                                      </p:tavLst>
                                    </p:anim>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499"/>
                                          </p:stCondLst>
                                        </p:cTn>
                                        <p:tgtEl>
                                          <p:spTgt spid="46089"/>
                                        </p:tgtEl>
                                        <p:attrNameLst>
                                          <p:attrName>style.visibility</p:attrName>
                                        </p:attrNameLst>
                                      </p:cBhvr>
                                      <p:to>
                                        <p:strVal val="visible"/>
                                      </p:to>
                                    </p:set>
                                  </p:childTnLst>
                                </p:cTn>
                              </p:par>
                            </p:childTnLst>
                          </p:cTn>
                        </p:par>
                        <p:par>
                          <p:cTn id="30" fill="hold">
                            <p:stCondLst>
                              <p:cond delay="1500"/>
                            </p:stCondLst>
                            <p:childTnLst>
                              <p:par>
                                <p:cTn id="31" presetID="5" presetClass="entr" presetSubtype="10" fill="hold" grpId="0" nodeType="afterEffect">
                                  <p:stCondLst>
                                    <p:cond delay="0"/>
                                  </p:stCondLst>
                                  <p:childTnLst>
                                    <p:set>
                                      <p:cBhvr>
                                        <p:cTn id="32" dur="1" fill="hold">
                                          <p:stCondLst>
                                            <p:cond delay="0"/>
                                          </p:stCondLst>
                                        </p:cTn>
                                        <p:tgtEl>
                                          <p:spTgt spid="46088"/>
                                        </p:tgtEl>
                                        <p:attrNameLst>
                                          <p:attrName>style.visibility</p:attrName>
                                        </p:attrNameLst>
                                      </p:cBhvr>
                                      <p:to>
                                        <p:strVal val="visible"/>
                                      </p:to>
                                    </p:set>
                                    <p:animEffect transition="in" filter="checkerboard(across)">
                                      <p:cBhvr>
                                        <p:cTn id="33" dur="500"/>
                                        <p:tgtEl>
                                          <p:spTgt spid="46088"/>
                                        </p:tgtEl>
                                      </p:cBhvr>
                                    </p:animEffect>
                                  </p:childTnLst>
                                </p:cTn>
                              </p:par>
                            </p:childTnLst>
                          </p:cTn>
                        </p:par>
                        <p:par>
                          <p:cTn id="34" fill="hold">
                            <p:stCondLst>
                              <p:cond delay="2000"/>
                            </p:stCondLst>
                            <p:childTnLst>
                              <p:par>
                                <p:cTn id="35" presetID="16" presetClass="entr" presetSubtype="42" fill="hold" nodeType="afterEffect">
                                  <p:stCondLst>
                                    <p:cond delay="0"/>
                                  </p:stCondLst>
                                  <p:childTnLst>
                                    <p:set>
                                      <p:cBhvr>
                                        <p:cTn id="36" dur="1" fill="hold">
                                          <p:stCondLst>
                                            <p:cond delay="0"/>
                                          </p:stCondLst>
                                        </p:cTn>
                                        <p:tgtEl>
                                          <p:spTgt spid="46093"/>
                                        </p:tgtEl>
                                        <p:attrNameLst>
                                          <p:attrName>style.visibility</p:attrName>
                                        </p:attrNameLst>
                                      </p:cBhvr>
                                      <p:to>
                                        <p:strVal val="visible"/>
                                      </p:to>
                                    </p:set>
                                    <p:animEffect transition="in" filter="barn(outHorizontal)">
                                      <p:cBhvr>
                                        <p:cTn id="37" dur="500"/>
                                        <p:tgtEl>
                                          <p:spTgt spid="46093"/>
                                        </p:tgtEl>
                                      </p:cBhvr>
                                    </p:animEffect>
                                  </p:childTnLst>
                                  <p:subTnLst>
                                    <p:animClr clrSpc="rgb" dir="cw">
                                      <p:cBhvr override="childStyle">
                                        <p:cTn dur="1" fill="hold" display="0" masterRel="nextClick" afterEffect="1"/>
                                        <p:tgtEl>
                                          <p:spTgt spid="46093"/>
                                        </p:tgtEl>
                                        <p:attrNameLst>
                                          <p:attrName>ppt_c</p:attrName>
                                        </p:attrNameLst>
                                      </p:cBhvr>
                                      <p:to>
                                        <a:schemeClr val="accent2"/>
                                      </p:to>
                                    </p:animClr>
                                  </p:sub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6096"/>
                                        </p:tgtEl>
                                        <p:attrNameLst>
                                          <p:attrName>style.visibility</p:attrName>
                                        </p:attrNameLst>
                                      </p:cBhvr>
                                      <p:to>
                                        <p:strVal val="visible"/>
                                      </p:to>
                                    </p:set>
                                    <p:animEffect transition="in" filter="box(in)">
                                      <p:cBhvr>
                                        <p:cTn id="42" dur="500"/>
                                        <p:tgtEl>
                                          <p:spTgt spid="46096"/>
                                        </p:tgtEl>
                                      </p:cBhvr>
                                    </p:animEffect>
                                  </p:childTnLst>
                                </p:cTn>
                              </p:par>
                            </p:childTnLst>
                          </p:cTn>
                        </p:par>
                        <p:par>
                          <p:cTn id="43" fill="hold">
                            <p:stCondLst>
                              <p:cond delay="500"/>
                            </p:stCondLst>
                            <p:childTnLst>
                              <p:par>
                                <p:cTn id="44" presetID="4" presetClass="entr" presetSubtype="16" fill="hold" grpId="0" nodeType="afterEffect">
                                  <p:stCondLst>
                                    <p:cond delay="0"/>
                                  </p:stCondLst>
                                  <p:childTnLst>
                                    <p:set>
                                      <p:cBhvr>
                                        <p:cTn id="45" dur="1" fill="hold">
                                          <p:stCondLst>
                                            <p:cond delay="0"/>
                                          </p:stCondLst>
                                        </p:cTn>
                                        <p:tgtEl>
                                          <p:spTgt spid="46086"/>
                                        </p:tgtEl>
                                        <p:attrNameLst>
                                          <p:attrName>style.visibility</p:attrName>
                                        </p:attrNameLst>
                                      </p:cBhvr>
                                      <p:to>
                                        <p:strVal val="visible"/>
                                      </p:to>
                                    </p:set>
                                    <p:animEffect transition="in" filter="box(in)">
                                      <p:cBhvr>
                                        <p:cTn id="46" dur="500"/>
                                        <p:tgtEl>
                                          <p:spTgt spid="46086"/>
                                        </p:tgtEl>
                                      </p:cBhvr>
                                    </p:animEffec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499"/>
                                          </p:stCondLst>
                                        </p:cTn>
                                        <p:tgtEl>
                                          <p:spTgt spid="46091"/>
                                        </p:tgtEl>
                                        <p:attrNameLst>
                                          <p:attrName>style.visibility</p:attrName>
                                        </p:attrNameLst>
                                      </p:cBhvr>
                                      <p:to>
                                        <p:strVal val="visible"/>
                                      </p:to>
                                    </p:set>
                                  </p:childTnLst>
                                </p:cTn>
                              </p:par>
                            </p:childTnLst>
                          </p:cTn>
                        </p:par>
                        <p:par>
                          <p:cTn id="50" fill="hold">
                            <p:stCondLst>
                              <p:cond delay="1500"/>
                            </p:stCondLst>
                            <p:childTnLst>
                              <p:par>
                                <p:cTn id="51" presetID="4" presetClass="entr" presetSubtype="16" fill="hold" grpId="0" nodeType="afterEffect">
                                  <p:stCondLst>
                                    <p:cond delay="0"/>
                                  </p:stCondLst>
                                  <p:childTnLst>
                                    <p:set>
                                      <p:cBhvr>
                                        <p:cTn id="52" dur="1" fill="hold">
                                          <p:stCondLst>
                                            <p:cond delay="0"/>
                                          </p:stCondLst>
                                        </p:cTn>
                                        <p:tgtEl>
                                          <p:spTgt spid="46090"/>
                                        </p:tgtEl>
                                        <p:attrNameLst>
                                          <p:attrName>style.visibility</p:attrName>
                                        </p:attrNameLst>
                                      </p:cBhvr>
                                      <p:to>
                                        <p:strVal val="visible"/>
                                      </p:to>
                                    </p:set>
                                    <p:animEffect transition="in" filter="box(in)">
                                      <p:cBhvr>
                                        <p:cTn id="53" dur="500"/>
                                        <p:tgtEl>
                                          <p:spTgt spid="46090"/>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8" fill="hold" grpId="0" nodeType="clickEffect">
                                  <p:stCondLst>
                                    <p:cond delay="0"/>
                                  </p:stCondLst>
                                  <p:childTnLst>
                                    <p:set>
                                      <p:cBhvr>
                                        <p:cTn id="57" dur="1" fill="hold">
                                          <p:stCondLst>
                                            <p:cond delay="0"/>
                                          </p:stCondLst>
                                        </p:cTn>
                                        <p:tgtEl>
                                          <p:spTgt spid="46087"/>
                                        </p:tgtEl>
                                        <p:attrNameLst>
                                          <p:attrName>style.visibility</p:attrName>
                                        </p:attrNameLst>
                                      </p:cBhvr>
                                      <p:to>
                                        <p:strVal val="visible"/>
                                      </p:to>
                                    </p:set>
                                    <p:anim calcmode="lin" valueType="num">
                                      <p:cBhvr>
                                        <p:cTn id="58" dur="500" fill="hold"/>
                                        <p:tgtEl>
                                          <p:spTgt spid="46087"/>
                                        </p:tgtEl>
                                        <p:attrNameLst>
                                          <p:attrName>ppt_x</p:attrName>
                                        </p:attrNameLst>
                                      </p:cBhvr>
                                      <p:tavLst>
                                        <p:tav tm="0">
                                          <p:val>
                                            <p:strVal val="#ppt_x-#ppt_w/2"/>
                                          </p:val>
                                        </p:tav>
                                        <p:tav tm="100000">
                                          <p:val>
                                            <p:strVal val="#ppt_x"/>
                                          </p:val>
                                        </p:tav>
                                      </p:tavLst>
                                    </p:anim>
                                    <p:anim calcmode="lin" valueType="num">
                                      <p:cBhvr>
                                        <p:cTn id="59" dur="500" fill="hold"/>
                                        <p:tgtEl>
                                          <p:spTgt spid="46087"/>
                                        </p:tgtEl>
                                        <p:attrNameLst>
                                          <p:attrName>ppt_y</p:attrName>
                                        </p:attrNameLst>
                                      </p:cBhvr>
                                      <p:tavLst>
                                        <p:tav tm="0">
                                          <p:val>
                                            <p:strVal val="#ppt_y"/>
                                          </p:val>
                                        </p:tav>
                                        <p:tav tm="100000">
                                          <p:val>
                                            <p:strVal val="#ppt_y"/>
                                          </p:val>
                                        </p:tav>
                                      </p:tavLst>
                                    </p:anim>
                                    <p:anim calcmode="lin" valueType="num">
                                      <p:cBhvr>
                                        <p:cTn id="60" dur="500" fill="hold"/>
                                        <p:tgtEl>
                                          <p:spTgt spid="46087"/>
                                        </p:tgtEl>
                                        <p:attrNameLst>
                                          <p:attrName>ppt_w</p:attrName>
                                        </p:attrNameLst>
                                      </p:cBhvr>
                                      <p:tavLst>
                                        <p:tav tm="0">
                                          <p:val>
                                            <p:fltVal val="0"/>
                                          </p:val>
                                        </p:tav>
                                        <p:tav tm="100000">
                                          <p:val>
                                            <p:strVal val="#ppt_w"/>
                                          </p:val>
                                        </p:tav>
                                      </p:tavLst>
                                    </p:anim>
                                    <p:anim calcmode="lin" valueType="num">
                                      <p:cBhvr>
                                        <p:cTn id="61" dur="500" fill="hold"/>
                                        <p:tgtEl>
                                          <p:spTgt spid="46087"/>
                                        </p:tgtEl>
                                        <p:attrNameLst>
                                          <p:attrName>ppt_h</p:attrName>
                                        </p:attrNameLst>
                                      </p:cBhvr>
                                      <p:tavLst>
                                        <p:tav tm="0">
                                          <p:val>
                                            <p:strVal val="#ppt_h"/>
                                          </p:val>
                                        </p:tav>
                                        <p:tav tm="100000">
                                          <p:val>
                                            <p:strVal val="#ppt_h"/>
                                          </p:val>
                                        </p:tav>
                                      </p:tavLst>
                                    </p:anim>
                                  </p:childTnLst>
                                </p:cTn>
                              </p:par>
                            </p:childTnLst>
                          </p:cTn>
                        </p:par>
                        <p:par>
                          <p:cTn id="62" fill="hold">
                            <p:stCondLst>
                              <p:cond delay="500"/>
                            </p:stCondLst>
                            <p:childTnLst>
                              <p:par>
                                <p:cTn id="63" presetID="23" presetClass="entr" presetSubtype="288" fill="hold" nodeType="afterEffect">
                                  <p:stCondLst>
                                    <p:cond delay="0"/>
                                  </p:stCondLst>
                                  <p:childTnLst>
                                    <p:set>
                                      <p:cBhvr>
                                        <p:cTn id="64" dur="1" fill="hold">
                                          <p:stCondLst>
                                            <p:cond delay="0"/>
                                          </p:stCondLst>
                                        </p:cTn>
                                        <p:tgtEl>
                                          <p:spTgt spid="46097"/>
                                        </p:tgtEl>
                                        <p:attrNameLst>
                                          <p:attrName>style.visibility</p:attrName>
                                        </p:attrNameLst>
                                      </p:cBhvr>
                                      <p:to>
                                        <p:strVal val="visible"/>
                                      </p:to>
                                    </p:set>
                                    <p:anim calcmode="lin" valueType="num">
                                      <p:cBhvr>
                                        <p:cTn id="65" dur="500" fill="hold"/>
                                        <p:tgtEl>
                                          <p:spTgt spid="46097"/>
                                        </p:tgtEl>
                                        <p:attrNameLst>
                                          <p:attrName>ppt_w</p:attrName>
                                        </p:attrNameLst>
                                      </p:cBhvr>
                                      <p:tavLst>
                                        <p:tav tm="0">
                                          <p:val>
                                            <p:strVal val="4/3*#ppt_w"/>
                                          </p:val>
                                        </p:tav>
                                        <p:tav tm="100000">
                                          <p:val>
                                            <p:strVal val="#ppt_w"/>
                                          </p:val>
                                        </p:tav>
                                      </p:tavLst>
                                    </p:anim>
                                    <p:anim calcmode="lin" valueType="num">
                                      <p:cBhvr>
                                        <p:cTn id="66" dur="500" fill="hold"/>
                                        <p:tgtEl>
                                          <p:spTgt spid="46097"/>
                                        </p:tgtEl>
                                        <p:attrNameLst>
                                          <p:attrName>ppt_h</p:attrName>
                                        </p:attrNameLst>
                                      </p:cBhvr>
                                      <p:tavLst>
                                        <p:tav tm="0">
                                          <p:val>
                                            <p:strVal val="4/3*#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grpId="0" nodeType="clickEffect">
                                  <p:stCondLst>
                                    <p:cond delay="0"/>
                                  </p:stCondLst>
                                  <p:iterate type="wd">
                                    <p:tmPct val="100000"/>
                                  </p:iterate>
                                  <p:childTnLst>
                                    <p:set>
                                      <p:cBhvr>
                                        <p:cTn id="70" dur="1" fill="hold">
                                          <p:stCondLst>
                                            <p:cond delay="0"/>
                                          </p:stCondLst>
                                        </p:cTn>
                                        <p:tgtEl>
                                          <p:spTgt spid="46102"/>
                                        </p:tgtEl>
                                        <p:attrNameLst>
                                          <p:attrName>style.visibility</p:attrName>
                                        </p:attrNameLst>
                                      </p:cBhvr>
                                      <p:to>
                                        <p:strVal val="visible"/>
                                      </p:to>
                                    </p:set>
                                    <p:animEffect transition="in" filter="box(in)">
                                      <p:cBhvr>
                                        <p:cTn id="71" dur="300"/>
                                        <p:tgtEl>
                                          <p:spTgt spid="46102"/>
                                        </p:tgtEl>
                                      </p:cBhvr>
                                    </p:animEffect>
                                  </p:childTnLst>
                                </p:cTn>
                              </p:par>
                            </p:childTnLst>
                          </p:cTn>
                        </p:par>
                        <p:par>
                          <p:cTn id="72" fill="hold">
                            <p:stCondLst>
                              <p:cond delay="5700"/>
                            </p:stCondLst>
                            <p:childTnLst>
                              <p:par>
                                <p:cTn id="73" presetID="16" presetClass="entr" presetSubtype="26" fill="hold" nodeType="afterEffect">
                                  <p:stCondLst>
                                    <p:cond delay="0"/>
                                  </p:stCondLst>
                                  <p:childTnLst>
                                    <p:set>
                                      <p:cBhvr>
                                        <p:cTn id="74" dur="1" fill="hold">
                                          <p:stCondLst>
                                            <p:cond delay="0"/>
                                          </p:stCondLst>
                                        </p:cTn>
                                        <p:tgtEl>
                                          <p:spTgt spid="46103"/>
                                        </p:tgtEl>
                                        <p:attrNameLst>
                                          <p:attrName>style.visibility</p:attrName>
                                        </p:attrNameLst>
                                      </p:cBhvr>
                                      <p:to>
                                        <p:strVal val="visible"/>
                                      </p:to>
                                    </p:set>
                                    <p:animEffect transition="in" filter="barn(inHorizontal)">
                                      <p:cBhvr>
                                        <p:cTn id="75" dur="500"/>
                                        <p:tgtEl>
                                          <p:spTgt spid="46103"/>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46111"/>
                                        </p:tgtEl>
                                        <p:attrNameLst>
                                          <p:attrName>style.visibility</p:attrName>
                                        </p:attrNameLst>
                                      </p:cBhvr>
                                      <p:to>
                                        <p:strVal val="visible"/>
                                      </p:to>
                                    </p:set>
                                    <p:animEffect transition="in" filter="blinds(horizontal)">
                                      <p:cBhvr>
                                        <p:cTn id="80" dur="500"/>
                                        <p:tgtEl>
                                          <p:spTgt spid="46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bldLvl="0" animBg="1"/>
      <p:bldP spid="46085" grpId="0" animBg="1"/>
      <p:bldP spid="46086" grpId="0" animBg="1"/>
      <p:bldP spid="46087" grpId="0" bldLvl="0" animBg="1"/>
      <p:bldP spid="46088" grpId="0"/>
      <p:bldP spid="46090" grpId="0" animBg="1"/>
      <p:bldP spid="46091" grpId="0" animBg="1"/>
      <p:bldP spid="46092" grpId="0"/>
      <p:bldP spid="4610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47105"/>
          <p:cNvSpPr txBox="1">
            <a:spLocks noChangeArrowheads="1"/>
          </p:cNvSpPr>
          <p:nvPr/>
        </p:nvSpPr>
        <p:spPr bwMode="auto">
          <a:xfrm>
            <a:off x="1905000" y="623888"/>
            <a:ext cx="403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b="0">
                <a:solidFill>
                  <a:schemeClr val="bg1"/>
                </a:solidFill>
                <a:latin typeface="幼圆" panose="02010509060101010101" pitchFamily="49" charset="-122"/>
              </a:rPr>
              <a:t> </a:t>
            </a:r>
            <a:r>
              <a:rPr lang="en-US" altLang="zh-CN">
                <a:solidFill>
                  <a:srgbClr val="CCECFF"/>
                </a:solidFill>
                <a:latin typeface="Times New Roman" panose="02020603050405020304" pitchFamily="18" charset="0"/>
                <a:ea typeface="隶书" panose="02010509060101010101" pitchFamily="49" charset="-122"/>
              </a:rPr>
              <a:t> </a:t>
            </a:r>
            <a:r>
              <a:rPr lang="en-US" altLang="zh-CN" b="0">
                <a:solidFill>
                  <a:schemeClr val="bg1"/>
                </a:solidFill>
                <a:latin typeface="幼圆" panose="02010509060101010101" pitchFamily="49" charset="-122"/>
              </a:rPr>
              <a:t>  </a:t>
            </a:r>
            <a:r>
              <a:rPr lang="en-US" altLang="zh-CN" b="0">
                <a:latin typeface="幼圆" panose="02010509060101010101" pitchFamily="49" charset="-122"/>
              </a:rPr>
              <a:t>P</a:t>
            </a:r>
            <a:r>
              <a:rPr lang="zh-CN" altLang="en-US" b="0">
                <a:latin typeface="幼圆" panose="02010509060101010101" pitchFamily="49" charset="-122"/>
              </a:rPr>
              <a:t>型半导体</a:t>
            </a:r>
          </a:p>
        </p:txBody>
      </p:sp>
      <p:sp>
        <p:nvSpPr>
          <p:cNvPr id="47107" name="文本框 47106"/>
          <p:cNvSpPr txBox="1">
            <a:spLocks noChangeArrowheads="1"/>
          </p:cNvSpPr>
          <p:nvPr/>
        </p:nvSpPr>
        <p:spPr bwMode="auto">
          <a:xfrm>
            <a:off x="1828800" y="1638300"/>
            <a:ext cx="2362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000">
                <a:solidFill>
                  <a:srgbClr val="FF9966"/>
                </a:solidFill>
                <a:latin typeface="幼圆" panose="02010509060101010101" pitchFamily="49" charset="-122"/>
              </a:rPr>
              <a:t>   </a:t>
            </a:r>
            <a:r>
              <a:rPr lang="zh-CN" altLang="en-US" sz="2400" b="0">
                <a:latin typeface="幼圆" panose="02010509060101010101" pitchFamily="49" charset="-122"/>
              </a:rPr>
              <a:t>在硅或锗中</a:t>
            </a:r>
          </a:p>
          <a:p>
            <a:pPr algn="just">
              <a:spcBef>
                <a:spcPct val="50000"/>
              </a:spcBef>
            </a:pPr>
            <a:r>
              <a:rPr lang="zh-CN" altLang="en-US" sz="2400" b="0">
                <a:latin typeface="幼圆" panose="02010509060101010101" pitchFamily="49" charset="-122"/>
              </a:rPr>
              <a:t>掺入三价元素，</a:t>
            </a:r>
          </a:p>
          <a:p>
            <a:pPr algn="just">
              <a:spcBef>
                <a:spcPct val="50000"/>
              </a:spcBef>
            </a:pPr>
            <a:r>
              <a:rPr lang="zh-CN" altLang="en-US" sz="2400" b="0">
                <a:latin typeface="幼圆" panose="02010509060101010101" pitchFamily="49" charset="-122"/>
              </a:rPr>
              <a:t>如硼或铝、镓，</a:t>
            </a:r>
          </a:p>
          <a:p>
            <a:pPr algn="just">
              <a:spcBef>
                <a:spcPct val="50000"/>
              </a:spcBef>
            </a:pPr>
            <a:r>
              <a:rPr lang="zh-CN" altLang="en-US" sz="2400" b="0">
                <a:latin typeface="幼圆" panose="02010509060101010101" pitchFamily="49" charset="-122"/>
              </a:rPr>
              <a:t>则形成</a:t>
            </a:r>
            <a:r>
              <a:rPr lang="en-US" altLang="zh-CN" sz="2400" b="0">
                <a:latin typeface="幼圆" panose="02010509060101010101" pitchFamily="49" charset="-122"/>
              </a:rPr>
              <a:t>P</a:t>
            </a:r>
            <a:r>
              <a:rPr lang="zh-CN" altLang="en-US" sz="2400" b="0">
                <a:latin typeface="幼圆" panose="02010509060101010101" pitchFamily="49" charset="-122"/>
              </a:rPr>
              <a:t>型半导</a:t>
            </a:r>
          </a:p>
          <a:p>
            <a:pPr algn="just">
              <a:spcBef>
                <a:spcPct val="50000"/>
              </a:spcBef>
            </a:pPr>
            <a:r>
              <a:rPr lang="zh-CN" altLang="en-US" sz="2400" b="0">
                <a:latin typeface="幼圆" panose="02010509060101010101" pitchFamily="49" charset="-122"/>
              </a:rPr>
              <a:t>体。</a:t>
            </a:r>
          </a:p>
        </p:txBody>
      </p:sp>
      <p:sp>
        <p:nvSpPr>
          <p:cNvPr id="47108" name="右箭头 47107"/>
          <p:cNvSpPr>
            <a:spLocks noChangeArrowheads="1"/>
          </p:cNvSpPr>
          <p:nvPr/>
        </p:nvSpPr>
        <p:spPr bwMode="auto">
          <a:xfrm>
            <a:off x="1752600" y="4343400"/>
            <a:ext cx="2286000" cy="762000"/>
          </a:xfrm>
          <a:prstGeom prst="rightArrow">
            <a:avLst>
              <a:gd name="adj1" fmla="val 50000"/>
              <a:gd name="adj2" fmla="val 75000"/>
            </a:avLst>
          </a:prstGeom>
          <a:noFill/>
          <a:ln w="31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400" b="0">
                <a:solidFill>
                  <a:schemeClr val="hlink"/>
                </a:solidFill>
                <a:latin typeface="Times New Roman" panose="02020603050405020304" pitchFamily="18" charset="0"/>
              </a:rPr>
              <a:t>原理图</a:t>
            </a:r>
          </a:p>
        </p:txBody>
      </p:sp>
      <p:pic>
        <p:nvPicPr>
          <p:cNvPr id="47109" name="图片 47108" descr="图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2400" y="1412875"/>
            <a:ext cx="4800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椭圆 47109"/>
          <p:cNvSpPr>
            <a:spLocks noChangeArrowheads="1"/>
          </p:cNvSpPr>
          <p:nvPr/>
        </p:nvSpPr>
        <p:spPr bwMode="auto">
          <a:xfrm>
            <a:off x="6324600" y="4008438"/>
            <a:ext cx="533400" cy="533400"/>
          </a:xfrm>
          <a:prstGeom prst="ellipse">
            <a:avLst/>
          </a:prstGeom>
          <a:solidFill>
            <a:srgbClr val="CCFFFF"/>
          </a:solidFill>
          <a:ln w="69850">
            <a:solidFill>
              <a:srgbClr val="800080"/>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en-US" altLang="zh-CN" sz="2400">
                <a:latin typeface="Times New Roman" panose="02020603050405020304" pitchFamily="18" charset="0"/>
              </a:rPr>
              <a:t>B</a:t>
            </a:r>
          </a:p>
        </p:txBody>
      </p:sp>
      <p:sp>
        <p:nvSpPr>
          <p:cNvPr id="47111" name="椭圆 47110"/>
          <p:cNvSpPr>
            <a:spLocks noChangeArrowheads="1"/>
          </p:cNvSpPr>
          <p:nvPr/>
        </p:nvSpPr>
        <p:spPr bwMode="auto">
          <a:xfrm>
            <a:off x="7315200" y="3856038"/>
            <a:ext cx="304800" cy="3048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7112" name="椭圆 47111"/>
          <p:cNvSpPr>
            <a:spLocks noChangeArrowheads="1"/>
          </p:cNvSpPr>
          <p:nvPr/>
        </p:nvSpPr>
        <p:spPr bwMode="auto">
          <a:xfrm>
            <a:off x="6324600" y="4008438"/>
            <a:ext cx="533400" cy="533400"/>
          </a:xfrm>
          <a:prstGeom prst="ellipse">
            <a:avLst/>
          </a:prstGeom>
          <a:solidFill>
            <a:srgbClr val="CCFFFF"/>
          </a:solidFill>
          <a:ln w="69850">
            <a:solidFill>
              <a:srgbClr val="800080"/>
            </a:solidFill>
            <a:round/>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en-US" altLang="zh-CN" sz="2400">
                <a:latin typeface="Times New Roman" panose="02020603050405020304" pitchFamily="18" charset="0"/>
              </a:rPr>
              <a:t>B</a:t>
            </a:r>
            <a:r>
              <a:rPr lang="en-US" altLang="zh-CN" sz="2400" baseline="30000">
                <a:latin typeface="Times New Roman" panose="02020603050405020304" pitchFamily="18" charset="0"/>
              </a:rPr>
              <a:t>-</a:t>
            </a:r>
            <a:r>
              <a:rPr lang="en-US" altLang="zh-CN" sz="2400">
                <a:latin typeface="Times New Roman" panose="02020603050405020304" pitchFamily="18" charset="0"/>
              </a:rPr>
              <a:t> </a:t>
            </a:r>
          </a:p>
        </p:txBody>
      </p:sp>
      <p:sp>
        <p:nvSpPr>
          <p:cNvPr id="47113" name="直接连接符 47112"/>
          <p:cNvSpPr>
            <a:spLocks noChangeShapeType="1"/>
          </p:cNvSpPr>
          <p:nvPr/>
        </p:nvSpPr>
        <p:spPr bwMode="auto">
          <a:xfrm flipV="1">
            <a:off x="6019800" y="4465638"/>
            <a:ext cx="457200" cy="685800"/>
          </a:xfrm>
          <a:prstGeom prst="line">
            <a:avLst/>
          </a:prstGeom>
          <a:noFill/>
          <a:ln w="19050">
            <a:solidFill>
              <a:schemeClr val="bg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7114" name="矩形 47113"/>
          <p:cNvSpPr>
            <a:spLocks noChangeArrowheads="1"/>
          </p:cNvSpPr>
          <p:nvPr/>
        </p:nvSpPr>
        <p:spPr bwMode="auto">
          <a:xfrm>
            <a:off x="5105400" y="5151438"/>
            <a:ext cx="914400" cy="381000"/>
          </a:xfrm>
          <a:prstGeom prst="rect">
            <a:avLst/>
          </a:prstGeom>
          <a:solidFill>
            <a:schemeClr val="accent2"/>
          </a:solidFill>
          <a:ln w="19050">
            <a:solidFill>
              <a:schemeClr val="bg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solidFill>
                  <a:schemeClr val="hlink"/>
                </a:solidFill>
                <a:latin typeface="Times New Roman" panose="02020603050405020304" pitchFamily="18" charset="0"/>
              </a:rPr>
              <a:t>硼原子</a:t>
            </a:r>
          </a:p>
        </p:txBody>
      </p:sp>
      <p:sp>
        <p:nvSpPr>
          <p:cNvPr id="47115" name="矩形 47114"/>
          <p:cNvSpPr>
            <a:spLocks noChangeArrowheads="1"/>
          </p:cNvSpPr>
          <p:nvPr/>
        </p:nvSpPr>
        <p:spPr bwMode="auto">
          <a:xfrm>
            <a:off x="5105400" y="5151438"/>
            <a:ext cx="914400" cy="381000"/>
          </a:xfrm>
          <a:prstGeom prst="rect">
            <a:avLst/>
          </a:prstGeom>
          <a:solidFill>
            <a:schemeClr val="accent2"/>
          </a:solidFill>
          <a:ln w="19050">
            <a:solidFill>
              <a:schemeClr val="bg1"/>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solidFill>
                  <a:schemeClr val="hlink"/>
                </a:solidFill>
                <a:latin typeface="Times New Roman" panose="02020603050405020304" pitchFamily="18" charset="0"/>
              </a:rPr>
              <a:t>负离子</a:t>
            </a:r>
          </a:p>
        </p:txBody>
      </p:sp>
      <p:sp>
        <p:nvSpPr>
          <p:cNvPr id="47116" name="矩形 47115"/>
          <p:cNvSpPr>
            <a:spLocks noChangeArrowheads="1"/>
          </p:cNvSpPr>
          <p:nvPr/>
        </p:nvSpPr>
        <p:spPr bwMode="auto">
          <a:xfrm>
            <a:off x="9372600" y="4008438"/>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solidFill>
                  <a:schemeClr val="hlink"/>
                </a:solidFill>
                <a:latin typeface="Times New Roman" panose="02020603050405020304" pitchFamily="18" charset="0"/>
              </a:rPr>
              <a:t>空穴</a:t>
            </a:r>
          </a:p>
        </p:txBody>
      </p:sp>
      <p:sp>
        <p:nvSpPr>
          <p:cNvPr id="47117" name="直接连接符 47116"/>
          <p:cNvSpPr>
            <a:spLocks noChangeShapeType="1"/>
          </p:cNvSpPr>
          <p:nvPr/>
        </p:nvSpPr>
        <p:spPr bwMode="auto">
          <a:xfrm flipH="1">
            <a:off x="7543800" y="3627438"/>
            <a:ext cx="1828800" cy="0"/>
          </a:xfrm>
          <a:prstGeom prst="line">
            <a:avLst/>
          </a:prstGeom>
          <a:noFill/>
          <a:ln w="5080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8" name="矩形 47117"/>
          <p:cNvSpPr>
            <a:spLocks noChangeArrowheads="1"/>
          </p:cNvSpPr>
          <p:nvPr/>
        </p:nvSpPr>
        <p:spPr bwMode="auto">
          <a:xfrm>
            <a:off x="7543800" y="3246438"/>
            <a:ext cx="1752600" cy="381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solidFill>
                  <a:schemeClr val="hlink"/>
                </a:solidFill>
                <a:latin typeface="Times New Roman" panose="02020603050405020304" pitchFamily="18" charset="0"/>
              </a:rPr>
              <a:t>填补空位</a:t>
            </a:r>
          </a:p>
        </p:txBody>
      </p:sp>
      <p:sp useBgFill="1">
        <p:nvSpPr>
          <p:cNvPr id="47119" name="右箭头 47118"/>
          <p:cNvSpPr>
            <a:spLocks noChangeArrowheads="1"/>
          </p:cNvSpPr>
          <p:nvPr/>
        </p:nvSpPr>
        <p:spPr bwMode="auto">
          <a:xfrm>
            <a:off x="1676400" y="4346575"/>
            <a:ext cx="2362200" cy="762000"/>
          </a:xfrm>
          <a:prstGeom prst="rightArrow">
            <a:avLst>
              <a:gd name="adj1" fmla="val 50000"/>
              <a:gd name="adj2" fmla="val 77500"/>
            </a:avLst>
          </a:prstGeom>
          <a:ln w="3175">
            <a:solidFill>
              <a:schemeClr val="tx2"/>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400" b="0">
                <a:solidFill>
                  <a:schemeClr val="hlink"/>
                </a:solidFill>
                <a:latin typeface="Times New Roman" panose="02020603050405020304" pitchFamily="18" charset="0"/>
              </a:rPr>
              <a:t>结构图</a:t>
            </a:r>
          </a:p>
        </p:txBody>
      </p:sp>
      <p:sp>
        <p:nvSpPr>
          <p:cNvPr id="47120" name="流程图: 终止 47119"/>
          <p:cNvSpPr>
            <a:spLocks noChangeArrowheads="1"/>
          </p:cNvSpPr>
          <p:nvPr/>
        </p:nvSpPr>
        <p:spPr bwMode="auto">
          <a:xfrm>
            <a:off x="4572000" y="769938"/>
            <a:ext cx="6096000" cy="685800"/>
          </a:xfrm>
          <a:prstGeom prst="flowChartTerminator">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400" b="0">
                <a:latin typeface="幼圆" panose="02010509060101010101" pitchFamily="49" charset="-122"/>
              </a:rPr>
              <a:t>在</a:t>
            </a:r>
            <a:r>
              <a:rPr lang="en-US" altLang="zh-CN" sz="2400" b="0">
                <a:latin typeface="幼圆" panose="02010509060101010101" pitchFamily="49" charset="-122"/>
              </a:rPr>
              <a:t>P</a:t>
            </a:r>
            <a:r>
              <a:rPr lang="zh-CN" altLang="en-US" sz="2400" b="0">
                <a:latin typeface="幼圆" panose="02010509060101010101" pitchFamily="49" charset="-122"/>
              </a:rPr>
              <a:t>型半导体中，空穴是多子，电子是少子。</a:t>
            </a:r>
          </a:p>
        </p:txBody>
      </p:sp>
      <p:graphicFrame>
        <p:nvGraphicFramePr>
          <p:cNvPr id="47121" name="对象 47120"/>
          <p:cNvGraphicFramePr>
            <a:graphicFrameLocks noChangeAspect="1"/>
          </p:cNvGraphicFramePr>
          <p:nvPr/>
        </p:nvGraphicFramePr>
        <p:xfrm>
          <a:off x="8991600" y="4011613"/>
          <a:ext cx="304800" cy="292100"/>
        </p:xfrm>
        <a:graphic>
          <a:graphicData uri="http://schemas.openxmlformats.org/presentationml/2006/ole">
            <mc:AlternateContent xmlns:mc="http://schemas.openxmlformats.org/markup-compatibility/2006">
              <mc:Choice xmlns:v="urn:schemas-microsoft-com:vml" Requires="v">
                <p:oleObj r:id="rId3" imgW="914400" imgH="914400" progId="">
                  <p:embed/>
                </p:oleObj>
              </mc:Choice>
              <mc:Fallback>
                <p:oleObj r:id="rId3" imgW="914400" imgH="914400" progId="">
                  <p:embed/>
                  <p:pic>
                    <p:nvPicPr>
                      <p:cNvPr id="47121" name="对象 47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600" y="4011613"/>
                        <a:ext cx="304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2" name="对象 47121"/>
          <p:cNvGraphicFramePr>
            <a:graphicFrameLocks noChangeAspect="1"/>
          </p:cNvGraphicFramePr>
          <p:nvPr/>
        </p:nvGraphicFramePr>
        <p:xfrm>
          <a:off x="7315200" y="3856038"/>
          <a:ext cx="228600" cy="227012"/>
        </p:xfrm>
        <a:graphic>
          <a:graphicData uri="http://schemas.openxmlformats.org/presentationml/2006/ole">
            <mc:AlternateContent xmlns:mc="http://schemas.openxmlformats.org/markup-compatibility/2006">
              <mc:Choice xmlns:v="urn:schemas-microsoft-com:vml" Requires="v">
                <p:oleObj r:id="rId5" imgW="914400" imgH="914400" progId="">
                  <p:embed/>
                </p:oleObj>
              </mc:Choice>
              <mc:Fallback>
                <p:oleObj r:id="rId5" imgW="914400" imgH="914400" progId="">
                  <p:embed/>
                  <p:pic>
                    <p:nvPicPr>
                      <p:cNvPr id="47122" name="对象 471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856038"/>
                        <a:ext cx="22860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3" name="对象 47122"/>
          <p:cNvGraphicFramePr>
            <a:graphicFrameLocks noChangeAspect="1"/>
          </p:cNvGraphicFramePr>
          <p:nvPr/>
        </p:nvGraphicFramePr>
        <p:xfrm>
          <a:off x="7696200" y="3856038"/>
          <a:ext cx="228600" cy="227012"/>
        </p:xfrm>
        <a:graphic>
          <a:graphicData uri="http://schemas.openxmlformats.org/presentationml/2006/ole">
            <mc:AlternateContent xmlns:mc="http://schemas.openxmlformats.org/markup-compatibility/2006">
              <mc:Choice xmlns:v="urn:schemas-microsoft-com:vml" Requires="v">
                <p:oleObj r:id="rId7" imgW="914400" imgH="914400" progId="">
                  <p:embed/>
                </p:oleObj>
              </mc:Choice>
              <mc:Fallback>
                <p:oleObj r:id="rId7" imgW="914400" imgH="914400" progId="">
                  <p:embed/>
                  <p:pic>
                    <p:nvPicPr>
                      <p:cNvPr id="47123" name="对象 471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856038"/>
                        <a:ext cx="22860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4" name="对象 47123"/>
          <p:cNvGraphicFramePr>
            <a:graphicFrameLocks noChangeAspect="1"/>
          </p:cNvGraphicFramePr>
          <p:nvPr/>
        </p:nvGraphicFramePr>
        <p:xfrm>
          <a:off x="8077200" y="3856038"/>
          <a:ext cx="228600" cy="227012"/>
        </p:xfrm>
        <a:graphic>
          <a:graphicData uri="http://schemas.openxmlformats.org/presentationml/2006/ole">
            <mc:AlternateContent xmlns:mc="http://schemas.openxmlformats.org/markup-compatibility/2006">
              <mc:Choice xmlns:v="urn:schemas-microsoft-com:vml" Requires="v">
                <p:oleObj r:id="rId8" imgW="914400" imgH="914400" progId="">
                  <p:embed/>
                </p:oleObj>
              </mc:Choice>
              <mc:Fallback>
                <p:oleObj r:id="rId8" imgW="914400" imgH="914400" progId="">
                  <p:embed/>
                  <p:pic>
                    <p:nvPicPr>
                      <p:cNvPr id="47124" name="对象 47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3856038"/>
                        <a:ext cx="22860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5" name="对象 47124"/>
          <p:cNvGraphicFramePr>
            <a:graphicFrameLocks noChangeAspect="1"/>
          </p:cNvGraphicFramePr>
          <p:nvPr/>
        </p:nvGraphicFramePr>
        <p:xfrm>
          <a:off x="8382000" y="3856038"/>
          <a:ext cx="228600" cy="227012"/>
        </p:xfrm>
        <a:graphic>
          <a:graphicData uri="http://schemas.openxmlformats.org/presentationml/2006/ole">
            <mc:AlternateContent xmlns:mc="http://schemas.openxmlformats.org/markup-compatibility/2006">
              <mc:Choice xmlns:v="urn:schemas-microsoft-com:vml" Requires="v">
                <p:oleObj r:id="rId9" imgW="914400" imgH="914400" progId="">
                  <p:embed/>
                </p:oleObj>
              </mc:Choice>
              <mc:Fallback>
                <p:oleObj r:id="rId9" imgW="914400" imgH="914400" progId="">
                  <p:embed/>
                  <p:pic>
                    <p:nvPicPr>
                      <p:cNvPr id="47125" name="对象 471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0" y="3856038"/>
                        <a:ext cx="22860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6" name="对象 47125"/>
          <p:cNvGraphicFramePr>
            <a:graphicFrameLocks noChangeAspect="1"/>
          </p:cNvGraphicFramePr>
          <p:nvPr/>
        </p:nvGraphicFramePr>
        <p:xfrm>
          <a:off x="8686800" y="3932238"/>
          <a:ext cx="228600" cy="227012"/>
        </p:xfrm>
        <a:graphic>
          <a:graphicData uri="http://schemas.openxmlformats.org/presentationml/2006/ole">
            <mc:AlternateContent xmlns:mc="http://schemas.openxmlformats.org/markup-compatibility/2006">
              <mc:Choice xmlns:v="urn:schemas-microsoft-com:vml" Requires="v">
                <p:oleObj r:id="rId10" imgW="914400" imgH="914400" progId="">
                  <p:embed/>
                </p:oleObj>
              </mc:Choice>
              <mc:Fallback>
                <p:oleObj r:id="rId10" imgW="914400" imgH="914400" progId="">
                  <p:embed/>
                  <p:pic>
                    <p:nvPicPr>
                      <p:cNvPr id="47126" name="对象 471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6800" y="3932238"/>
                        <a:ext cx="22860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47127" name="组合 47126"/>
          <p:cNvGrpSpPr/>
          <p:nvPr/>
        </p:nvGrpSpPr>
        <p:grpSpPr bwMode="auto">
          <a:xfrm>
            <a:off x="4295775" y="1603376"/>
            <a:ext cx="6096000" cy="4392613"/>
            <a:chOff x="0" y="0"/>
            <a:chExt cx="3696" cy="2736"/>
          </a:xfrm>
        </p:grpSpPr>
        <p:pic>
          <p:nvPicPr>
            <p:cNvPr id="48159" name="图片 47127" descr="图形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0"/>
              <a:ext cx="3696" cy="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60" name="矩形 47128"/>
            <p:cNvSpPr>
              <a:spLocks noChangeArrowheads="1"/>
            </p:cNvSpPr>
            <p:nvPr/>
          </p:nvSpPr>
          <p:spPr bwMode="auto">
            <a:xfrm>
              <a:off x="912" y="1680"/>
              <a:ext cx="42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r>
                <a:rPr lang="zh-CN" altLang="en-US" sz="2000" b="0">
                  <a:solidFill>
                    <a:schemeClr val="bg1"/>
                  </a:solidFill>
                  <a:latin typeface="Times New Roman" panose="02020603050405020304" pitchFamily="18" charset="0"/>
                </a:rPr>
                <a:t>多子</a:t>
              </a:r>
            </a:p>
          </p:txBody>
        </p:sp>
        <p:sp>
          <p:nvSpPr>
            <p:cNvPr id="48161" name="矩形 47129"/>
            <p:cNvSpPr>
              <a:spLocks noChangeArrowheads="1"/>
            </p:cNvSpPr>
            <p:nvPr/>
          </p:nvSpPr>
          <p:spPr bwMode="auto">
            <a:xfrm>
              <a:off x="2730" y="48"/>
              <a:ext cx="43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r>
                <a:rPr lang="zh-CN" altLang="en-US" sz="2000" b="0">
                  <a:solidFill>
                    <a:schemeClr val="bg1"/>
                  </a:solidFill>
                  <a:latin typeface="Times New Roman" panose="02020603050405020304" pitchFamily="18" charset="0"/>
                </a:rPr>
                <a:t>少子</a:t>
              </a:r>
            </a:p>
          </p:txBody>
        </p:sp>
        <p:sp>
          <p:nvSpPr>
            <p:cNvPr id="48162" name="矩形 47130"/>
            <p:cNvSpPr>
              <a:spLocks noChangeArrowheads="1"/>
            </p:cNvSpPr>
            <p:nvPr/>
          </p:nvSpPr>
          <p:spPr bwMode="auto">
            <a:xfrm>
              <a:off x="864" y="144"/>
              <a:ext cx="577"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r>
                <a:rPr lang="zh-CN" altLang="en-US" sz="2000" b="0">
                  <a:solidFill>
                    <a:schemeClr val="bg1"/>
                  </a:solidFill>
                  <a:latin typeface="Times New Roman" panose="02020603050405020304" pitchFamily="18" charset="0"/>
                </a:rPr>
                <a:t>负离子</a:t>
              </a:r>
            </a:p>
          </p:txBody>
        </p:sp>
      </p:grpSp>
      <p:sp>
        <p:nvSpPr>
          <p:cNvPr id="48152" name="文本框 47131"/>
          <p:cNvSpPr txBox="1">
            <a:spLocks noChangeArrowheads="1"/>
          </p:cNvSpPr>
          <p:nvPr/>
        </p:nvSpPr>
        <p:spPr bwMode="auto">
          <a:xfrm>
            <a:off x="2057400" y="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DDDDDD"/>
                </a:solidFill>
                <a:latin typeface="Times New Roman" panose="02020603050405020304" pitchFamily="18" charset="0"/>
                <a:ea typeface="隶书" panose="02010509060101010101" pitchFamily="49" charset="-122"/>
              </a:rPr>
              <a:t>第</a:t>
            </a:r>
            <a:r>
              <a:rPr lang="en-US" altLang="zh-CN">
                <a:solidFill>
                  <a:srgbClr val="DDDDDD"/>
                </a:solidFill>
                <a:latin typeface="Times New Roman" panose="02020603050405020304" pitchFamily="18" charset="0"/>
                <a:ea typeface="隶书" panose="02010509060101010101" pitchFamily="49" charset="-122"/>
              </a:rPr>
              <a:t>1</a:t>
            </a:r>
            <a:r>
              <a:rPr lang="zh-CN" altLang="en-US">
                <a:solidFill>
                  <a:srgbClr val="DDDDDD"/>
                </a:solidFill>
                <a:latin typeface="Times New Roman" panose="02020603050405020304" pitchFamily="18" charset="0"/>
                <a:ea typeface="隶书" panose="02010509060101010101" pitchFamily="49" charset="-122"/>
              </a:rPr>
              <a:t>章</a:t>
            </a:r>
          </a:p>
        </p:txBody>
      </p:sp>
      <p:sp>
        <p:nvSpPr>
          <p:cNvPr id="48153" name="文本框 47132">
            <a:hlinkClick r:id="" action="ppaction://hlinkshowjump?jump=previousslide" highlightClick="1"/>
          </p:cNvPr>
          <p:cNvSpPr txBox="1">
            <a:spLocks noChangeArrowheads="1"/>
          </p:cNvSpPr>
          <p:nvPr/>
        </p:nvSpPr>
        <p:spPr bwMode="auto">
          <a:xfrm>
            <a:off x="6705600" y="62626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上页</a:t>
            </a:r>
          </a:p>
        </p:txBody>
      </p:sp>
      <p:sp>
        <p:nvSpPr>
          <p:cNvPr id="48154" name="文本框 47133">
            <a:hlinkClick r:id="" action="ppaction://hlinkshowjump?jump=nextslide"/>
          </p:cNvPr>
          <p:cNvSpPr txBox="1">
            <a:spLocks noChangeArrowheads="1"/>
          </p:cNvSpPr>
          <p:nvPr/>
        </p:nvSpPr>
        <p:spPr bwMode="auto">
          <a:xfrm>
            <a:off x="8001000" y="626268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下页</a:t>
            </a:r>
          </a:p>
        </p:txBody>
      </p:sp>
      <p:sp>
        <p:nvSpPr>
          <p:cNvPr id="48155" name="矩形 47134"/>
          <p:cNvSpPr>
            <a:spLocks noChangeArrowheads="1"/>
          </p:cNvSpPr>
          <p:nvPr/>
        </p:nvSpPr>
        <p:spPr bwMode="auto">
          <a:xfrm>
            <a:off x="2782888" y="5445126"/>
            <a:ext cx="273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a:solidFill>
                  <a:srgbClr val="CCECFF"/>
                </a:solidFill>
                <a:latin typeface="Times New Roman" panose="02020603050405020304" pitchFamily="18" charset="0"/>
                <a:ea typeface="隶书" panose="02010509060101010101" pitchFamily="49" charset="-122"/>
              </a:rPr>
              <a:t> </a:t>
            </a:r>
          </a:p>
        </p:txBody>
      </p:sp>
      <p:sp>
        <p:nvSpPr>
          <p:cNvPr id="48156" name="流程图: 摘录 47135"/>
          <p:cNvSpPr>
            <a:spLocks noChangeArrowheads="1"/>
          </p:cNvSpPr>
          <p:nvPr/>
        </p:nvSpPr>
        <p:spPr bwMode="auto">
          <a:xfrm>
            <a:off x="2135188" y="765175"/>
            <a:ext cx="360362" cy="287338"/>
          </a:xfrm>
          <a:prstGeom prst="flowChartExtract">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7137" name="矩形 47136">
            <a:hlinkClick r:id="" action="ppaction://hlinkshowjump?jump=nextslide"/>
          </p:cNvPr>
          <p:cNvSpPr>
            <a:spLocks noChangeArrowheads="1" noChangeShapeType="1" noTextEdit="1"/>
          </p:cNvSpPr>
          <p:nvPr/>
        </p:nvSpPr>
        <p:spPr bwMode="auto">
          <a:xfrm>
            <a:off x="5664200" y="6308726"/>
            <a:ext cx="723900" cy="3524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kern="10">
                <a:gradFill rotWithShape="1">
                  <a:gsLst>
                    <a:gs pos="0">
                      <a:srgbClr val="FF0000"/>
                    </a:gs>
                    <a:gs pos="100000">
                      <a:srgbClr val="760000"/>
                    </a:gs>
                  </a:gsLst>
                  <a:path path="rect">
                    <a:fillToRect l="50000" t="50000" r="50000" b="50000"/>
                  </a:path>
                </a:gradFill>
                <a:effectLst>
                  <a:outerShdw dist="35921" dir="2700000" algn="ctr" rotWithShape="0">
                    <a:srgbClr val="C0C0C0"/>
                  </a:outerShdw>
                </a:effectLst>
                <a:latin typeface="隶书" panose="02010509060101010101" pitchFamily="49" charset="-122"/>
                <a:ea typeface="隶书" panose="02010509060101010101" pitchFamily="49" charset="-122"/>
              </a:rPr>
              <a:t>翻页</a:t>
            </a:r>
          </a:p>
        </p:txBody>
      </p:sp>
      <p:sp>
        <p:nvSpPr>
          <p:cNvPr id="48158" name="文本框 47137">
            <a:hlinkClick r:id="rId12" action="ppaction://hlinksldjump"/>
          </p:cNvPr>
          <p:cNvSpPr txBox="1">
            <a:spLocks noChangeArrowheads="1"/>
          </p:cNvSpPr>
          <p:nvPr/>
        </p:nvSpPr>
        <p:spPr bwMode="auto">
          <a:xfrm>
            <a:off x="9220200" y="62626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返回</a:t>
            </a: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checkerboard(across)">
                                      <p:cBhvr>
                                        <p:cTn id="7" dur="500"/>
                                        <p:tgtEl>
                                          <p:spTgt spid="47107"/>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47108"/>
                                        </p:tgtEl>
                                        <p:attrNameLst>
                                          <p:attrName>style.visibility</p:attrName>
                                        </p:attrNameLst>
                                      </p:cBhvr>
                                      <p:to>
                                        <p:strVal val="visible"/>
                                      </p:to>
                                    </p:set>
                                    <p:anim calcmode="lin" valueType="num">
                                      <p:cBhvr>
                                        <p:cTn id="12" dur="500" fill="hold"/>
                                        <p:tgtEl>
                                          <p:spTgt spid="47108"/>
                                        </p:tgtEl>
                                        <p:attrNameLst>
                                          <p:attrName>ppt_x</p:attrName>
                                        </p:attrNameLst>
                                      </p:cBhvr>
                                      <p:tavLst>
                                        <p:tav tm="0">
                                          <p:val>
                                            <p:strVal val="#ppt_x-#ppt_w/2"/>
                                          </p:val>
                                        </p:tav>
                                        <p:tav tm="100000">
                                          <p:val>
                                            <p:strVal val="#ppt_x"/>
                                          </p:val>
                                        </p:tav>
                                      </p:tavLst>
                                    </p:anim>
                                    <p:anim calcmode="lin" valueType="num">
                                      <p:cBhvr>
                                        <p:cTn id="13" dur="500" fill="hold"/>
                                        <p:tgtEl>
                                          <p:spTgt spid="47108"/>
                                        </p:tgtEl>
                                        <p:attrNameLst>
                                          <p:attrName>ppt_y</p:attrName>
                                        </p:attrNameLst>
                                      </p:cBhvr>
                                      <p:tavLst>
                                        <p:tav tm="0">
                                          <p:val>
                                            <p:strVal val="#ppt_y"/>
                                          </p:val>
                                        </p:tav>
                                        <p:tav tm="100000">
                                          <p:val>
                                            <p:strVal val="#ppt_y"/>
                                          </p:val>
                                        </p:tav>
                                      </p:tavLst>
                                    </p:anim>
                                    <p:anim calcmode="lin" valueType="num">
                                      <p:cBhvr>
                                        <p:cTn id="14" dur="500" fill="hold"/>
                                        <p:tgtEl>
                                          <p:spTgt spid="47108"/>
                                        </p:tgtEl>
                                        <p:attrNameLst>
                                          <p:attrName>ppt_w</p:attrName>
                                        </p:attrNameLst>
                                      </p:cBhvr>
                                      <p:tavLst>
                                        <p:tav tm="0">
                                          <p:val>
                                            <p:fltVal val="0"/>
                                          </p:val>
                                        </p:tav>
                                        <p:tav tm="100000">
                                          <p:val>
                                            <p:strVal val="#ppt_w"/>
                                          </p:val>
                                        </p:tav>
                                      </p:tavLst>
                                    </p:anim>
                                    <p:anim calcmode="lin" valueType="num">
                                      <p:cBhvr>
                                        <p:cTn id="15" dur="500" fill="hold"/>
                                        <p:tgtEl>
                                          <p:spTgt spid="47108"/>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47109"/>
                                        </p:tgtEl>
                                        <p:attrNameLst>
                                          <p:attrName>style.visibility</p:attrName>
                                        </p:attrNameLst>
                                      </p:cBhvr>
                                      <p:to>
                                        <p:strVal val="visible"/>
                                      </p:to>
                                    </p:set>
                                    <p:animEffect transition="in" filter="dissolve">
                                      <p:cBhvr>
                                        <p:cTn id="19" dur="500"/>
                                        <p:tgtEl>
                                          <p:spTgt spid="47109"/>
                                        </p:tgtEl>
                                      </p:cBhvr>
                                    </p:animEffect>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47110"/>
                                        </p:tgtEl>
                                        <p:attrNameLst>
                                          <p:attrName>style.visibility</p:attrName>
                                        </p:attrNameLst>
                                      </p:cBhvr>
                                      <p:to>
                                        <p:strVal val="visible"/>
                                      </p:to>
                                    </p:set>
                                    <p:anim calcmode="lin" valueType="num">
                                      <p:cBhvr>
                                        <p:cTn id="24" dur="1000" fill="hold"/>
                                        <p:tgtEl>
                                          <p:spTgt spid="47110"/>
                                        </p:tgtEl>
                                        <p:attrNameLst>
                                          <p:attrName>ppt_w</p:attrName>
                                        </p:attrNameLst>
                                      </p:cBhvr>
                                      <p:tavLst>
                                        <p:tav tm="0">
                                          <p:val>
                                            <p:fltVal val="0"/>
                                          </p:val>
                                        </p:tav>
                                        <p:tav tm="100000">
                                          <p:val>
                                            <p:strVal val="#ppt_w"/>
                                          </p:val>
                                        </p:tav>
                                      </p:tavLst>
                                    </p:anim>
                                    <p:anim calcmode="lin" valueType="num">
                                      <p:cBhvr>
                                        <p:cTn id="25" dur="1000" fill="hold"/>
                                        <p:tgtEl>
                                          <p:spTgt spid="47110"/>
                                        </p:tgtEl>
                                        <p:attrNameLst>
                                          <p:attrName>ppt_h</p:attrName>
                                        </p:attrNameLst>
                                      </p:cBhvr>
                                      <p:tavLst>
                                        <p:tav tm="0">
                                          <p:val>
                                            <p:fltVal val="0"/>
                                          </p:val>
                                        </p:tav>
                                        <p:tav tm="100000">
                                          <p:val>
                                            <p:strVal val="#ppt_h"/>
                                          </p:val>
                                        </p:tav>
                                      </p:tavLst>
                                    </p:anim>
                                    <p:anim calcmode="lin" valueType="num">
                                      <p:cBhvr>
                                        <p:cTn id="26" dur="1000" fill="hold"/>
                                        <p:tgtEl>
                                          <p:spTgt spid="47110"/>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47110"/>
                                        </p:tgtEl>
                                        <p:attrNameLst>
                                          <p:attrName>ppt_y</p:attrName>
                                        </p:attrNameLst>
                                      </p:cBhvr>
                                      <p:tavLst>
                                        <p:tav tm="0" fmla="#ppt_y+(sin(-2*pi*(1-$))*-#ppt_x+cos(-2*pi*(1-$))*(1-#ppt_y))*(1-$)">
                                          <p:val>
                                            <p:fltVal val="0"/>
                                          </p:val>
                                        </p:tav>
                                        <p:tav tm="100000">
                                          <p:val>
                                            <p:fltVal val="1"/>
                                          </p:val>
                                        </p:tav>
                                      </p:tavLst>
                                    </p:anim>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499"/>
                                          </p:stCondLst>
                                        </p:cTn>
                                        <p:tgtEl>
                                          <p:spTgt spid="47111"/>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499"/>
                                          </p:stCondLst>
                                        </p:cTn>
                                        <p:tgtEl>
                                          <p:spTgt spid="47113"/>
                                        </p:tgtEl>
                                        <p:attrNameLst>
                                          <p:attrName>style.visibility</p:attrName>
                                        </p:attrNameLst>
                                      </p:cBhvr>
                                      <p:to>
                                        <p:strVal val="visible"/>
                                      </p:to>
                                    </p:set>
                                  </p:childTnLst>
                                </p:cTn>
                              </p:par>
                            </p:childTnLst>
                          </p:cTn>
                        </p:par>
                        <p:par>
                          <p:cTn id="34" fill="hold">
                            <p:stCondLst>
                              <p:cond delay="2000"/>
                            </p:stCondLst>
                            <p:childTnLst>
                              <p:par>
                                <p:cTn id="35" presetID="3" presetClass="entr" presetSubtype="10" fill="hold" grpId="0" nodeType="afterEffect">
                                  <p:stCondLst>
                                    <p:cond delay="0"/>
                                  </p:stCondLst>
                                  <p:childTnLst>
                                    <p:set>
                                      <p:cBhvr>
                                        <p:cTn id="36" dur="1" fill="hold">
                                          <p:stCondLst>
                                            <p:cond delay="0"/>
                                          </p:stCondLst>
                                        </p:cTn>
                                        <p:tgtEl>
                                          <p:spTgt spid="47114"/>
                                        </p:tgtEl>
                                        <p:attrNameLst>
                                          <p:attrName>style.visibility</p:attrName>
                                        </p:attrNameLst>
                                      </p:cBhvr>
                                      <p:to>
                                        <p:strVal val="visible"/>
                                      </p:to>
                                    </p:set>
                                    <p:animEffect transition="in" filter="blinds(horizontal)">
                                      <p:cBhvr>
                                        <p:cTn id="37" dur="500"/>
                                        <p:tgtEl>
                                          <p:spTgt spid="4711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7121"/>
                                        </p:tgtEl>
                                        <p:attrNameLst>
                                          <p:attrName>style.visibility</p:attrName>
                                        </p:attrNameLst>
                                      </p:cBhvr>
                                      <p:to>
                                        <p:strVal val="visible"/>
                                      </p:to>
                                    </p:set>
                                  </p:childTnLst>
                                </p:cTn>
                              </p:par>
                            </p:childTnLst>
                          </p:cTn>
                        </p:par>
                        <p:par>
                          <p:cTn id="42" fill="hold">
                            <p:stCondLst>
                              <p:cond delay="500"/>
                            </p:stCondLst>
                            <p:childTnLst>
                              <p:par>
                                <p:cTn id="43" presetID="11" presetClass="entr" presetSubtype="0" fill="hold" nodeType="afterEffect">
                                  <p:stCondLst>
                                    <p:cond delay="0"/>
                                  </p:stCondLst>
                                  <p:childTnLst>
                                    <p:set>
                                      <p:cBhvr>
                                        <p:cTn id="44" dur="1000">
                                          <p:stCondLst>
                                            <p:cond delay="0"/>
                                          </p:stCondLst>
                                        </p:cTn>
                                        <p:tgtEl>
                                          <p:spTgt spid="47126"/>
                                        </p:tgtEl>
                                        <p:attrNameLst>
                                          <p:attrName>style.visibility</p:attrName>
                                        </p:attrNameLst>
                                      </p:cBhvr>
                                      <p:to>
                                        <p:strVal val="visible"/>
                                      </p:to>
                                    </p:set>
                                  </p:childTnLst>
                                </p:cTn>
                              </p:par>
                            </p:childTnLst>
                          </p:cTn>
                        </p:par>
                        <p:par>
                          <p:cTn id="45" fill="hold">
                            <p:stCondLst>
                              <p:cond delay="1500"/>
                            </p:stCondLst>
                            <p:childTnLst>
                              <p:par>
                                <p:cTn id="46" presetID="11" presetClass="entr" presetSubtype="0" fill="hold" nodeType="afterEffect">
                                  <p:stCondLst>
                                    <p:cond delay="0"/>
                                  </p:stCondLst>
                                  <p:childTnLst>
                                    <p:set>
                                      <p:cBhvr>
                                        <p:cTn id="47" dur="1000">
                                          <p:stCondLst>
                                            <p:cond delay="0"/>
                                          </p:stCondLst>
                                        </p:cTn>
                                        <p:tgtEl>
                                          <p:spTgt spid="47125"/>
                                        </p:tgtEl>
                                        <p:attrNameLst>
                                          <p:attrName>style.visibility</p:attrName>
                                        </p:attrNameLst>
                                      </p:cBhvr>
                                      <p:to>
                                        <p:strVal val="visible"/>
                                      </p:to>
                                    </p:set>
                                  </p:childTnLst>
                                </p:cTn>
                              </p:par>
                            </p:childTnLst>
                          </p:cTn>
                        </p:par>
                        <p:par>
                          <p:cTn id="48" fill="hold">
                            <p:stCondLst>
                              <p:cond delay="2500"/>
                            </p:stCondLst>
                            <p:childTnLst>
                              <p:par>
                                <p:cTn id="49" presetID="11" presetClass="entr" presetSubtype="0" fill="hold" nodeType="afterEffect">
                                  <p:stCondLst>
                                    <p:cond delay="0"/>
                                  </p:stCondLst>
                                  <p:childTnLst>
                                    <p:set>
                                      <p:cBhvr>
                                        <p:cTn id="50" dur="1000">
                                          <p:stCondLst>
                                            <p:cond delay="0"/>
                                          </p:stCondLst>
                                        </p:cTn>
                                        <p:tgtEl>
                                          <p:spTgt spid="47124"/>
                                        </p:tgtEl>
                                        <p:attrNameLst>
                                          <p:attrName>style.visibility</p:attrName>
                                        </p:attrNameLst>
                                      </p:cBhvr>
                                      <p:to>
                                        <p:strVal val="visible"/>
                                      </p:to>
                                    </p:set>
                                  </p:childTnLst>
                                </p:cTn>
                              </p:par>
                            </p:childTnLst>
                          </p:cTn>
                        </p:par>
                        <p:par>
                          <p:cTn id="51" fill="hold">
                            <p:stCondLst>
                              <p:cond delay="3500"/>
                            </p:stCondLst>
                            <p:childTnLst>
                              <p:par>
                                <p:cTn id="52" presetID="11" presetClass="entr" presetSubtype="0" fill="hold" nodeType="afterEffect">
                                  <p:stCondLst>
                                    <p:cond delay="0"/>
                                  </p:stCondLst>
                                  <p:childTnLst>
                                    <p:set>
                                      <p:cBhvr>
                                        <p:cTn id="53" dur="1000">
                                          <p:stCondLst>
                                            <p:cond delay="0"/>
                                          </p:stCondLst>
                                        </p:cTn>
                                        <p:tgtEl>
                                          <p:spTgt spid="47123"/>
                                        </p:tgtEl>
                                        <p:attrNameLst>
                                          <p:attrName>style.visibility</p:attrName>
                                        </p:attrNameLst>
                                      </p:cBhvr>
                                      <p:to>
                                        <p:strVal val="visible"/>
                                      </p:to>
                                    </p:set>
                                  </p:childTnLst>
                                </p:cTn>
                              </p:par>
                            </p:childTnLst>
                          </p:cTn>
                        </p:par>
                        <p:par>
                          <p:cTn id="54" fill="hold">
                            <p:stCondLst>
                              <p:cond delay="4500"/>
                            </p:stCondLst>
                            <p:childTnLst>
                              <p:par>
                                <p:cTn id="55" presetID="1" presetClass="entr" presetSubtype="0" fill="hold" nodeType="afterEffect">
                                  <p:stCondLst>
                                    <p:cond delay="0"/>
                                  </p:stCondLst>
                                  <p:childTnLst>
                                    <p:set>
                                      <p:cBhvr>
                                        <p:cTn id="56" dur="1" fill="hold">
                                          <p:stCondLst>
                                            <p:cond delay="499"/>
                                          </p:stCondLst>
                                        </p:cTn>
                                        <p:tgtEl>
                                          <p:spTgt spid="47122"/>
                                        </p:tgtEl>
                                        <p:attrNameLst>
                                          <p:attrName>style.visibility</p:attrName>
                                        </p:attrNameLst>
                                      </p:cBhvr>
                                      <p:to>
                                        <p:strVal val="visible"/>
                                      </p:to>
                                    </p:set>
                                  </p:childTnLst>
                                </p:cTn>
                              </p:par>
                            </p:childTnLst>
                          </p:cTn>
                        </p:par>
                        <p:par>
                          <p:cTn id="57" fill="hold">
                            <p:stCondLst>
                              <p:cond delay="5000"/>
                            </p:stCondLst>
                            <p:childTnLst>
                              <p:par>
                                <p:cTn id="58" presetID="1" presetClass="entr" presetSubtype="0" fill="hold" grpId="0" nodeType="afterEffect">
                                  <p:stCondLst>
                                    <p:cond delay="0"/>
                                  </p:stCondLst>
                                  <p:childTnLst>
                                    <p:set>
                                      <p:cBhvr>
                                        <p:cTn id="59" dur="1" fill="hold">
                                          <p:stCondLst>
                                            <p:cond delay="499"/>
                                          </p:stCondLst>
                                        </p:cTn>
                                        <p:tgtEl>
                                          <p:spTgt spid="47112"/>
                                        </p:tgtEl>
                                        <p:attrNameLst>
                                          <p:attrName>style.visibility</p:attrName>
                                        </p:attrNameLst>
                                      </p:cBhvr>
                                      <p:to>
                                        <p:strVal val="visible"/>
                                      </p:to>
                                    </p:set>
                                  </p:childTnLst>
                                </p:cTn>
                              </p:par>
                            </p:childTnLst>
                          </p:cTn>
                        </p:par>
                        <p:par>
                          <p:cTn id="60" fill="hold">
                            <p:stCondLst>
                              <p:cond delay="5500"/>
                            </p:stCondLst>
                            <p:childTnLst>
                              <p:par>
                                <p:cTn id="61" presetID="4" presetClass="entr" presetSubtype="16" fill="hold" grpId="0" nodeType="afterEffect">
                                  <p:stCondLst>
                                    <p:cond delay="0"/>
                                  </p:stCondLst>
                                  <p:childTnLst>
                                    <p:set>
                                      <p:cBhvr>
                                        <p:cTn id="62" dur="1" fill="hold">
                                          <p:stCondLst>
                                            <p:cond delay="0"/>
                                          </p:stCondLst>
                                        </p:cTn>
                                        <p:tgtEl>
                                          <p:spTgt spid="47115"/>
                                        </p:tgtEl>
                                        <p:attrNameLst>
                                          <p:attrName>style.visibility</p:attrName>
                                        </p:attrNameLst>
                                      </p:cBhvr>
                                      <p:to>
                                        <p:strVal val="visible"/>
                                      </p:to>
                                    </p:set>
                                    <p:animEffect transition="in" filter="box(in)">
                                      <p:cBhvr>
                                        <p:cTn id="63" dur="500"/>
                                        <p:tgtEl>
                                          <p:spTgt spid="47115"/>
                                        </p:tgtEl>
                                      </p:cBhvr>
                                    </p:animEffect>
                                  </p:childTnLst>
                                </p:cTn>
                              </p:par>
                            </p:childTnLst>
                          </p:cTn>
                        </p:par>
                        <p:par>
                          <p:cTn id="64" fill="hold">
                            <p:stCondLst>
                              <p:cond delay="6000"/>
                            </p:stCondLst>
                            <p:childTnLst>
                              <p:par>
                                <p:cTn id="65" presetID="4" presetClass="entr" presetSubtype="16" fill="hold" grpId="0" nodeType="afterEffect">
                                  <p:stCondLst>
                                    <p:cond delay="0"/>
                                  </p:stCondLst>
                                  <p:childTnLst>
                                    <p:set>
                                      <p:cBhvr>
                                        <p:cTn id="66" dur="1" fill="hold">
                                          <p:stCondLst>
                                            <p:cond delay="0"/>
                                          </p:stCondLst>
                                        </p:cTn>
                                        <p:tgtEl>
                                          <p:spTgt spid="47116"/>
                                        </p:tgtEl>
                                        <p:attrNameLst>
                                          <p:attrName>style.visibility</p:attrName>
                                        </p:attrNameLst>
                                      </p:cBhvr>
                                      <p:to>
                                        <p:strVal val="visible"/>
                                      </p:to>
                                    </p:set>
                                    <p:animEffect transition="in" filter="box(in)">
                                      <p:cBhvr>
                                        <p:cTn id="67" dur="500"/>
                                        <p:tgtEl>
                                          <p:spTgt spid="47116"/>
                                        </p:tgtEl>
                                      </p:cBhvr>
                                    </p:animEffect>
                                  </p:childTnLst>
                                </p:cTn>
                              </p:par>
                            </p:childTnLst>
                          </p:cTn>
                        </p:par>
                        <p:par>
                          <p:cTn id="68" fill="hold">
                            <p:stCondLst>
                              <p:cond delay="6500"/>
                            </p:stCondLst>
                            <p:childTnLst>
                              <p:par>
                                <p:cTn id="69" presetID="17" presetClass="entr" presetSubtype="2" fill="hold" nodeType="afterEffect">
                                  <p:stCondLst>
                                    <p:cond delay="0"/>
                                  </p:stCondLst>
                                  <p:childTnLst>
                                    <p:set>
                                      <p:cBhvr>
                                        <p:cTn id="70" dur="1" fill="hold">
                                          <p:stCondLst>
                                            <p:cond delay="0"/>
                                          </p:stCondLst>
                                        </p:cTn>
                                        <p:tgtEl>
                                          <p:spTgt spid="47117"/>
                                        </p:tgtEl>
                                        <p:attrNameLst>
                                          <p:attrName>style.visibility</p:attrName>
                                        </p:attrNameLst>
                                      </p:cBhvr>
                                      <p:to>
                                        <p:strVal val="visible"/>
                                      </p:to>
                                    </p:set>
                                    <p:anim calcmode="lin" valueType="num">
                                      <p:cBhvr>
                                        <p:cTn id="71" dur="500" fill="hold"/>
                                        <p:tgtEl>
                                          <p:spTgt spid="47117"/>
                                        </p:tgtEl>
                                        <p:attrNameLst>
                                          <p:attrName>ppt_x</p:attrName>
                                        </p:attrNameLst>
                                      </p:cBhvr>
                                      <p:tavLst>
                                        <p:tav tm="0">
                                          <p:val>
                                            <p:strVal val="#ppt_x+#ppt_w/2"/>
                                          </p:val>
                                        </p:tav>
                                        <p:tav tm="100000">
                                          <p:val>
                                            <p:strVal val="#ppt_x"/>
                                          </p:val>
                                        </p:tav>
                                      </p:tavLst>
                                    </p:anim>
                                    <p:anim calcmode="lin" valueType="num">
                                      <p:cBhvr>
                                        <p:cTn id="72" dur="500" fill="hold"/>
                                        <p:tgtEl>
                                          <p:spTgt spid="47117"/>
                                        </p:tgtEl>
                                        <p:attrNameLst>
                                          <p:attrName>ppt_y</p:attrName>
                                        </p:attrNameLst>
                                      </p:cBhvr>
                                      <p:tavLst>
                                        <p:tav tm="0">
                                          <p:val>
                                            <p:strVal val="#ppt_y"/>
                                          </p:val>
                                        </p:tav>
                                        <p:tav tm="100000">
                                          <p:val>
                                            <p:strVal val="#ppt_y"/>
                                          </p:val>
                                        </p:tav>
                                      </p:tavLst>
                                    </p:anim>
                                    <p:anim calcmode="lin" valueType="num">
                                      <p:cBhvr>
                                        <p:cTn id="73" dur="500" fill="hold"/>
                                        <p:tgtEl>
                                          <p:spTgt spid="47117"/>
                                        </p:tgtEl>
                                        <p:attrNameLst>
                                          <p:attrName>ppt_w</p:attrName>
                                        </p:attrNameLst>
                                      </p:cBhvr>
                                      <p:tavLst>
                                        <p:tav tm="0">
                                          <p:val>
                                            <p:fltVal val="0"/>
                                          </p:val>
                                        </p:tav>
                                        <p:tav tm="100000">
                                          <p:val>
                                            <p:strVal val="#ppt_w"/>
                                          </p:val>
                                        </p:tav>
                                      </p:tavLst>
                                    </p:anim>
                                    <p:anim calcmode="lin" valueType="num">
                                      <p:cBhvr>
                                        <p:cTn id="74" dur="500" fill="hold"/>
                                        <p:tgtEl>
                                          <p:spTgt spid="47117"/>
                                        </p:tgtEl>
                                        <p:attrNameLst>
                                          <p:attrName>ppt_h</p:attrName>
                                        </p:attrNameLst>
                                      </p:cBhvr>
                                      <p:tavLst>
                                        <p:tav tm="0">
                                          <p:val>
                                            <p:strVal val="#ppt_h"/>
                                          </p:val>
                                        </p:tav>
                                        <p:tav tm="100000">
                                          <p:val>
                                            <p:strVal val="#ppt_h"/>
                                          </p:val>
                                        </p:tav>
                                      </p:tavLst>
                                    </p:anim>
                                  </p:childTnLst>
                                </p:cTn>
                              </p:par>
                            </p:childTnLst>
                          </p:cTn>
                        </p:par>
                        <p:par>
                          <p:cTn id="75" fill="hold">
                            <p:stCondLst>
                              <p:cond delay="7000"/>
                            </p:stCondLst>
                            <p:childTnLst>
                              <p:par>
                                <p:cTn id="76" presetID="17" presetClass="entr" presetSubtype="2" fill="hold" grpId="0" nodeType="afterEffect">
                                  <p:stCondLst>
                                    <p:cond delay="0"/>
                                  </p:stCondLst>
                                  <p:childTnLst>
                                    <p:set>
                                      <p:cBhvr>
                                        <p:cTn id="77" dur="1" fill="hold">
                                          <p:stCondLst>
                                            <p:cond delay="0"/>
                                          </p:stCondLst>
                                        </p:cTn>
                                        <p:tgtEl>
                                          <p:spTgt spid="47118"/>
                                        </p:tgtEl>
                                        <p:attrNameLst>
                                          <p:attrName>style.visibility</p:attrName>
                                        </p:attrNameLst>
                                      </p:cBhvr>
                                      <p:to>
                                        <p:strVal val="visible"/>
                                      </p:to>
                                    </p:set>
                                    <p:anim calcmode="lin" valueType="num">
                                      <p:cBhvr>
                                        <p:cTn id="78" dur="500" fill="hold"/>
                                        <p:tgtEl>
                                          <p:spTgt spid="47118"/>
                                        </p:tgtEl>
                                        <p:attrNameLst>
                                          <p:attrName>ppt_x</p:attrName>
                                        </p:attrNameLst>
                                      </p:cBhvr>
                                      <p:tavLst>
                                        <p:tav tm="0">
                                          <p:val>
                                            <p:strVal val="#ppt_x+#ppt_w/2"/>
                                          </p:val>
                                        </p:tav>
                                        <p:tav tm="100000">
                                          <p:val>
                                            <p:strVal val="#ppt_x"/>
                                          </p:val>
                                        </p:tav>
                                      </p:tavLst>
                                    </p:anim>
                                    <p:anim calcmode="lin" valueType="num">
                                      <p:cBhvr>
                                        <p:cTn id="79" dur="500" fill="hold"/>
                                        <p:tgtEl>
                                          <p:spTgt spid="47118"/>
                                        </p:tgtEl>
                                        <p:attrNameLst>
                                          <p:attrName>ppt_y</p:attrName>
                                        </p:attrNameLst>
                                      </p:cBhvr>
                                      <p:tavLst>
                                        <p:tav tm="0">
                                          <p:val>
                                            <p:strVal val="#ppt_y"/>
                                          </p:val>
                                        </p:tav>
                                        <p:tav tm="100000">
                                          <p:val>
                                            <p:strVal val="#ppt_y"/>
                                          </p:val>
                                        </p:tav>
                                      </p:tavLst>
                                    </p:anim>
                                    <p:anim calcmode="lin" valueType="num">
                                      <p:cBhvr>
                                        <p:cTn id="80" dur="500" fill="hold"/>
                                        <p:tgtEl>
                                          <p:spTgt spid="47118"/>
                                        </p:tgtEl>
                                        <p:attrNameLst>
                                          <p:attrName>ppt_w</p:attrName>
                                        </p:attrNameLst>
                                      </p:cBhvr>
                                      <p:tavLst>
                                        <p:tav tm="0">
                                          <p:val>
                                            <p:fltVal val="0"/>
                                          </p:val>
                                        </p:tav>
                                        <p:tav tm="100000">
                                          <p:val>
                                            <p:strVal val="#ppt_w"/>
                                          </p:val>
                                        </p:tav>
                                      </p:tavLst>
                                    </p:anim>
                                    <p:anim calcmode="lin" valueType="num">
                                      <p:cBhvr>
                                        <p:cTn id="81" dur="500" fill="hold"/>
                                        <p:tgtEl>
                                          <p:spTgt spid="47118"/>
                                        </p:tgtEl>
                                        <p:attrNameLst>
                                          <p:attrName>ppt_h</p:attrName>
                                        </p:attrNameLst>
                                      </p:cBhvr>
                                      <p:tavLst>
                                        <p:tav tm="0">
                                          <p:val>
                                            <p:strVal val="#ppt_h"/>
                                          </p:val>
                                        </p:tav>
                                        <p:tav tm="100000">
                                          <p:val>
                                            <p:strVal val="#ppt_h"/>
                                          </p:val>
                                        </p:tav>
                                      </p:tavLst>
                                    </p:anim>
                                  </p:childTnLst>
                                </p:cTn>
                              </p:par>
                            </p:childTnLst>
                          </p:cTn>
                        </p:par>
                        <p:par>
                          <p:cTn id="82" fill="hold">
                            <p:stCondLst>
                              <p:cond delay="7500"/>
                            </p:stCondLst>
                            <p:childTnLst>
                              <p:par>
                                <p:cTn id="83" presetID="17" presetClass="entr" presetSubtype="8" fill="hold" grpId="0" nodeType="afterEffect">
                                  <p:stCondLst>
                                    <p:cond delay="0"/>
                                  </p:stCondLst>
                                  <p:childTnLst>
                                    <p:set>
                                      <p:cBhvr>
                                        <p:cTn id="84" dur="1" fill="hold">
                                          <p:stCondLst>
                                            <p:cond delay="0"/>
                                          </p:stCondLst>
                                        </p:cTn>
                                        <p:tgtEl>
                                          <p:spTgt spid="47119"/>
                                        </p:tgtEl>
                                        <p:attrNameLst>
                                          <p:attrName>style.visibility</p:attrName>
                                        </p:attrNameLst>
                                      </p:cBhvr>
                                      <p:to>
                                        <p:strVal val="visible"/>
                                      </p:to>
                                    </p:set>
                                    <p:anim calcmode="lin" valueType="num">
                                      <p:cBhvr>
                                        <p:cTn id="85" dur="500" fill="hold"/>
                                        <p:tgtEl>
                                          <p:spTgt spid="47119"/>
                                        </p:tgtEl>
                                        <p:attrNameLst>
                                          <p:attrName>ppt_x</p:attrName>
                                        </p:attrNameLst>
                                      </p:cBhvr>
                                      <p:tavLst>
                                        <p:tav tm="0">
                                          <p:val>
                                            <p:strVal val="#ppt_x-#ppt_w/2"/>
                                          </p:val>
                                        </p:tav>
                                        <p:tav tm="100000">
                                          <p:val>
                                            <p:strVal val="#ppt_x"/>
                                          </p:val>
                                        </p:tav>
                                      </p:tavLst>
                                    </p:anim>
                                    <p:anim calcmode="lin" valueType="num">
                                      <p:cBhvr>
                                        <p:cTn id="86" dur="500" fill="hold"/>
                                        <p:tgtEl>
                                          <p:spTgt spid="47119"/>
                                        </p:tgtEl>
                                        <p:attrNameLst>
                                          <p:attrName>ppt_y</p:attrName>
                                        </p:attrNameLst>
                                      </p:cBhvr>
                                      <p:tavLst>
                                        <p:tav tm="0">
                                          <p:val>
                                            <p:strVal val="#ppt_y"/>
                                          </p:val>
                                        </p:tav>
                                        <p:tav tm="100000">
                                          <p:val>
                                            <p:strVal val="#ppt_y"/>
                                          </p:val>
                                        </p:tav>
                                      </p:tavLst>
                                    </p:anim>
                                    <p:anim calcmode="lin" valueType="num">
                                      <p:cBhvr>
                                        <p:cTn id="87" dur="500" fill="hold"/>
                                        <p:tgtEl>
                                          <p:spTgt spid="47119"/>
                                        </p:tgtEl>
                                        <p:attrNameLst>
                                          <p:attrName>ppt_w</p:attrName>
                                        </p:attrNameLst>
                                      </p:cBhvr>
                                      <p:tavLst>
                                        <p:tav tm="0">
                                          <p:val>
                                            <p:fltVal val="0"/>
                                          </p:val>
                                        </p:tav>
                                        <p:tav tm="100000">
                                          <p:val>
                                            <p:strVal val="#ppt_w"/>
                                          </p:val>
                                        </p:tav>
                                      </p:tavLst>
                                    </p:anim>
                                    <p:anim calcmode="lin" valueType="num">
                                      <p:cBhvr>
                                        <p:cTn id="88" dur="500" fill="hold"/>
                                        <p:tgtEl>
                                          <p:spTgt spid="47119"/>
                                        </p:tgtEl>
                                        <p:attrNameLst>
                                          <p:attrName>ppt_h</p:attrName>
                                        </p:attrNameLst>
                                      </p:cBhvr>
                                      <p:tavLst>
                                        <p:tav tm="0">
                                          <p:val>
                                            <p:strVal val="#ppt_h"/>
                                          </p:val>
                                        </p:tav>
                                        <p:tav tm="100000">
                                          <p:val>
                                            <p:strVal val="#ppt_h"/>
                                          </p:val>
                                        </p:tav>
                                      </p:tavLst>
                                    </p:anim>
                                  </p:childTnLst>
                                </p:cTn>
                              </p:par>
                            </p:childTnLst>
                          </p:cTn>
                        </p:par>
                        <p:par>
                          <p:cTn id="89" fill="hold">
                            <p:stCondLst>
                              <p:cond delay="8000"/>
                            </p:stCondLst>
                            <p:childTnLst>
                              <p:par>
                                <p:cTn id="90" presetID="23" presetClass="entr" presetSubtype="16" fill="hold" nodeType="afterEffect">
                                  <p:stCondLst>
                                    <p:cond delay="0"/>
                                  </p:stCondLst>
                                  <p:childTnLst>
                                    <p:set>
                                      <p:cBhvr>
                                        <p:cTn id="91" dur="1" fill="hold">
                                          <p:stCondLst>
                                            <p:cond delay="0"/>
                                          </p:stCondLst>
                                        </p:cTn>
                                        <p:tgtEl>
                                          <p:spTgt spid="47127"/>
                                        </p:tgtEl>
                                        <p:attrNameLst>
                                          <p:attrName>style.visibility</p:attrName>
                                        </p:attrNameLst>
                                      </p:cBhvr>
                                      <p:to>
                                        <p:strVal val="visible"/>
                                      </p:to>
                                    </p:set>
                                    <p:anim calcmode="lin" valueType="num">
                                      <p:cBhvr>
                                        <p:cTn id="92" dur="500" fill="hold"/>
                                        <p:tgtEl>
                                          <p:spTgt spid="47127"/>
                                        </p:tgtEl>
                                        <p:attrNameLst>
                                          <p:attrName>ppt_w</p:attrName>
                                        </p:attrNameLst>
                                      </p:cBhvr>
                                      <p:tavLst>
                                        <p:tav tm="0">
                                          <p:val>
                                            <p:fltVal val="0"/>
                                          </p:val>
                                        </p:tav>
                                        <p:tav tm="100000">
                                          <p:val>
                                            <p:strVal val="#ppt_w"/>
                                          </p:val>
                                        </p:tav>
                                      </p:tavLst>
                                    </p:anim>
                                    <p:anim calcmode="lin" valueType="num">
                                      <p:cBhvr>
                                        <p:cTn id="93" dur="500" fill="hold"/>
                                        <p:tgtEl>
                                          <p:spTgt spid="47127"/>
                                        </p:tgtEl>
                                        <p:attrNameLst>
                                          <p:attrName>ppt_h</p:attrName>
                                        </p:attrNameLst>
                                      </p:cBhvr>
                                      <p:tavLst>
                                        <p:tav tm="0">
                                          <p:val>
                                            <p:fltVal val="0"/>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19" presetClass="entr" presetSubtype="10" fill="hold" grpId="0" nodeType="clickEffect">
                                  <p:stCondLst>
                                    <p:cond delay="0"/>
                                  </p:stCondLst>
                                  <p:childTnLst>
                                    <p:set>
                                      <p:cBhvr>
                                        <p:cTn id="97" dur="1" fill="hold">
                                          <p:stCondLst>
                                            <p:cond delay="0"/>
                                          </p:stCondLst>
                                        </p:cTn>
                                        <p:tgtEl>
                                          <p:spTgt spid="47120"/>
                                        </p:tgtEl>
                                        <p:attrNameLst>
                                          <p:attrName>style.visibility</p:attrName>
                                        </p:attrNameLst>
                                      </p:cBhvr>
                                      <p:to>
                                        <p:strVal val="visible"/>
                                      </p:to>
                                    </p:set>
                                    <p:anim calcmode="lin" valueType="num">
                                      <p:cBhvr>
                                        <p:cTn id="98" dur="5000" fill="hold"/>
                                        <p:tgtEl>
                                          <p:spTgt spid="47120"/>
                                        </p:tgtEl>
                                        <p:attrNameLst>
                                          <p:attrName>ppt_w</p:attrName>
                                        </p:attrNameLst>
                                      </p:cBhvr>
                                      <p:tavLst>
                                        <p:tav tm="0" fmla="#ppt_w*sin(2.5*pi*$)">
                                          <p:val>
                                            <p:fltVal val="0"/>
                                          </p:val>
                                        </p:tav>
                                        <p:tav tm="100000">
                                          <p:val>
                                            <p:fltVal val="1"/>
                                          </p:val>
                                        </p:tav>
                                      </p:tavLst>
                                    </p:anim>
                                    <p:anim calcmode="lin" valueType="num">
                                      <p:cBhvr>
                                        <p:cTn id="99" dur="5000" fill="hold"/>
                                        <p:tgtEl>
                                          <p:spTgt spid="47120"/>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47137"/>
                                        </p:tgtEl>
                                        <p:attrNameLst>
                                          <p:attrName>style.visibility</p:attrName>
                                        </p:attrNameLst>
                                      </p:cBhvr>
                                      <p:to>
                                        <p:strVal val="visible"/>
                                      </p:to>
                                    </p:set>
                                    <p:animEffect transition="in" filter="blinds(horizontal)">
                                      <p:cBhvr>
                                        <p:cTn id="104" dur="500"/>
                                        <p:tgtEl>
                                          <p:spTgt spid="47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47108" grpId="0" bldLvl="0" animBg="1"/>
      <p:bldP spid="47110" grpId="0" animBg="1"/>
      <p:bldP spid="47112" grpId="0" animBg="1"/>
      <p:bldP spid="47114" grpId="0" animBg="1"/>
      <p:bldP spid="47115" grpId="0" animBg="1"/>
      <p:bldP spid="47116" grpId="0"/>
      <p:bldP spid="47118" grpId="0" animBg="1"/>
      <p:bldP spid="47119" grpId="0" bldLvl="0" animBg="1"/>
      <p:bldP spid="4712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48129" descr="备份_图形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2349500"/>
            <a:ext cx="601980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文本框 48130"/>
          <p:cNvSpPr txBox="1">
            <a:spLocks noChangeArrowheads="1"/>
          </p:cNvSpPr>
          <p:nvPr/>
        </p:nvSpPr>
        <p:spPr bwMode="auto">
          <a:xfrm>
            <a:off x="1847850" y="1628775"/>
            <a:ext cx="23050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lnSpc>
                <a:spcPct val="125000"/>
              </a:lnSpc>
              <a:spcBef>
                <a:spcPct val="50000"/>
              </a:spcBef>
            </a:pPr>
            <a:r>
              <a:rPr lang="en-US" altLang="zh-CN" sz="2400" b="0">
                <a:solidFill>
                  <a:srgbClr val="FF9933"/>
                </a:solidFill>
                <a:latin typeface="Times New Roman" panose="02020603050405020304" pitchFamily="18" charset="0"/>
              </a:rPr>
              <a:t>     </a:t>
            </a:r>
            <a:r>
              <a:rPr lang="zh-CN" altLang="en-US" sz="2400" b="0">
                <a:latin typeface="幼圆" panose="02010509060101010101" pitchFamily="49" charset="-122"/>
              </a:rPr>
              <a:t>用专门的制造工艺在同一块半导体单晶上，形成</a:t>
            </a:r>
            <a:r>
              <a:rPr lang="en-US" altLang="zh-CN" sz="2400" b="0">
                <a:latin typeface="幼圆" panose="02010509060101010101" pitchFamily="49" charset="-122"/>
              </a:rPr>
              <a:t>P</a:t>
            </a:r>
            <a:r>
              <a:rPr lang="zh-CN" altLang="en-US" sz="2400" b="0">
                <a:latin typeface="幼圆" panose="02010509060101010101" pitchFamily="49" charset="-122"/>
              </a:rPr>
              <a:t>型半导体区域和</a:t>
            </a:r>
            <a:r>
              <a:rPr lang="en-US" altLang="zh-CN" sz="2400" b="0">
                <a:latin typeface="幼圆" panose="02010509060101010101" pitchFamily="49" charset="-122"/>
              </a:rPr>
              <a:t>N</a:t>
            </a:r>
            <a:r>
              <a:rPr lang="zh-CN" altLang="en-US" sz="2400" b="0">
                <a:latin typeface="幼圆" panose="02010509060101010101" pitchFamily="49" charset="-122"/>
              </a:rPr>
              <a:t>型半导体区域，在这两个区域的交界处就形成一个</a:t>
            </a:r>
            <a:r>
              <a:rPr lang="en-US" altLang="zh-CN" sz="2400" b="0" i="1">
                <a:latin typeface="幼圆" panose="02010509060101010101" pitchFamily="49" charset="-122"/>
              </a:rPr>
              <a:t>PN</a:t>
            </a:r>
            <a:r>
              <a:rPr lang="zh-CN" altLang="en-US" sz="2400" b="0" i="1">
                <a:latin typeface="幼圆" panose="02010509060101010101" pitchFamily="49" charset="-122"/>
              </a:rPr>
              <a:t>结 </a:t>
            </a:r>
            <a:r>
              <a:rPr lang="zh-CN" altLang="en-US" b="0">
                <a:latin typeface="幼圆" panose="02010509060101010101" pitchFamily="49" charset="-122"/>
              </a:rPr>
              <a:t>。</a:t>
            </a:r>
          </a:p>
        </p:txBody>
      </p:sp>
      <p:graphicFrame>
        <p:nvGraphicFramePr>
          <p:cNvPr id="48132" name="对象 48131"/>
          <p:cNvGraphicFramePr>
            <a:graphicFrameLocks noChangeAspect="1"/>
          </p:cNvGraphicFramePr>
          <p:nvPr/>
        </p:nvGraphicFramePr>
        <p:xfrm>
          <a:off x="6858000" y="3200400"/>
          <a:ext cx="368300" cy="368300"/>
        </p:xfrm>
        <a:graphic>
          <a:graphicData uri="http://schemas.openxmlformats.org/presentationml/2006/ole">
            <mc:AlternateContent xmlns:mc="http://schemas.openxmlformats.org/markup-compatibility/2006">
              <mc:Choice xmlns:v="urn:schemas-microsoft-com:vml" Requires="v">
                <p:oleObj r:id="rId3" imgW="457200" imgH="457200" progId="">
                  <p:embed/>
                </p:oleObj>
              </mc:Choice>
              <mc:Fallback>
                <p:oleObj r:id="rId3" imgW="457200" imgH="457200" progId="">
                  <p:embed/>
                  <p:pic>
                    <p:nvPicPr>
                      <p:cNvPr id="48132" name="对象 48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2004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3" name="对象 48132"/>
          <p:cNvGraphicFramePr>
            <a:graphicFrameLocks noChangeAspect="1"/>
          </p:cNvGraphicFramePr>
          <p:nvPr/>
        </p:nvGraphicFramePr>
        <p:xfrm>
          <a:off x="7162800" y="3200400"/>
          <a:ext cx="368300" cy="368300"/>
        </p:xfrm>
        <a:graphic>
          <a:graphicData uri="http://schemas.openxmlformats.org/presentationml/2006/ole">
            <mc:AlternateContent xmlns:mc="http://schemas.openxmlformats.org/markup-compatibility/2006">
              <mc:Choice xmlns:v="urn:schemas-microsoft-com:vml" Requires="v">
                <p:oleObj r:id="rId5" imgW="457200" imgH="457200" progId="">
                  <p:embed/>
                </p:oleObj>
              </mc:Choice>
              <mc:Fallback>
                <p:oleObj r:id="rId5" imgW="457200" imgH="457200" progId="">
                  <p:embed/>
                  <p:pic>
                    <p:nvPicPr>
                      <p:cNvPr id="48133" name="对象 48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32004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4" name="对象 48133"/>
          <p:cNvGraphicFramePr>
            <a:graphicFrameLocks noChangeAspect="1"/>
          </p:cNvGraphicFramePr>
          <p:nvPr/>
        </p:nvGraphicFramePr>
        <p:xfrm>
          <a:off x="7391400" y="4038600"/>
          <a:ext cx="381000" cy="381000"/>
        </p:xfrm>
        <a:graphic>
          <a:graphicData uri="http://schemas.openxmlformats.org/presentationml/2006/ole">
            <mc:AlternateContent xmlns:mc="http://schemas.openxmlformats.org/markup-compatibility/2006">
              <mc:Choice xmlns:v="urn:schemas-microsoft-com:vml" Requires="v">
                <p:oleObj r:id="rId6" imgW="457200" imgH="457200" progId="">
                  <p:embed/>
                </p:oleObj>
              </mc:Choice>
              <mc:Fallback>
                <p:oleObj r:id="rId6" imgW="457200" imgH="457200" progId="">
                  <p:embed/>
                  <p:pic>
                    <p:nvPicPr>
                      <p:cNvPr id="48134" name="对象 481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4038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5" name="对象 48134"/>
          <p:cNvGraphicFramePr>
            <a:graphicFrameLocks noChangeAspect="1"/>
          </p:cNvGraphicFramePr>
          <p:nvPr/>
        </p:nvGraphicFramePr>
        <p:xfrm>
          <a:off x="7696200" y="4038600"/>
          <a:ext cx="381000" cy="381000"/>
        </p:xfrm>
        <a:graphic>
          <a:graphicData uri="http://schemas.openxmlformats.org/presentationml/2006/ole">
            <mc:AlternateContent xmlns:mc="http://schemas.openxmlformats.org/markup-compatibility/2006">
              <mc:Choice xmlns:v="urn:schemas-microsoft-com:vml" Requires="v">
                <p:oleObj r:id="rId8" imgW="457200" imgH="457200" progId="">
                  <p:embed/>
                </p:oleObj>
              </mc:Choice>
              <mc:Fallback>
                <p:oleObj r:id="rId8" imgW="457200" imgH="457200" progId="">
                  <p:embed/>
                  <p:pic>
                    <p:nvPicPr>
                      <p:cNvPr id="48135" name="对象 481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6200" y="4038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36" name="椭圆 48135"/>
          <p:cNvSpPr>
            <a:spLocks noChangeArrowheads="1"/>
          </p:cNvSpPr>
          <p:nvPr/>
        </p:nvSpPr>
        <p:spPr bwMode="auto">
          <a:xfrm>
            <a:off x="6248400" y="31242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8137" name="椭圆 48136"/>
          <p:cNvSpPr>
            <a:spLocks noChangeArrowheads="1"/>
          </p:cNvSpPr>
          <p:nvPr/>
        </p:nvSpPr>
        <p:spPr bwMode="auto">
          <a:xfrm>
            <a:off x="6629400" y="4056063"/>
            <a:ext cx="457200" cy="3810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8138" name="椭圆 48137"/>
          <p:cNvSpPr>
            <a:spLocks noChangeArrowheads="1"/>
          </p:cNvSpPr>
          <p:nvPr/>
        </p:nvSpPr>
        <p:spPr bwMode="auto">
          <a:xfrm>
            <a:off x="8305800" y="4124325"/>
            <a:ext cx="5334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8139" name="椭圆 48138"/>
          <p:cNvSpPr>
            <a:spLocks noChangeArrowheads="1"/>
          </p:cNvSpPr>
          <p:nvPr/>
        </p:nvSpPr>
        <p:spPr bwMode="auto">
          <a:xfrm>
            <a:off x="8153400" y="3048000"/>
            <a:ext cx="457200" cy="5334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48140" name="文本框 48139"/>
          <p:cNvSpPr txBox="1">
            <a:spLocks noChangeArrowheads="1"/>
          </p:cNvSpPr>
          <p:nvPr/>
        </p:nvSpPr>
        <p:spPr bwMode="auto">
          <a:xfrm>
            <a:off x="4419600" y="17526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400" b="0">
                <a:solidFill>
                  <a:schemeClr val="hlink"/>
                </a:solidFill>
                <a:latin typeface="Times New Roman" panose="02020603050405020304" pitchFamily="18" charset="0"/>
              </a:rPr>
              <a:t>P </a:t>
            </a:r>
            <a:r>
              <a:rPr lang="zh-CN" altLang="en-US" sz="2400" b="0">
                <a:solidFill>
                  <a:schemeClr val="hlink"/>
                </a:solidFill>
                <a:latin typeface="Times New Roman" panose="02020603050405020304" pitchFamily="18" charset="0"/>
              </a:rPr>
              <a:t>区</a:t>
            </a:r>
          </a:p>
        </p:txBody>
      </p:sp>
      <p:sp>
        <p:nvSpPr>
          <p:cNvPr id="48141" name="文本框 48140"/>
          <p:cNvSpPr txBox="1">
            <a:spLocks noChangeArrowheads="1"/>
          </p:cNvSpPr>
          <p:nvPr/>
        </p:nvSpPr>
        <p:spPr bwMode="auto">
          <a:xfrm>
            <a:off x="9753600" y="1752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400" b="0">
                <a:solidFill>
                  <a:schemeClr val="hlink"/>
                </a:solidFill>
                <a:latin typeface="幼圆" panose="02010509060101010101" pitchFamily="49" charset="-122"/>
              </a:rPr>
              <a:t>N </a:t>
            </a:r>
            <a:r>
              <a:rPr lang="zh-CN" altLang="en-US" sz="2400" b="0">
                <a:solidFill>
                  <a:schemeClr val="hlink"/>
                </a:solidFill>
                <a:latin typeface="幼圆" panose="02010509060101010101" pitchFamily="49" charset="-122"/>
              </a:rPr>
              <a:t>区</a:t>
            </a:r>
          </a:p>
        </p:txBody>
      </p:sp>
      <p:sp>
        <p:nvSpPr>
          <p:cNvPr id="48142" name="右箭头 48141"/>
          <p:cNvSpPr>
            <a:spLocks noChangeArrowheads="1"/>
          </p:cNvSpPr>
          <p:nvPr/>
        </p:nvSpPr>
        <p:spPr bwMode="auto">
          <a:xfrm>
            <a:off x="5334000" y="1196975"/>
            <a:ext cx="4267200" cy="762000"/>
          </a:xfrm>
          <a:prstGeom prst="rightArrow">
            <a:avLst>
              <a:gd name="adj1" fmla="val 50000"/>
              <a:gd name="adj2" fmla="val 140000"/>
            </a:avLst>
          </a:prstGeom>
          <a:solidFill>
            <a:srgbClr val="0066FF"/>
          </a:solidFill>
          <a:ln w="9525">
            <a:solidFill>
              <a:srgbClr val="FFFF00"/>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en-US" altLang="zh-CN" b="0">
                <a:solidFill>
                  <a:schemeClr val="hlink"/>
                </a:solidFill>
                <a:latin typeface="Times New Roman" panose="02020603050405020304" pitchFamily="18" charset="0"/>
              </a:rPr>
              <a:t>P</a:t>
            </a:r>
            <a:r>
              <a:rPr lang="zh-CN" altLang="en-US" b="0">
                <a:solidFill>
                  <a:schemeClr val="hlink"/>
                </a:solidFill>
                <a:latin typeface="Times New Roman" panose="02020603050405020304" pitchFamily="18" charset="0"/>
              </a:rPr>
              <a:t>区的空穴向</a:t>
            </a:r>
            <a:r>
              <a:rPr lang="en-US" altLang="zh-CN" b="0">
                <a:solidFill>
                  <a:schemeClr val="hlink"/>
                </a:solidFill>
                <a:latin typeface="Times New Roman" panose="02020603050405020304" pitchFamily="18" charset="0"/>
              </a:rPr>
              <a:t>N</a:t>
            </a:r>
            <a:r>
              <a:rPr lang="zh-CN" altLang="en-US" b="0">
                <a:solidFill>
                  <a:schemeClr val="hlink"/>
                </a:solidFill>
                <a:latin typeface="Times New Roman" panose="02020603050405020304" pitchFamily="18" charset="0"/>
              </a:rPr>
              <a:t>区扩散并与电子复合</a:t>
            </a:r>
          </a:p>
        </p:txBody>
      </p:sp>
      <p:sp>
        <p:nvSpPr>
          <p:cNvPr id="48143" name="左箭头 48142"/>
          <p:cNvSpPr>
            <a:spLocks noChangeArrowheads="1"/>
          </p:cNvSpPr>
          <p:nvPr/>
        </p:nvSpPr>
        <p:spPr bwMode="auto">
          <a:xfrm>
            <a:off x="5181600" y="5480050"/>
            <a:ext cx="4343400" cy="685800"/>
          </a:xfrm>
          <a:prstGeom prst="leftArrow">
            <a:avLst>
              <a:gd name="adj1" fmla="val 50000"/>
              <a:gd name="adj2" fmla="val 158187"/>
            </a:avLst>
          </a:prstGeom>
          <a:solidFill>
            <a:srgbClr val="0066FF"/>
          </a:solidFill>
          <a:ln w="9525">
            <a:solidFill>
              <a:srgbClr val="FFFF00"/>
            </a:solidFill>
            <a:miter lim="800000"/>
          </a:ln>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en-US" altLang="zh-CN" b="0">
                <a:latin typeface="Times New Roman" panose="02020603050405020304" pitchFamily="18" charset="0"/>
              </a:rPr>
              <a:t>N</a:t>
            </a:r>
            <a:r>
              <a:rPr lang="zh-CN" altLang="en-US" b="0">
                <a:latin typeface="Times New Roman" panose="02020603050405020304" pitchFamily="18" charset="0"/>
              </a:rPr>
              <a:t>区的电子向</a:t>
            </a:r>
            <a:r>
              <a:rPr lang="en-US" altLang="zh-CN" b="0">
                <a:latin typeface="Times New Roman" panose="02020603050405020304" pitchFamily="18" charset="0"/>
              </a:rPr>
              <a:t>P</a:t>
            </a:r>
            <a:r>
              <a:rPr lang="zh-CN" altLang="en-US" b="0">
                <a:latin typeface="Times New Roman" panose="02020603050405020304" pitchFamily="18" charset="0"/>
              </a:rPr>
              <a:t>区扩散并与空穴复合</a:t>
            </a:r>
          </a:p>
        </p:txBody>
      </p:sp>
      <p:sp>
        <p:nvSpPr>
          <p:cNvPr id="48144" name="直接连接符 48143"/>
          <p:cNvSpPr>
            <a:spLocks noChangeShapeType="1"/>
          </p:cNvSpPr>
          <p:nvPr/>
        </p:nvSpPr>
        <p:spPr bwMode="auto">
          <a:xfrm>
            <a:off x="6172200" y="1828800"/>
            <a:ext cx="0" cy="3810000"/>
          </a:xfrm>
          <a:prstGeom prst="line">
            <a:avLst/>
          </a:prstGeom>
          <a:noFill/>
          <a:ln w="12700">
            <a:solidFill>
              <a:srgbClr val="FFFF00"/>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48145" name="直接连接符 48144"/>
          <p:cNvSpPr>
            <a:spLocks noChangeShapeType="1"/>
          </p:cNvSpPr>
          <p:nvPr/>
        </p:nvSpPr>
        <p:spPr bwMode="auto">
          <a:xfrm>
            <a:off x="8763000" y="1752600"/>
            <a:ext cx="0" cy="3810000"/>
          </a:xfrm>
          <a:prstGeom prst="line">
            <a:avLst/>
          </a:prstGeom>
          <a:noFill/>
          <a:ln w="12700">
            <a:solidFill>
              <a:srgbClr val="FFFF00"/>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48146" name="文本框 48145"/>
          <p:cNvSpPr txBox="1">
            <a:spLocks noChangeArrowheads="1"/>
          </p:cNvSpPr>
          <p:nvPr/>
        </p:nvSpPr>
        <p:spPr bwMode="auto">
          <a:xfrm>
            <a:off x="6629400" y="18288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400" b="0">
                <a:latin typeface="Times New Roman" panose="02020603050405020304" pitchFamily="18" charset="0"/>
              </a:rPr>
              <a:t>空间电荷区</a:t>
            </a:r>
          </a:p>
        </p:txBody>
      </p:sp>
      <p:sp>
        <p:nvSpPr>
          <p:cNvPr id="48147" name="直接连接符 48146"/>
          <p:cNvSpPr>
            <a:spLocks noChangeShapeType="1"/>
          </p:cNvSpPr>
          <p:nvPr/>
        </p:nvSpPr>
        <p:spPr bwMode="auto">
          <a:xfrm>
            <a:off x="8305800" y="2057400"/>
            <a:ext cx="457200" cy="0"/>
          </a:xfrm>
          <a:prstGeom prst="line">
            <a:avLst/>
          </a:prstGeom>
          <a:noFill/>
          <a:ln w="19050">
            <a:solidFill>
              <a:srgbClr val="FFFF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8148" name="直接连接符 48147"/>
          <p:cNvSpPr>
            <a:spLocks noChangeShapeType="1"/>
          </p:cNvSpPr>
          <p:nvPr/>
        </p:nvSpPr>
        <p:spPr bwMode="auto">
          <a:xfrm flipH="1" flipV="1">
            <a:off x="6172200" y="2057400"/>
            <a:ext cx="533400" cy="0"/>
          </a:xfrm>
          <a:prstGeom prst="line">
            <a:avLst/>
          </a:prstGeom>
          <a:noFill/>
          <a:ln w="19050">
            <a:solidFill>
              <a:srgbClr val="FFFF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8149" name="直接连接符 48148"/>
          <p:cNvSpPr>
            <a:spLocks noChangeShapeType="1"/>
          </p:cNvSpPr>
          <p:nvPr/>
        </p:nvSpPr>
        <p:spPr bwMode="auto">
          <a:xfrm flipH="1">
            <a:off x="6477000" y="5486400"/>
            <a:ext cx="2133600" cy="0"/>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8150" name="文本框 48149"/>
          <p:cNvSpPr txBox="1">
            <a:spLocks noChangeArrowheads="1"/>
          </p:cNvSpPr>
          <p:nvPr/>
        </p:nvSpPr>
        <p:spPr bwMode="auto">
          <a:xfrm>
            <a:off x="6705600" y="55626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400" b="0">
                <a:latin typeface="Times New Roman" panose="02020603050405020304" pitchFamily="18" charset="0"/>
              </a:rPr>
              <a:t>内电场方向</a:t>
            </a:r>
          </a:p>
        </p:txBody>
      </p:sp>
      <p:graphicFrame>
        <p:nvGraphicFramePr>
          <p:cNvPr id="48151" name="对象 48150"/>
          <p:cNvGraphicFramePr>
            <a:graphicFrameLocks noChangeAspect="1"/>
          </p:cNvGraphicFramePr>
          <p:nvPr/>
        </p:nvGraphicFramePr>
        <p:xfrm>
          <a:off x="7086600" y="4038600"/>
          <a:ext cx="381000" cy="381000"/>
        </p:xfrm>
        <a:graphic>
          <a:graphicData uri="http://schemas.openxmlformats.org/presentationml/2006/ole">
            <mc:AlternateContent xmlns:mc="http://schemas.openxmlformats.org/markup-compatibility/2006">
              <mc:Choice xmlns:v="urn:schemas-microsoft-com:vml" Requires="v">
                <p:oleObj r:id="rId9" imgW="457200" imgH="457200" progId="">
                  <p:embed/>
                </p:oleObj>
              </mc:Choice>
              <mc:Fallback>
                <p:oleObj r:id="rId9" imgW="457200" imgH="457200" progId="">
                  <p:embed/>
                  <p:pic>
                    <p:nvPicPr>
                      <p:cNvPr id="48151" name="对象 481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4038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52" name="对象 48151"/>
          <p:cNvGraphicFramePr>
            <a:graphicFrameLocks noChangeAspect="1"/>
          </p:cNvGraphicFramePr>
          <p:nvPr/>
        </p:nvGraphicFramePr>
        <p:xfrm>
          <a:off x="7467600" y="3200400"/>
          <a:ext cx="368300" cy="368300"/>
        </p:xfrm>
        <a:graphic>
          <a:graphicData uri="http://schemas.openxmlformats.org/presentationml/2006/ole">
            <mc:AlternateContent xmlns:mc="http://schemas.openxmlformats.org/markup-compatibility/2006">
              <mc:Choice xmlns:v="urn:schemas-microsoft-com:vml" Requires="v">
                <p:oleObj r:id="rId10" imgW="457200" imgH="457200" progId="">
                  <p:embed/>
                </p:oleObj>
              </mc:Choice>
              <mc:Fallback>
                <p:oleObj r:id="rId10" imgW="457200" imgH="457200" progId="">
                  <p:embed/>
                  <p:pic>
                    <p:nvPicPr>
                      <p:cNvPr id="48152" name="对象 481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32004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53" name="对象 48152"/>
          <p:cNvGraphicFramePr>
            <a:graphicFrameLocks noChangeAspect="1"/>
          </p:cNvGraphicFramePr>
          <p:nvPr/>
        </p:nvGraphicFramePr>
        <p:xfrm>
          <a:off x="7772400" y="3200400"/>
          <a:ext cx="368300" cy="368300"/>
        </p:xfrm>
        <a:graphic>
          <a:graphicData uri="http://schemas.openxmlformats.org/presentationml/2006/ole">
            <mc:AlternateContent xmlns:mc="http://schemas.openxmlformats.org/markup-compatibility/2006">
              <mc:Choice xmlns:v="urn:schemas-microsoft-com:vml" Requires="v">
                <p:oleObj r:id="rId11" imgW="457200" imgH="457200" progId="">
                  <p:embed/>
                </p:oleObj>
              </mc:Choice>
              <mc:Fallback>
                <p:oleObj r:id="rId11" imgW="457200" imgH="457200" progId="">
                  <p:embed/>
                  <p:pic>
                    <p:nvPicPr>
                      <p:cNvPr id="48153" name="对象 481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32004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54" name="对象 48153"/>
          <p:cNvGraphicFramePr>
            <a:graphicFrameLocks noChangeAspect="1"/>
          </p:cNvGraphicFramePr>
          <p:nvPr/>
        </p:nvGraphicFramePr>
        <p:xfrm>
          <a:off x="8153400" y="3200400"/>
          <a:ext cx="368300" cy="368300"/>
        </p:xfrm>
        <a:graphic>
          <a:graphicData uri="http://schemas.openxmlformats.org/presentationml/2006/ole">
            <mc:AlternateContent xmlns:mc="http://schemas.openxmlformats.org/markup-compatibility/2006">
              <mc:Choice xmlns:v="urn:schemas-microsoft-com:vml" Requires="v">
                <p:oleObj r:id="rId12" imgW="457200" imgH="457200" progId="">
                  <p:embed/>
                </p:oleObj>
              </mc:Choice>
              <mc:Fallback>
                <p:oleObj r:id="rId12" imgW="457200" imgH="457200" progId="">
                  <p:embed/>
                  <p:pic>
                    <p:nvPicPr>
                      <p:cNvPr id="48154" name="对象 48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32004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55" name="文本框 48154"/>
          <p:cNvSpPr txBox="1"/>
          <p:nvPr/>
        </p:nvSpPr>
        <p:spPr>
          <a:xfrm>
            <a:off x="2208214" y="476250"/>
            <a:ext cx="3959225" cy="707390"/>
          </a:xfrm>
          <a:prstGeom prst="rect">
            <a:avLst/>
          </a:prstGeom>
          <a:noFill/>
          <a:ln w="9525">
            <a:noFill/>
          </a:ln>
          <a:effectLst>
            <a:outerShdw dist="35921" dir="2699999" algn="ctr" rotWithShape="0">
              <a:schemeClr val="bg2"/>
            </a:outerShdw>
          </a:effectLst>
        </p:spPr>
        <p:txBody>
          <a:bodyPr tIns="108000">
            <a:spAutoFit/>
          </a:bodyPr>
          <a:lstStyle/>
          <a:p>
            <a:pPr algn="just" fontAlgn="ctr">
              <a:spcBef>
                <a:spcPct val="20000"/>
              </a:spcBef>
              <a:buFont typeface="Arial" panose="020B0604020202020204" pitchFamily="34" charset="0"/>
              <a:buNone/>
              <a:defRPr/>
            </a:pPr>
            <a:r>
              <a:rPr lang="en-US" altLang="zh-CN" sz="3600" noProof="1">
                <a:solidFill>
                  <a:schemeClr val="bg1"/>
                </a:solidFill>
                <a:latin typeface="幼圆" panose="02010509060101010101" pitchFamily="49" charset="-122"/>
                <a:ea typeface="幼圆" panose="02010509060101010101" pitchFamily="49" charset="-122"/>
              </a:rPr>
              <a:t> </a:t>
            </a:r>
            <a:r>
              <a:rPr lang="en-US" altLang="zh-CN" sz="3200" noProof="1">
                <a:latin typeface="Times New Roman" panose="02020603050405020304" pitchFamily="18" charset="0"/>
                <a:ea typeface="幼圆" panose="02010509060101010101" pitchFamily="49" charset="-122"/>
              </a:rPr>
              <a:t>3</a:t>
            </a:r>
            <a:r>
              <a:rPr lang="en-US" altLang="zh-CN" sz="3200" noProof="1">
                <a:effectLst>
                  <a:outerShdw blurRad="38100" dist="38100" dir="2700000">
                    <a:srgbClr val="FFFFFF"/>
                  </a:outerShdw>
                </a:effectLst>
                <a:latin typeface="Times New Roman" panose="02020603050405020304" pitchFamily="18" charset="0"/>
                <a:ea typeface="幼圆" panose="02010509060101010101" pitchFamily="49" charset="-122"/>
              </a:rPr>
              <a:t>. </a:t>
            </a:r>
            <a:r>
              <a:rPr lang="en-US" altLang="zh-CN" sz="3200" noProof="1">
                <a:effectLst>
                  <a:outerShdw blurRad="38100" dist="38100" dir="2700000">
                    <a:srgbClr val="FFFFFF"/>
                  </a:outerShdw>
                </a:effectLst>
                <a:latin typeface="幼圆" panose="02010509060101010101" pitchFamily="49" charset="-122"/>
                <a:ea typeface="幼圆" panose="02010509060101010101" pitchFamily="49" charset="-122"/>
              </a:rPr>
              <a:t>PN</a:t>
            </a:r>
            <a:r>
              <a:rPr lang="zh-CN" altLang="en-US" sz="3200" noProof="1">
                <a:effectLst>
                  <a:outerShdw blurRad="38100" dist="38100" dir="2700000">
                    <a:srgbClr val="FFFFFF"/>
                  </a:outerShdw>
                </a:effectLst>
                <a:latin typeface="幼圆" panose="02010509060101010101" pitchFamily="49" charset="-122"/>
                <a:ea typeface="幼圆" panose="02010509060101010101" pitchFamily="49" charset="-122"/>
              </a:rPr>
              <a:t>结的形成</a:t>
            </a:r>
          </a:p>
        </p:txBody>
      </p:sp>
      <p:graphicFrame>
        <p:nvGraphicFramePr>
          <p:cNvPr id="48156" name="对象 48155"/>
          <p:cNvGraphicFramePr>
            <a:graphicFrameLocks noChangeAspect="1"/>
          </p:cNvGraphicFramePr>
          <p:nvPr/>
        </p:nvGraphicFramePr>
        <p:xfrm>
          <a:off x="6553200" y="3213100"/>
          <a:ext cx="368300" cy="368300"/>
        </p:xfrm>
        <a:graphic>
          <a:graphicData uri="http://schemas.openxmlformats.org/presentationml/2006/ole">
            <mc:AlternateContent xmlns:mc="http://schemas.openxmlformats.org/markup-compatibility/2006">
              <mc:Choice xmlns:v="urn:schemas-microsoft-com:vml" Requires="v">
                <p:oleObj r:id="rId13" imgW="457200" imgH="457200" progId="">
                  <p:embed/>
                </p:oleObj>
              </mc:Choice>
              <mc:Fallback>
                <p:oleObj r:id="rId13" imgW="457200" imgH="457200" progId="">
                  <p:embed/>
                  <p:pic>
                    <p:nvPicPr>
                      <p:cNvPr id="48156" name="对象 481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32131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57" name="对象 48156"/>
          <p:cNvGraphicFramePr>
            <a:graphicFrameLocks noChangeAspect="1"/>
          </p:cNvGraphicFramePr>
          <p:nvPr/>
        </p:nvGraphicFramePr>
        <p:xfrm>
          <a:off x="8001000" y="4114800"/>
          <a:ext cx="381000" cy="381000"/>
        </p:xfrm>
        <a:graphic>
          <a:graphicData uri="http://schemas.openxmlformats.org/presentationml/2006/ole">
            <mc:AlternateContent xmlns:mc="http://schemas.openxmlformats.org/markup-compatibility/2006">
              <mc:Choice xmlns:v="urn:schemas-microsoft-com:vml" Requires="v">
                <p:oleObj r:id="rId14" imgW="457200" imgH="457200" progId="">
                  <p:embed/>
                </p:oleObj>
              </mc:Choice>
              <mc:Fallback>
                <p:oleObj r:id="rId14" imgW="457200" imgH="457200" progId="">
                  <p:embed/>
                  <p:pic>
                    <p:nvPicPr>
                      <p:cNvPr id="48157" name="对象 481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4114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82" name="文本框 48157"/>
          <p:cNvSpPr txBox="1">
            <a:spLocks noChangeArrowheads="1"/>
          </p:cNvSpPr>
          <p:nvPr/>
        </p:nvSpPr>
        <p:spPr bwMode="auto">
          <a:xfrm>
            <a:off x="2057400" y="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DDDDDD"/>
                </a:solidFill>
                <a:latin typeface="Times New Roman" panose="02020603050405020304" pitchFamily="18" charset="0"/>
                <a:ea typeface="隶书" panose="02010509060101010101" pitchFamily="49" charset="-122"/>
              </a:rPr>
              <a:t>第</a:t>
            </a:r>
            <a:r>
              <a:rPr lang="en-US" altLang="zh-CN">
                <a:solidFill>
                  <a:srgbClr val="DDDDDD"/>
                </a:solidFill>
                <a:latin typeface="Times New Roman" panose="02020603050405020304" pitchFamily="18" charset="0"/>
                <a:ea typeface="隶书" panose="02010509060101010101" pitchFamily="49" charset="-122"/>
              </a:rPr>
              <a:t>1</a:t>
            </a:r>
            <a:r>
              <a:rPr lang="zh-CN" altLang="en-US">
                <a:solidFill>
                  <a:srgbClr val="DDDDDD"/>
                </a:solidFill>
                <a:latin typeface="Times New Roman" panose="02020603050405020304" pitchFamily="18" charset="0"/>
                <a:ea typeface="隶书" panose="02010509060101010101" pitchFamily="49" charset="-122"/>
              </a:rPr>
              <a:t>章</a:t>
            </a:r>
          </a:p>
        </p:txBody>
      </p:sp>
      <p:sp>
        <p:nvSpPr>
          <p:cNvPr id="49183" name="文本框 48158">
            <a:hlinkClick r:id="" action="ppaction://hlinkshowjump?jump=previousslide" highlightClick="1"/>
          </p:cNvPr>
          <p:cNvSpPr txBox="1">
            <a:spLocks noChangeArrowheads="1"/>
          </p:cNvSpPr>
          <p:nvPr/>
        </p:nvSpPr>
        <p:spPr bwMode="auto">
          <a:xfrm>
            <a:off x="6705600" y="62626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上页</a:t>
            </a:r>
          </a:p>
        </p:txBody>
      </p:sp>
      <p:sp>
        <p:nvSpPr>
          <p:cNvPr id="49184" name="文本框 48159">
            <a:hlinkClick r:id="" action="ppaction://hlinkshowjump?jump=nextslide"/>
          </p:cNvPr>
          <p:cNvSpPr txBox="1">
            <a:spLocks noChangeArrowheads="1"/>
          </p:cNvSpPr>
          <p:nvPr/>
        </p:nvSpPr>
        <p:spPr bwMode="auto">
          <a:xfrm>
            <a:off x="8001000" y="626268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下页</a:t>
            </a:r>
          </a:p>
        </p:txBody>
      </p:sp>
      <p:sp>
        <p:nvSpPr>
          <p:cNvPr id="48161" name="矩形 48160">
            <a:hlinkClick r:id="" action="ppaction://hlinkshowjump?jump=nextslide"/>
          </p:cNvPr>
          <p:cNvSpPr>
            <a:spLocks noChangeArrowheads="1" noChangeShapeType="1" noTextEdit="1"/>
          </p:cNvSpPr>
          <p:nvPr/>
        </p:nvSpPr>
        <p:spPr bwMode="auto">
          <a:xfrm>
            <a:off x="5664200" y="6308726"/>
            <a:ext cx="723900" cy="3524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kern="10">
                <a:gradFill rotWithShape="1">
                  <a:gsLst>
                    <a:gs pos="0">
                      <a:srgbClr val="FF0000"/>
                    </a:gs>
                    <a:gs pos="100000">
                      <a:srgbClr val="760000"/>
                    </a:gs>
                  </a:gsLst>
                  <a:path path="rect">
                    <a:fillToRect l="50000" t="50000" r="50000" b="50000"/>
                  </a:path>
                </a:gradFill>
                <a:effectLst>
                  <a:outerShdw dist="35921" dir="2700000" algn="ctr" rotWithShape="0">
                    <a:srgbClr val="C0C0C0"/>
                  </a:outerShdw>
                </a:effectLst>
                <a:latin typeface="隶书" panose="02010509060101010101" pitchFamily="49" charset="-122"/>
                <a:ea typeface="隶书" panose="02010509060101010101" pitchFamily="49" charset="-122"/>
              </a:rPr>
              <a:t>翻页</a:t>
            </a:r>
          </a:p>
        </p:txBody>
      </p:sp>
      <p:sp>
        <p:nvSpPr>
          <p:cNvPr id="49186" name="文本框 48161">
            <a:hlinkClick r:id="rId15" action="ppaction://hlinksldjump"/>
          </p:cNvPr>
          <p:cNvSpPr txBox="1">
            <a:spLocks noChangeArrowheads="1"/>
          </p:cNvSpPr>
          <p:nvPr/>
        </p:nvSpPr>
        <p:spPr bwMode="auto">
          <a:xfrm>
            <a:off x="9220200" y="62626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返回</a:t>
            </a:r>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barn(inHorizontal)">
                                      <p:cBhvr>
                                        <p:cTn id="7" dur="500"/>
                                        <p:tgtEl>
                                          <p:spTgt spid="48131"/>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48130"/>
                                        </p:tgtEl>
                                        <p:attrNameLst>
                                          <p:attrName>style.visibility</p:attrName>
                                        </p:attrNameLst>
                                      </p:cBhvr>
                                      <p:to>
                                        <p:strVal val="visible"/>
                                      </p:to>
                                    </p:set>
                                    <p:animEffect transition="in" filter="box(in)">
                                      <p:cBhvr>
                                        <p:cTn id="11" dur="500"/>
                                        <p:tgtEl>
                                          <p:spTgt spid="48130"/>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8140"/>
                                        </p:tgtEl>
                                        <p:attrNameLst>
                                          <p:attrName>style.visibility</p:attrName>
                                        </p:attrNameLst>
                                      </p:cBhvr>
                                      <p:to>
                                        <p:strVal val="visible"/>
                                      </p:to>
                                    </p:set>
                                    <p:animEffect transition="in" filter="checkerboard(across)">
                                      <p:cBhvr>
                                        <p:cTn id="15" dur="500"/>
                                        <p:tgtEl>
                                          <p:spTgt spid="48140"/>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48141"/>
                                        </p:tgtEl>
                                        <p:attrNameLst>
                                          <p:attrName>style.visibility</p:attrName>
                                        </p:attrNameLst>
                                      </p:cBhvr>
                                      <p:to>
                                        <p:strVal val="visible"/>
                                      </p:to>
                                    </p:set>
                                    <p:animEffect transition="in" filter="checkerboard(across)">
                                      <p:cBhvr>
                                        <p:cTn id="19" dur="500"/>
                                        <p:tgtEl>
                                          <p:spTgt spid="4814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48136"/>
                                        </p:tgtEl>
                                        <p:attrNameLst>
                                          <p:attrName>style.visibility</p:attrName>
                                        </p:attrNameLst>
                                      </p:cBhvr>
                                      <p:to>
                                        <p:strVal val="visible"/>
                                      </p:to>
                                    </p:set>
                                  </p:childTnLst>
                                </p:cTn>
                              </p:par>
                            </p:childTnLst>
                          </p:cTn>
                        </p:par>
                        <p:par>
                          <p:cTn id="24" fill="hold">
                            <p:stCondLst>
                              <p:cond delay="500"/>
                            </p:stCondLst>
                            <p:childTnLst>
                              <p:par>
                                <p:cTn id="25" presetID="11" presetClass="entr" presetSubtype="0" fill="hold" nodeType="afterEffect">
                                  <p:stCondLst>
                                    <p:cond delay="1000"/>
                                  </p:stCondLst>
                                  <p:childTnLst>
                                    <p:set>
                                      <p:cBhvr>
                                        <p:cTn id="26" dur="500">
                                          <p:stCondLst>
                                            <p:cond delay="0"/>
                                          </p:stCondLst>
                                        </p:cTn>
                                        <p:tgtEl>
                                          <p:spTgt spid="48156"/>
                                        </p:tgtEl>
                                        <p:attrNameLst>
                                          <p:attrName>style.visibility</p:attrName>
                                        </p:attrNameLst>
                                      </p:cBhvr>
                                      <p:to>
                                        <p:strVal val="visible"/>
                                      </p:to>
                                    </p:set>
                                  </p:childTnLst>
                                </p:cTn>
                              </p:par>
                            </p:childTnLst>
                          </p:cTn>
                        </p:par>
                        <p:par>
                          <p:cTn id="27" fill="hold">
                            <p:stCondLst>
                              <p:cond delay="2000"/>
                            </p:stCondLst>
                            <p:childTnLst>
                              <p:par>
                                <p:cTn id="28" presetID="11" presetClass="entr" presetSubtype="0" fill="hold" nodeType="afterEffect">
                                  <p:stCondLst>
                                    <p:cond delay="1000"/>
                                  </p:stCondLst>
                                  <p:childTnLst>
                                    <p:set>
                                      <p:cBhvr>
                                        <p:cTn id="29" dur="500">
                                          <p:stCondLst>
                                            <p:cond delay="0"/>
                                          </p:stCondLst>
                                        </p:cTn>
                                        <p:tgtEl>
                                          <p:spTgt spid="48132"/>
                                        </p:tgtEl>
                                        <p:attrNameLst>
                                          <p:attrName>style.visibility</p:attrName>
                                        </p:attrNameLst>
                                      </p:cBhvr>
                                      <p:to>
                                        <p:strVal val="visible"/>
                                      </p:to>
                                    </p:set>
                                  </p:childTnLst>
                                </p:cTn>
                              </p:par>
                            </p:childTnLst>
                          </p:cTn>
                        </p:par>
                        <p:par>
                          <p:cTn id="30" fill="hold">
                            <p:stCondLst>
                              <p:cond delay="3500"/>
                            </p:stCondLst>
                            <p:childTnLst>
                              <p:par>
                                <p:cTn id="31" presetID="11" presetClass="entr" presetSubtype="0" fill="hold" nodeType="afterEffect">
                                  <p:stCondLst>
                                    <p:cond delay="1000"/>
                                  </p:stCondLst>
                                  <p:childTnLst>
                                    <p:set>
                                      <p:cBhvr>
                                        <p:cTn id="32" dur="500">
                                          <p:stCondLst>
                                            <p:cond delay="0"/>
                                          </p:stCondLst>
                                        </p:cTn>
                                        <p:tgtEl>
                                          <p:spTgt spid="48133"/>
                                        </p:tgtEl>
                                        <p:attrNameLst>
                                          <p:attrName>style.visibility</p:attrName>
                                        </p:attrNameLst>
                                      </p:cBhvr>
                                      <p:to>
                                        <p:strVal val="visible"/>
                                      </p:to>
                                    </p:set>
                                  </p:childTnLst>
                                </p:cTn>
                              </p:par>
                            </p:childTnLst>
                          </p:cTn>
                        </p:par>
                        <p:par>
                          <p:cTn id="33" fill="hold">
                            <p:stCondLst>
                              <p:cond delay="5000"/>
                            </p:stCondLst>
                            <p:childTnLst>
                              <p:par>
                                <p:cTn id="34" presetID="11" presetClass="entr" presetSubtype="0" fill="hold" nodeType="afterEffect">
                                  <p:stCondLst>
                                    <p:cond delay="1000"/>
                                  </p:stCondLst>
                                  <p:childTnLst>
                                    <p:set>
                                      <p:cBhvr>
                                        <p:cTn id="35" dur="500">
                                          <p:stCondLst>
                                            <p:cond delay="0"/>
                                          </p:stCondLst>
                                        </p:cTn>
                                        <p:tgtEl>
                                          <p:spTgt spid="48152"/>
                                        </p:tgtEl>
                                        <p:attrNameLst>
                                          <p:attrName>style.visibility</p:attrName>
                                        </p:attrNameLst>
                                      </p:cBhvr>
                                      <p:to>
                                        <p:strVal val="visible"/>
                                      </p:to>
                                    </p:set>
                                  </p:childTnLst>
                                </p:cTn>
                              </p:par>
                            </p:childTnLst>
                          </p:cTn>
                        </p:par>
                        <p:par>
                          <p:cTn id="36" fill="hold">
                            <p:stCondLst>
                              <p:cond delay="6500"/>
                            </p:stCondLst>
                            <p:childTnLst>
                              <p:par>
                                <p:cTn id="37" presetID="11" presetClass="entr" presetSubtype="0" fill="hold" nodeType="afterEffect">
                                  <p:stCondLst>
                                    <p:cond delay="1000"/>
                                  </p:stCondLst>
                                  <p:childTnLst>
                                    <p:set>
                                      <p:cBhvr>
                                        <p:cTn id="38" dur="500">
                                          <p:stCondLst>
                                            <p:cond delay="0"/>
                                          </p:stCondLst>
                                        </p:cTn>
                                        <p:tgtEl>
                                          <p:spTgt spid="48153"/>
                                        </p:tgtEl>
                                        <p:attrNameLst>
                                          <p:attrName>style.visibility</p:attrName>
                                        </p:attrNameLst>
                                      </p:cBhvr>
                                      <p:to>
                                        <p:strVal val="visible"/>
                                      </p:to>
                                    </p:set>
                                  </p:childTnLst>
                                </p:cTn>
                              </p:par>
                            </p:childTnLst>
                          </p:cTn>
                        </p:par>
                        <p:par>
                          <p:cTn id="39" fill="hold">
                            <p:stCondLst>
                              <p:cond delay="8000"/>
                            </p:stCondLst>
                            <p:childTnLst>
                              <p:par>
                                <p:cTn id="40" presetID="11" presetClass="entr" presetSubtype="0" fill="hold" nodeType="afterEffect">
                                  <p:stCondLst>
                                    <p:cond delay="1000"/>
                                  </p:stCondLst>
                                  <p:childTnLst>
                                    <p:set>
                                      <p:cBhvr>
                                        <p:cTn id="41" dur="500">
                                          <p:stCondLst>
                                            <p:cond delay="0"/>
                                          </p:stCondLst>
                                        </p:cTn>
                                        <p:tgtEl>
                                          <p:spTgt spid="48154"/>
                                        </p:tgtEl>
                                        <p:attrNameLst>
                                          <p:attrName>style.visibility</p:attrName>
                                        </p:attrNameLst>
                                      </p:cBhvr>
                                      <p:to>
                                        <p:strVal val="visible"/>
                                      </p:to>
                                    </p:set>
                                  </p:childTnLst>
                                </p:cTn>
                              </p:par>
                            </p:childTnLst>
                          </p:cTn>
                        </p:par>
                        <p:par>
                          <p:cTn id="42" fill="hold">
                            <p:stCondLst>
                              <p:cond delay="9500"/>
                            </p:stCondLst>
                            <p:childTnLst>
                              <p:par>
                                <p:cTn id="43" presetID="1" presetClass="entr" presetSubtype="0" fill="hold" nodeType="afterEffect">
                                  <p:stCondLst>
                                    <p:cond delay="1000"/>
                                  </p:stCondLst>
                                  <p:childTnLst>
                                    <p:set>
                                      <p:cBhvr>
                                        <p:cTn id="44" dur="1" fill="hold">
                                          <p:stCondLst>
                                            <p:cond delay="499"/>
                                          </p:stCondLst>
                                        </p:cTn>
                                        <p:tgtEl>
                                          <p:spTgt spid="48139"/>
                                        </p:tgtEl>
                                        <p:attrNameLst>
                                          <p:attrName>style.visibility</p:attrName>
                                        </p:attrNameLst>
                                      </p:cBhvr>
                                      <p:to>
                                        <p:strVal val="visible"/>
                                      </p:to>
                                    </p:set>
                                  </p:childTnLst>
                                </p:cTn>
                              </p:par>
                            </p:childTnLst>
                          </p:cTn>
                        </p:par>
                        <p:par>
                          <p:cTn id="45" fill="hold">
                            <p:stCondLst>
                              <p:cond delay="11000"/>
                            </p:stCondLst>
                            <p:childTnLst>
                              <p:par>
                                <p:cTn id="46" presetID="22" presetClass="entr" presetSubtype="8" fill="hold" grpId="0" nodeType="afterEffect">
                                  <p:stCondLst>
                                    <p:cond delay="0"/>
                                  </p:stCondLst>
                                  <p:childTnLst>
                                    <p:set>
                                      <p:cBhvr>
                                        <p:cTn id="47" dur="1" fill="hold">
                                          <p:stCondLst>
                                            <p:cond delay="0"/>
                                          </p:stCondLst>
                                        </p:cTn>
                                        <p:tgtEl>
                                          <p:spTgt spid="48142"/>
                                        </p:tgtEl>
                                        <p:attrNameLst>
                                          <p:attrName>style.visibility</p:attrName>
                                        </p:attrNameLst>
                                      </p:cBhvr>
                                      <p:to>
                                        <p:strVal val="visible"/>
                                      </p:to>
                                    </p:set>
                                    <p:animEffect transition="in" filter="wipe(left)">
                                      <p:cBhvr>
                                        <p:cTn id="48" dur="500"/>
                                        <p:tgtEl>
                                          <p:spTgt spid="48142"/>
                                        </p:tgtEl>
                                      </p:cBhvr>
                                    </p:animEffect>
                                  </p:childTnLst>
                                  <p:subTnLst>
                                    <p:set>
                                      <p:cBhvr override="childStyle">
                                        <p:cTn dur="1" fill="hold" display="0" masterRel="nextClick" afterEffect="1"/>
                                        <p:tgtEl>
                                          <p:spTgt spid="48142"/>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48138"/>
                                        </p:tgtEl>
                                        <p:attrNameLst>
                                          <p:attrName>style.visibility</p:attrName>
                                        </p:attrNameLst>
                                      </p:cBhvr>
                                      <p:to>
                                        <p:strVal val="visible"/>
                                      </p:to>
                                    </p:set>
                                  </p:childTnLst>
                                </p:cTn>
                              </p:par>
                            </p:childTnLst>
                          </p:cTn>
                        </p:par>
                        <p:par>
                          <p:cTn id="53" fill="hold">
                            <p:stCondLst>
                              <p:cond delay="500"/>
                            </p:stCondLst>
                            <p:childTnLst>
                              <p:par>
                                <p:cTn id="54" presetID="11" presetClass="entr" presetSubtype="0" fill="hold" nodeType="afterEffect">
                                  <p:stCondLst>
                                    <p:cond delay="1000"/>
                                  </p:stCondLst>
                                  <p:childTnLst>
                                    <p:set>
                                      <p:cBhvr>
                                        <p:cTn id="55" dur="500">
                                          <p:stCondLst>
                                            <p:cond delay="0"/>
                                          </p:stCondLst>
                                        </p:cTn>
                                        <p:tgtEl>
                                          <p:spTgt spid="48157"/>
                                        </p:tgtEl>
                                        <p:attrNameLst>
                                          <p:attrName>style.visibility</p:attrName>
                                        </p:attrNameLst>
                                      </p:cBhvr>
                                      <p:to>
                                        <p:strVal val="visible"/>
                                      </p:to>
                                    </p:set>
                                  </p:childTnLst>
                                </p:cTn>
                              </p:par>
                            </p:childTnLst>
                          </p:cTn>
                        </p:par>
                        <p:par>
                          <p:cTn id="56" fill="hold">
                            <p:stCondLst>
                              <p:cond delay="2000"/>
                            </p:stCondLst>
                            <p:childTnLst>
                              <p:par>
                                <p:cTn id="57" presetID="11" presetClass="entr" presetSubtype="0" fill="hold" nodeType="afterEffect">
                                  <p:stCondLst>
                                    <p:cond delay="1000"/>
                                  </p:stCondLst>
                                  <p:childTnLst>
                                    <p:set>
                                      <p:cBhvr>
                                        <p:cTn id="58" dur="500">
                                          <p:stCondLst>
                                            <p:cond delay="0"/>
                                          </p:stCondLst>
                                        </p:cTn>
                                        <p:tgtEl>
                                          <p:spTgt spid="48135"/>
                                        </p:tgtEl>
                                        <p:attrNameLst>
                                          <p:attrName>style.visibility</p:attrName>
                                        </p:attrNameLst>
                                      </p:cBhvr>
                                      <p:to>
                                        <p:strVal val="visible"/>
                                      </p:to>
                                    </p:set>
                                  </p:childTnLst>
                                </p:cTn>
                              </p:par>
                            </p:childTnLst>
                          </p:cTn>
                        </p:par>
                        <p:par>
                          <p:cTn id="59" fill="hold">
                            <p:stCondLst>
                              <p:cond delay="3500"/>
                            </p:stCondLst>
                            <p:childTnLst>
                              <p:par>
                                <p:cTn id="60" presetID="11" presetClass="entr" presetSubtype="0" fill="hold" nodeType="afterEffect">
                                  <p:stCondLst>
                                    <p:cond delay="1000"/>
                                  </p:stCondLst>
                                  <p:childTnLst>
                                    <p:set>
                                      <p:cBhvr>
                                        <p:cTn id="61" dur="500">
                                          <p:stCondLst>
                                            <p:cond delay="0"/>
                                          </p:stCondLst>
                                        </p:cTn>
                                        <p:tgtEl>
                                          <p:spTgt spid="48134"/>
                                        </p:tgtEl>
                                        <p:attrNameLst>
                                          <p:attrName>style.visibility</p:attrName>
                                        </p:attrNameLst>
                                      </p:cBhvr>
                                      <p:to>
                                        <p:strVal val="visible"/>
                                      </p:to>
                                    </p:set>
                                  </p:childTnLst>
                                </p:cTn>
                              </p:par>
                            </p:childTnLst>
                          </p:cTn>
                        </p:par>
                        <p:par>
                          <p:cTn id="62" fill="hold">
                            <p:stCondLst>
                              <p:cond delay="5000"/>
                            </p:stCondLst>
                            <p:childTnLst>
                              <p:par>
                                <p:cTn id="63" presetID="11" presetClass="entr" presetSubtype="0" fill="hold" nodeType="afterEffect">
                                  <p:stCondLst>
                                    <p:cond delay="1000"/>
                                  </p:stCondLst>
                                  <p:childTnLst>
                                    <p:set>
                                      <p:cBhvr>
                                        <p:cTn id="64" dur="500">
                                          <p:stCondLst>
                                            <p:cond delay="0"/>
                                          </p:stCondLst>
                                        </p:cTn>
                                        <p:tgtEl>
                                          <p:spTgt spid="48151"/>
                                        </p:tgtEl>
                                        <p:attrNameLst>
                                          <p:attrName>style.visibility</p:attrName>
                                        </p:attrNameLst>
                                      </p:cBhvr>
                                      <p:to>
                                        <p:strVal val="visible"/>
                                      </p:to>
                                    </p:set>
                                  </p:childTnLst>
                                </p:cTn>
                              </p:par>
                            </p:childTnLst>
                          </p:cTn>
                        </p:par>
                        <p:par>
                          <p:cTn id="65" fill="hold">
                            <p:stCondLst>
                              <p:cond delay="6500"/>
                            </p:stCondLst>
                            <p:childTnLst>
                              <p:par>
                                <p:cTn id="66" presetID="1" presetClass="entr" presetSubtype="0" fill="hold" nodeType="afterEffect">
                                  <p:stCondLst>
                                    <p:cond delay="1000"/>
                                  </p:stCondLst>
                                  <p:childTnLst>
                                    <p:set>
                                      <p:cBhvr>
                                        <p:cTn id="67" dur="1" fill="hold">
                                          <p:stCondLst>
                                            <p:cond delay="499"/>
                                          </p:stCondLst>
                                        </p:cTn>
                                        <p:tgtEl>
                                          <p:spTgt spid="48137"/>
                                        </p:tgtEl>
                                        <p:attrNameLst>
                                          <p:attrName>style.visibility</p:attrName>
                                        </p:attrNameLst>
                                      </p:cBhvr>
                                      <p:to>
                                        <p:strVal val="visible"/>
                                      </p:to>
                                    </p:set>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48143"/>
                                        </p:tgtEl>
                                        <p:attrNameLst>
                                          <p:attrName>style.visibility</p:attrName>
                                        </p:attrNameLst>
                                      </p:cBhvr>
                                      <p:to>
                                        <p:strVal val="visible"/>
                                      </p:to>
                                    </p:set>
                                    <p:animEffect transition="in" filter="wipe(right)">
                                      <p:cBhvr>
                                        <p:cTn id="71" dur="500"/>
                                        <p:tgtEl>
                                          <p:spTgt spid="48143"/>
                                        </p:tgtEl>
                                      </p:cBhvr>
                                    </p:animEffect>
                                  </p:childTnLst>
                                  <p:subTnLst>
                                    <p:set>
                                      <p:cBhvr override="childStyle">
                                        <p:cTn dur="1" fill="hold" display="0" masterRel="nextClick" afterEffect="1"/>
                                        <p:tgtEl>
                                          <p:spTgt spid="48143"/>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2" presetClass="entr" presetSubtype="1" fill="hold" nodeType="clickEffect">
                                  <p:stCondLst>
                                    <p:cond delay="0"/>
                                  </p:stCondLst>
                                  <p:childTnLst>
                                    <p:set>
                                      <p:cBhvr>
                                        <p:cTn id="75" dur="1" fill="hold">
                                          <p:stCondLst>
                                            <p:cond delay="0"/>
                                          </p:stCondLst>
                                        </p:cTn>
                                        <p:tgtEl>
                                          <p:spTgt spid="48144"/>
                                        </p:tgtEl>
                                        <p:attrNameLst>
                                          <p:attrName>style.visibility</p:attrName>
                                        </p:attrNameLst>
                                      </p:cBhvr>
                                      <p:to>
                                        <p:strVal val="visible"/>
                                      </p:to>
                                    </p:set>
                                    <p:anim calcmode="lin" valueType="num">
                                      <p:cBhvr additive="base">
                                        <p:cTn id="76" dur="500" fill="hold"/>
                                        <p:tgtEl>
                                          <p:spTgt spid="48144"/>
                                        </p:tgtEl>
                                        <p:attrNameLst>
                                          <p:attrName>ppt_x</p:attrName>
                                        </p:attrNameLst>
                                      </p:cBhvr>
                                      <p:tavLst>
                                        <p:tav tm="0">
                                          <p:val>
                                            <p:strVal val="#ppt_x"/>
                                          </p:val>
                                        </p:tav>
                                        <p:tav tm="100000">
                                          <p:val>
                                            <p:strVal val="#ppt_x"/>
                                          </p:val>
                                        </p:tav>
                                      </p:tavLst>
                                    </p:anim>
                                    <p:anim calcmode="lin" valueType="num">
                                      <p:cBhvr additive="base">
                                        <p:cTn id="77" dur="500" fill="hold"/>
                                        <p:tgtEl>
                                          <p:spTgt spid="48144"/>
                                        </p:tgtEl>
                                        <p:attrNameLst>
                                          <p:attrName>ppt_y</p:attrName>
                                        </p:attrNameLst>
                                      </p:cBhvr>
                                      <p:tavLst>
                                        <p:tav tm="0">
                                          <p:val>
                                            <p:strVal val="0-#ppt_h/2"/>
                                          </p:val>
                                        </p:tav>
                                        <p:tav tm="100000">
                                          <p:val>
                                            <p:strVal val="#ppt_y"/>
                                          </p:val>
                                        </p:tav>
                                      </p:tavLst>
                                    </p:anim>
                                  </p:childTnLst>
                                </p:cTn>
                              </p:par>
                            </p:childTnLst>
                          </p:cTn>
                        </p:par>
                        <p:par>
                          <p:cTn id="78" fill="hold">
                            <p:stCondLst>
                              <p:cond delay="500"/>
                            </p:stCondLst>
                            <p:childTnLst>
                              <p:par>
                                <p:cTn id="79" presetID="2" presetClass="entr" presetSubtype="1" fill="hold" nodeType="afterEffect">
                                  <p:stCondLst>
                                    <p:cond delay="0"/>
                                  </p:stCondLst>
                                  <p:childTnLst>
                                    <p:set>
                                      <p:cBhvr>
                                        <p:cTn id="80" dur="1" fill="hold">
                                          <p:stCondLst>
                                            <p:cond delay="0"/>
                                          </p:stCondLst>
                                        </p:cTn>
                                        <p:tgtEl>
                                          <p:spTgt spid="48145"/>
                                        </p:tgtEl>
                                        <p:attrNameLst>
                                          <p:attrName>style.visibility</p:attrName>
                                        </p:attrNameLst>
                                      </p:cBhvr>
                                      <p:to>
                                        <p:strVal val="visible"/>
                                      </p:to>
                                    </p:set>
                                    <p:anim calcmode="lin" valueType="num">
                                      <p:cBhvr additive="base">
                                        <p:cTn id="81" dur="500" fill="hold"/>
                                        <p:tgtEl>
                                          <p:spTgt spid="48145"/>
                                        </p:tgtEl>
                                        <p:attrNameLst>
                                          <p:attrName>ppt_x</p:attrName>
                                        </p:attrNameLst>
                                      </p:cBhvr>
                                      <p:tavLst>
                                        <p:tav tm="0">
                                          <p:val>
                                            <p:strVal val="#ppt_x"/>
                                          </p:val>
                                        </p:tav>
                                        <p:tav tm="100000">
                                          <p:val>
                                            <p:strVal val="#ppt_x"/>
                                          </p:val>
                                        </p:tav>
                                      </p:tavLst>
                                    </p:anim>
                                    <p:anim calcmode="lin" valueType="num">
                                      <p:cBhvr additive="base">
                                        <p:cTn id="82" dur="500" fill="hold"/>
                                        <p:tgtEl>
                                          <p:spTgt spid="48145"/>
                                        </p:tgtEl>
                                        <p:attrNameLst>
                                          <p:attrName>ppt_y</p:attrName>
                                        </p:attrNameLst>
                                      </p:cBhvr>
                                      <p:tavLst>
                                        <p:tav tm="0">
                                          <p:val>
                                            <p:strVal val="0-#ppt_h/2"/>
                                          </p:val>
                                        </p:tav>
                                        <p:tav tm="100000">
                                          <p:val>
                                            <p:strVal val="#ppt_y"/>
                                          </p:val>
                                        </p:tav>
                                      </p:tavLst>
                                    </p:anim>
                                  </p:childTnLst>
                                </p:cTn>
                              </p:par>
                            </p:childTnLst>
                          </p:cTn>
                        </p:par>
                        <p:par>
                          <p:cTn id="83" fill="hold">
                            <p:stCondLst>
                              <p:cond delay="1000"/>
                            </p:stCondLst>
                            <p:childTnLst>
                              <p:par>
                                <p:cTn id="84" presetID="17" presetClass="entr" presetSubtype="8" fill="hold" nodeType="afterEffect">
                                  <p:stCondLst>
                                    <p:cond delay="0"/>
                                  </p:stCondLst>
                                  <p:childTnLst>
                                    <p:set>
                                      <p:cBhvr>
                                        <p:cTn id="85" dur="1" fill="hold">
                                          <p:stCondLst>
                                            <p:cond delay="0"/>
                                          </p:stCondLst>
                                        </p:cTn>
                                        <p:tgtEl>
                                          <p:spTgt spid="48147"/>
                                        </p:tgtEl>
                                        <p:attrNameLst>
                                          <p:attrName>style.visibility</p:attrName>
                                        </p:attrNameLst>
                                      </p:cBhvr>
                                      <p:to>
                                        <p:strVal val="visible"/>
                                      </p:to>
                                    </p:set>
                                    <p:anim calcmode="lin" valueType="num">
                                      <p:cBhvr>
                                        <p:cTn id="86" dur="500" fill="hold"/>
                                        <p:tgtEl>
                                          <p:spTgt spid="48147"/>
                                        </p:tgtEl>
                                        <p:attrNameLst>
                                          <p:attrName>ppt_x</p:attrName>
                                        </p:attrNameLst>
                                      </p:cBhvr>
                                      <p:tavLst>
                                        <p:tav tm="0">
                                          <p:val>
                                            <p:strVal val="#ppt_x-#ppt_w/2"/>
                                          </p:val>
                                        </p:tav>
                                        <p:tav tm="100000">
                                          <p:val>
                                            <p:strVal val="#ppt_x"/>
                                          </p:val>
                                        </p:tav>
                                      </p:tavLst>
                                    </p:anim>
                                    <p:anim calcmode="lin" valueType="num">
                                      <p:cBhvr>
                                        <p:cTn id="87" dur="500" fill="hold"/>
                                        <p:tgtEl>
                                          <p:spTgt spid="48147"/>
                                        </p:tgtEl>
                                        <p:attrNameLst>
                                          <p:attrName>ppt_y</p:attrName>
                                        </p:attrNameLst>
                                      </p:cBhvr>
                                      <p:tavLst>
                                        <p:tav tm="0">
                                          <p:val>
                                            <p:strVal val="#ppt_y"/>
                                          </p:val>
                                        </p:tav>
                                        <p:tav tm="100000">
                                          <p:val>
                                            <p:strVal val="#ppt_y"/>
                                          </p:val>
                                        </p:tav>
                                      </p:tavLst>
                                    </p:anim>
                                    <p:anim calcmode="lin" valueType="num">
                                      <p:cBhvr>
                                        <p:cTn id="88" dur="500" fill="hold"/>
                                        <p:tgtEl>
                                          <p:spTgt spid="48147"/>
                                        </p:tgtEl>
                                        <p:attrNameLst>
                                          <p:attrName>ppt_w</p:attrName>
                                        </p:attrNameLst>
                                      </p:cBhvr>
                                      <p:tavLst>
                                        <p:tav tm="0">
                                          <p:val>
                                            <p:fltVal val="0"/>
                                          </p:val>
                                        </p:tav>
                                        <p:tav tm="100000">
                                          <p:val>
                                            <p:strVal val="#ppt_w"/>
                                          </p:val>
                                        </p:tav>
                                      </p:tavLst>
                                    </p:anim>
                                    <p:anim calcmode="lin" valueType="num">
                                      <p:cBhvr>
                                        <p:cTn id="89" dur="500" fill="hold"/>
                                        <p:tgtEl>
                                          <p:spTgt spid="48147"/>
                                        </p:tgtEl>
                                        <p:attrNameLst>
                                          <p:attrName>ppt_h</p:attrName>
                                        </p:attrNameLst>
                                      </p:cBhvr>
                                      <p:tavLst>
                                        <p:tav tm="0">
                                          <p:val>
                                            <p:strVal val="#ppt_h"/>
                                          </p:val>
                                        </p:tav>
                                        <p:tav tm="100000">
                                          <p:val>
                                            <p:strVal val="#ppt_h"/>
                                          </p:val>
                                        </p:tav>
                                      </p:tavLst>
                                    </p:anim>
                                  </p:childTnLst>
                                </p:cTn>
                              </p:par>
                            </p:childTnLst>
                          </p:cTn>
                        </p:par>
                        <p:par>
                          <p:cTn id="90" fill="hold">
                            <p:stCondLst>
                              <p:cond delay="1500"/>
                            </p:stCondLst>
                            <p:childTnLst>
                              <p:par>
                                <p:cTn id="91" presetID="17" presetClass="entr" presetSubtype="2" fill="hold" nodeType="afterEffect">
                                  <p:stCondLst>
                                    <p:cond delay="0"/>
                                  </p:stCondLst>
                                  <p:childTnLst>
                                    <p:set>
                                      <p:cBhvr>
                                        <p:cTn id="92" dur="1" fill="hold">
                                          <p:stCondLst>
                                            <p:cond delay="0"/>
                                          </p:stCondLst>
                                        </p:cTn>
                                        <p:tgtEl>
                                          <p:spTgt spid="48148"/>
                                        </p:tgtEl>
                                        <p:attrNameLst>
                                          <p:attrName>style.visibility</p:attrName>
                                        </p:attrNameLst>
                                      </p:cBhvr>
                                      <p:to>
                                        <p:strVal val="visible"/>
                                      </p:to>
                                    </p:set>
                                    <p:anim calcmode="lin" valueType="num">
                                      <p:cBhvr>
                                        <p:cTn id="93" dur="500" fill="hold"/>
                                        <p:tgtEl>
                                          <p:spTgt spid="48148"/>
                                        </p:tgtEl>
                                        <p:attrNameLst>
                                          <p:attrName>ppt_x</p:attrName>
                                        </p:attrNameLst>
                                      </p:cBhvr>
                                      <p:tavLst>
                                        <p:tav tm="0">
                                          <p:val>
                                            <p:strVal val="#ppt_x+#ppt_w/2"/>
                                          </p:val>
                                        </p:tav>
                                        <p:tav tm="100000">
                                          <p:val>
                                            <p:strVal val="#ppt_x"/>
                                          </p:val>
                                        </p:tav>
                                      </p:tavLst>
                                    </p:anim>
                                    <p:anim calcmode="lin" valueType="num">
                                      <p:cBhvr>
                                        <p:cTn id="94" dur="500" fill="hold"/>
                                        <p:tgtEl>
                                          <p:spTgt spid="48148"/>
                                        </p:tgtEl>
                                        <p:attrNameLst>
                                          <p:attrName>ppt_y</p:attrName>
                                        </p:attrNameLst>
                                      </p:cBhvr>
                                      <p:tavLst>
                                        <p:tav tm="0">
                                          <p:val>
                                            <p:strVal val="#ppt_y"/>
                                          </p:val>
                                        </p:tav>
                                        <p:tav tm="100000">
                                          <p:val>
                                            <p:strVal val="#ppt_y"/>
                                          </p:val>
                                        </p:tav>
                                      </p:tavLst>
                                    </p:anim>
                                    <p:anim calcmode="lin" valueType="num">
                                      <p:cBhvr>
                                        <p:cTn id="95" dur="500" fill="hold"/>
                                        <p:tgtEl>
                                          <p:spTgt spid="48148"/>
                                        </p:tgtEl>
                                        <p:attrNameLst>
                                          <p:attrName>ppt_w</p:attrName>
                                        </p:attrNameLst>
                                      </p:cBhvr>
                                      <p:tavLst>
                                        <p:tav tm="0">
                                          <p:val>
                                            <p:fltVal val="0"/>
                                          </p:val>
                                        </p:tav>
                                        <p:tav tm="100000">
                                          <p:val>
                                            <p:strVal val="#ppt_w"/>
                                          </p:val>
                                        </p:tav>
                                      </p:tavLst>
                                    </p:anim>
                                    <p:anim calcmode="lin" valueType="num">
                                      <p:cBhvr>
                                        <p:cTn id="96" dur="500" fill="hold"/>
                                        <p:tgtEl>
                                          <p:spTgt spid="48148"/>
                                        </p:tgtEl>
                                        <p:attrNameLst>
                                          <p:attrName>ppt_h</p:attrName>
                                        </p:attrNameLst>
                                      </p:cBhvr>
                                      <p:tavLst>
                                        <p:tav tm="0">
                                          <p:val>
                                            <p:strVal val="#ppt_h"/>
                                          </p:val>
                                        </p:tav>
                                        <p:tav tm="100000">
                                          <p:val>
                                            <p:strVal val="#ppt_h"/>
                                          </p:val>
                                        </p:tav>
                                      </p:tavLst>
                                    </p:anim>
                                  </p:childTnLst>
                                </p:cTn>
                              </p:par>
                            </p:childTnLst>
                          </p:cTn>
                        </p:par>
                        <p:par>
                          <p:cTn id="97" fill="hold">
                            <p:stCondLst>
                              <p:cond delay="2000"/>
                            </p:stCondLst>
                            <p:childTnLst>
                              <p:par>
                                <p:cTn id="98" presetID="4" presetClass="entr" presetSubtype="16" fill="hold" grpId="0" nodeType="afterEffect">
                                  <p:stCondLst>
                                    <p:cond delay="0"/>
                                  </p:stCondLst>
                                  <p:childTnLst>
                                    <p:set>
                                      <p:cBhvr>
                                        <p:cTn id="99" dur="1" fill="hold">
                                          <p:stCondLst>
                                            <p:cond delay="0"/>
                                          </p:stCondLst>
                                        </p:cTn>
                                        <p:tgtEl>
                                          <p:spTgt spid="48146"/>
                                        </p:tgtEl>
                                        <p:attrNameLst>
                                          <p:attrName>style.visibility</p:attrName>
                                        </p:attrNameLst>
                                      </p:cBhvr>
                                      <p:to>
                                        <p:strVal val="visible"/>
                                      </p:to>
                                    </p:set>
                                    <p:animEffect transition="in" filter="box(in)">
                                      <p:cBhvr>
                                        <p:cTn id="100" dur="500"/>
                                        <p:tgtEl>
                                          <p:spTgt spid="48146"/>
                                        </p:tgtEl>
                                      </p:cBhvr>
                                    </p:animEffect>
                                  </p:childTnLst>
                                </p:cTn>
                              </p:par>
                            </p:childTnLst>
                          </p:cTn>
                        </p:par>
                        <p:par>
                          <p:cTn id="101" fill="hold">
                            <p:stCondLst>
                              <p:cond delay="2500"/>
                            </p:stCondLst>
                            <p:childTnLst>
                              <p:par>
                                <p:cTn id="102" presetID="17" presetClass="entr" presetSubtype="2" fill="hold" nodeType="afterEffect">
                                  <p:stCondLst>
                                    <p:cond delay="0"/>
                                  </p:stCondLst>
                                  <p:childTnLst>
                                    <p:set>
                                      <p:cBhvr>
                                        <p:cTn id="103" dur="1" fill="hold">
                                          <p:stCondLst>
                                            <p:cond delay="0"/>
                                          </p:stCondLst>
                                        </p:cTn>
                                        <p:tgtEl>
                                          <p:spTgt spid="48149"/>
                                        </p:tgtEl>
                                        <p:attrNameLst>
                                          <p:attrName>style.visibility</p:attrName>
                                        </p:attrNameLst>
                                      </p:cBhvr>
                                      <p:to>
                                        <p:strVal val="visible"/>
                                      </p:to>
                                    </p:set>
                                    <p:anim calcmode="lin" valueType="num">
                                      <p:cBhvr>
                                        <p:cTn id="104" dur="500" fill="hold"/>
                                        <p:tgtEl>
                                          <p:spTgt spid="48149"/>
                                        </p:tgtEl>
                                        <p:attrNameLst>
                                          <p:attrName>ppt_x</p:attrName>
                                        </p:attrNameLst>
                                      </p:cBhvr>
                                      <p:tavLst>
                                        <p:tav tm="0">
                                          <p:val>
                                            <p:strVal val="#ppt_x+#ppt_w/2"/>
                                          </p:val>
                                        </p:tav>
                                        <p:tav tm="100000">
                                          <p:val>
                                            <p:strVal val="#ppt_x"/>
                                          </p:val>
                                        </p:tav>
                                      </p:tavLst>
                                    </p:anim>
                                    <p:anim calcmode="lin" valueType="num">
                                      <p:cBhvr>
                                        <p:cTn id="105" dur="500" fill="hold"/>
                                        <p:tgtEl>
                                          <p:spTgt spid="48149"/>
                                        </p:tgtEl>
                                        <p:attrNameLst>
                                          <p:attrName>ppt_y</p:attrName>
                                        </p:attrNameLst>
                                      </p:cBhvr>
                                      <p:tavLst>
                                        <p:tav tm="0">
                                          <p:val>
                                            <p:strVal val="#ppt_y"/>
                                          </p:val>
                                        </p:tav>
                                        <p:tav tm="100000">
                                          <p:val>
                                            <p:strVal val="#ppt_y"/>
                                          </p:val>
                                        </p:tav>
                                      </p:tavLst>
                                    </p:anim>
                                    <p:anim calcmode="lin" valueType="num">
                                      <p:cBhvr>
                                        <p:cTn id="106" dur="500" fill="hold"/>
                                        <p:tgtEl>
                                          <p:spTgt spid="48149"/>
                                        </p:tgtEl>
                                        <p:attrNameLst>
                                          <p:attrName>ppt_w</p:attrName>
                                        </p:attrNameLst>
                                      </p:cBhvr>
                                      <p:tavLst>
                                        <p:tav tm="0">
                                          <p:val>
                                            <p:fltVal val="0"/>
                                          </p:val>
                                        </p:tav>
                                        <p:tav tm="100000">
                                          <p:val>
                                            <p:strVal val="#ppt_w"/>
                                          </p:val>
                                        </p:tav>
                                      </p:tavLst>
                                    </p:anim>
                                    <p:anim calcmode="lin" valueType="num">
                                      <p:cBhvr>
                                        <p:cTn id="107" dur="500" fill="hold"/>
                                        <p:tgtEl>
                                          <p:spTgt spid="48149"/>
                                        </p:tgtEl>
                                        <p:attrNameLst>
                                          <p:attrName>ppt_h</p:attrName>
                                        </p:attrNameLst>
                                      </p:cBhvr>
                                      <p:tavLst>
                                        <p:tav tm="0">
                                          <p:val>
                                            <p:strVal val="#ppt_h"/>
                                          </p:val>
                                        </p:tav>
                                        <p:tav tm="100000">
                                          <p:val>
                                            <p:strVal val="#ppt_h"/>
                                          </p:val>
                                        </p:tav>
                                      </p:tavLst>
                                    </p:anim>
                                  </p:childTnLst>
                                </p:cTn>
                              </p:par>
                            </p:childTnLst>
                          </p:cTn>
                        </p:par>
                        <p:par>
                          <p:cTn id="108" fill="hold">
                            <p:stCondLst>
                              <p:cond delay="3000"/>
                            </p:stCondLst>
                            <p:childTnLst>
                              <p:par>
                                <p:cTn id="109" presetID="17" presetClass="entr" presetSubtype="2" fill="hold" grpId="0" nodeType="afterEffect">
                                  <p:stCondLst>
                                    <p:cond delay="0"/>
                                  </p:stCondLst>
                                  <p:childTnLst>
                                    <p:set>
                                      <p:cBhvr>
                                        <p:cTn id="110" dur="1" fill="hold">
                                          <p:stCondLst>
                                            <p:cond delay="0"/>
                                          </p:stCondLst>
                                        </p:cTn>
                                        <p:tgtEl>
                                          <p:spTgt spid="48150"/>
                                        </p:tgtEl>
                                        <p:attrNameLst>
                                          <p:attrName>style.visibility</p:attrName>
                                        </p:attrNameLst>
                                      </p:cBhvr>
                                      <p:to>
                                        <p:strVal val="visible"/>
                                      </p:to>
                                    </p:set>
                                    <p:anim calcmode="lin" valueType="num">
                                      <p:cBhvr>
                                        <p:cTn id="111" dur="500" fill="hold"/>
                                        <p:tgtEl>
                                          <p:spTgt spid="48150"/>
                                        </p:tgtEl>
                                        <p:attrNameLst>
                                          <p:attrName>ppt_x</p:attrName>
                                        </p:attrNameLst>
                                      </p:cBhvr>
                                      <p:tavLst>
                                        <p:tav tm="0">
                                          <p:val>
                                            <p:strVal val="#ppt_x+#ppt_w/2"/>
                                          </p:val>
                                        </p:tav>
                                        <p:tav tm="100000">
                                          <p:val>
                                            <p:strVal val="#ppt_x"/>
                                          </p:val>
                                        </p:tav>
                                      </p:tavLst>
                                    </p:anim>
                                    <p:anim calcmode="lin" valueType="num">
                                      <p:cBhvr>
                                        <p:cTn id="112" dur="500" fill="hold"/>
                                        <p:tgtEl>
                                          <p:spTgt spid="48150"/>
                                        </p:tgtEl>
                                        <p:attrNameLst>
                                          <p:attrName>ppt_y</p:attrName>
                                        </p:attrNameLst>
                                      </p:cBhvr>
                                      <p:tavLst>
                                        <p:tav tm="0">
                                          <p:val>
                                            <p:strVal val="#ppt_y"/>
                                          </p:val>
                                        </p:tav>
                                        <p:tav tm="100000">
                                          <p:val>
                                            <p:strVal val="#ppt_y"/>
                                          </p:val>
                                        </p:tav>
                                      </p:tavLst>
                                    </p:anim>
                                    <p:anim calcmode="lin" valueType="num">
                                      <p:cBhvr>
                                        <p:cTn id="113" dur="500" fill="hold"/>
                                        <p:tgtEl>
                                          <p:spTgt spid="48150"/>
                                        </p:tgtEl>
                                        <p:attrNameLst>
                                          <p:attrName>ppt_w</p:attrName>
                                        </p:attrNameLst>
                                      </p:cBhvr>
                                      <p:tavLst>
                                        <p:tav tm="0">
                                          <p:val>
                                            <p:fltVal val="0"/>
                                          </p:val>
                                        </p:tav>
                                        <p:tav tm="100000">
                                          <p:val>
                                            <p:strVal val="#ppt_w"/>
                                          </p:val>
                                        </p:tav>
                                      </p:tavLst>
                                    </p:anim>
                                    <p:anim calcmode="lin" valueType="num">
                                      <p:cBhvr>
                                        <p:cTn id="114" dur="500" fill="hold"/>
                                        <p:tgtEl>
                                          <p:spTgt spid="48150"/>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nodeType="clickEffect">
                                  <p:stCondLst>
                                    <p:cond delay="0"/>
                                  </p:stCondLst>
                                  <p:childTnLst>
                                    <p:set>
                                      <p:cBhvr>
                                        <p:cTn id="118" dur="1" fill="hold">
                                          <p:stCondLst>
                                            <p:cond delay="0"/>
                                          </p:stCondLst>
                                        </p:cTn>
                                        <p:tgtEl>
                                          <p:spTgt spid="48161"/>
                                        </p:tgtEl>
                                        <p:attrNameLst>
                                          <p:attrName>style.visibility</p:attrName>
                                        </p:attrNameLst>
                                      </p:cBhvr>
                                      <p:to>
                                        <p:strVal val="visible"/>
                                      </p:to>
                                    </p:set>
                                    <p:animEffect transition="in" filter="blinds(horizontal)">
                                      <p:cBhvr>
                                        <p:cTn id="119" dur="500"/>
                                        <p:tgtEl>
                                          <p:spTgt spid="48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rev="1"/>
      <p:bldP spid="48140" grpId="0"/>
      <p:bldP spid="48141" grpId="0"/>
      <p:bldP spid="48142" grpId="0" animBg="1"/>
      <p:bldP spid="48143" grpId="0" animBg="1"/>
      <p:bldP spid="48146" grpId="0"/>
      <p:bldP spid="4815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49153" descr="备份_图形15(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2057400"/>
            <a:ext cx="7239000"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图片 49154" descr="图形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9651" y="3422651"/>
            <a:ext cx="11113"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直接连接符 49155"/>
          <p:cNvSpPr>
            <a:spLocks noChangeShapeType="1"/>
          </p:cNvSpPr>
          <p:nvPr/>
        </p:nvSpPr>
        <p:spPr bwMode="auto">
          <a:xfrm>
            <a:off x="4800600" y="1600200"/>
            <a:ext cx="0" cy="4038600"/>
          </a:xfrm>
          <a:prstGeom prst="line">
            <a:avLst/>
          </a:prstGeom>
          <a:noFill/>
          <a:ln w="31750">
            <a:solidFill>
              <a:srgbClr val="00CCFF"/>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0181" name="直接连接符 49156"/>
          <p:cNvSpPr>
            <a:spLocks noChangeShapeType="1"/>
          </p:cNvSpPr>
          <p:nvPr/>
        </p:nvSpPr>
        <p:spPr bwMode="auto">
          <a:xfrm>
            <a:off x="7696200" y="1524000"/>
            <a:ext cx="0" cy="4191000"/>
          </a:xfrm>
          <a:prstGeom prst="line">
            <a:avLst/>
          </a:prstGeom>
          <a:noFill/>
          <a:ln w="31750">
            <a:solidFill>
              <a:srgbClr val="00CCFF"/>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0182" name="文本框 49157"/>
          <p:cNvSpPr txBox="1">
            <a:spLocks noChangeArrowheads="1"/>
          </p:cNvSpPr>
          <p:nvPr/>
        </p:nvSpPr>
        <p:spPr bwMode="auto">
          <a:xfrm>
            <a:off x="5334000" y="1524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400" b="0">
                <a:latin typeface="Times New Roman" panose="02020603050405020304" pitchFamily="18" charset="0"/>
              </a:rPr>
              <a:t>空间电荷区</a:t>
            </a:r>
          </a:p>
        </p:txBody>
      </p:sp>
      <p:sp>
        <p:nvSpPr>
          <p:cNvPr id="50183" name="直接连接符 49158"/>
          <p:cNvSpPr>
            <a:spLocks noChangeShapeType="1"/>
          </p:cNvSpPr>
          <p:nvPr/>
        </p:nvSpPr>
        <p:spPr bwMode="auto">
          <a:xfrm>
            <a:off x="7010400" y="1752600"/>
            <a:ext cx="685800" cy="0"/>
          </a:xfrm>
          <a:prstGeom prst="line">
            <a:avLst/>
          </a:prstGeom>
          <a:noFill/>
          <a:ln w="952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0184" name="直接连接符 49159"/>
          <p:cNvSpPr>
            <a:spLocks noChangeShapeType="1"/>
          </p:cNvSpPr>
          <p:nvPr/>
        </p:nvSpPr>
        <p:spPr bwMode="auto">
          <a:xfrm flipH="1">
            <a:off x="4800600" y="1752600"/>
            <a:ext cx="685800" cy="0"/>
          </a:xfrm>
          <a:prstGeom prst="line">
            <a:avLst/>
          </a:prstGeom>
          <a:noFill/>
          <a:ln w="952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0185" name="直接连接符 49160"/>
          <p:cNvSpPr>
            <a:spLocks noChangeShapeType="1"/>
          </p:cNvSpPr>
          <p:nvPr/>
        </p:nvSpPr>
        <p:spPr bwMode="auto">
          <a:xfrm flipH="1">
            <a:off x="5257800" y="5638800"/>
            <a:ext cx="1905000" cy="0"/>
          </a:xfrm>
          <a:prstGeom prst="line">
            <a:avLst/>
          </a:prstGeom>
          <a:noFill/>
          <a:ln w="2857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0186" name="文本框 49161"/>
          <p:cNvSpPr txBox="1">
            <a:spLocks noChangeArrowheads="1"/>
          </p:cNvSpPr>
          <p:nvPr/>
        </p:nvSpPr>
        <p:spPr bwMode="auto">
          <a:xfrm>
            <a:off x="5375275" y="5661025"/>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400" b="0">
                <a:latin typeface="Times New Roman" panose="02020603050405020304" pitchFamily="18" charset="0"/>
              </a:rPr>
              <a:t>内电场方向</a:t>
            </a:r>
          </a:p>
        </p:txBody>
      </p:sp>
      <p:graphicFrame>
        <p:nvGraphicFramePr>
          <p:cNvPr id="50187" name="对象 49162"/>
          <p:cNvGraphicFramePr>
            <a:graphicFrameLocks noChangeAspect="1"/>
          </p:cNvGraphicFramePr>
          <p:nvPr/>
        </p:nvGraphicFramePr>
        <p:xfrm>
          <a:off x="8229600" y="3200400"/>
          <a:ext cx="381000" cy="381000"/>
        </p:xfrm>
        <a:graphic>
          <a:graphicData uri="http://schemas.openxmlformats.org/presentationml/2006/ole">
            <mc:AlternateContent xmlns:mc="http://schemas.openxmlformats.org/markup-compatibility/2006">
              <mc:Choice xmlns:v="urn:schemas-microsoft-com:vml" Requires="v">
                <p:oleObj r:id="rId4" imgW="457200" imgH="457200" progId="">
                  <p:embed/>
                </p:oleObj>
              </mc:Choice>
              <mc:Fallback>
                <p:oleObj r:id="rId4" imgW="457200" imgH="457200" progId="">
                  <p:embed/>
                  <p:pic>
                    <p:nvPicPr>
                      <p:cNvPr id="50187" name="对象 491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32004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188" name="对象 49163"/>
          <p:cNvGraphicFramePr>
            <a:graphicFrameLocks noChangeAspect="1"/>
          </p:cNvGraphicFramePr>
          <p:nvPr/>
        </p:nvGraphicFramePr>
        <p:xfrm>
          <a:off x="3810000" y="4114800"/>
          <a:ext cx="381000" cy="381000"/>
        </p:xfrm>
        <a:graphic>
          <a:graphicData uri="http://schemas.openxmlformats.org/presentationml/2006/ole">
            <mc:AlternateContent xmlns:mc="http://schemas.openxmlformats.org/markup-compatibility/2006">
              <mc:Choice xmlns:v="urn:schemas-microsoft-com:vml" Requires="v">
                <p:oleObj r:id="rId6" imgW="457200" imgH="457200" progId="">
                  <p:embed/>
                </p:oleObj>
              </mc:Choice>
              <mc:Fallback>
                <p:oleObj r:id="rId6" imgW="457200" imgH="457200" progId="">
                  <p:embed/>
                  <p:pic>
                    <p:nvPicPr>
                      <p:cNvPr id="50188" name="对象 491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4114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189" name="对象 49164"/>
          <p:cNvGraphicFramePr>
            <a:graphicFrameLocks noChangeAspect="1"/>
          </p:cNvGraphicFramePr>
          <p:nvPr/>
        </p:nvGraphicFramePr>
        <p:xfrm>
          <a:off x="3962400" y="2971800"/>
          <a:ext cx="381000" cy="381000"/>
        </p:xfrm>
        <a:graphic>
          <a:graphicData uri="http://schemas.openxmlformats.org/presentationml/2006/ole">
            <mc:AlternateContent xmlns:mc="http://schemas.openxmlformats.org/markup-compatibility/2006">
              <mc:Choice xmlns:v="urn:schemas-microsoft-com:vml" Requires="v">
                <p:oleObj r:id="rId7" imgW="457200" imgH="457200" progId="">
                  <p:embed/>
                </p:oleObj>
              </mc:Choice>
              <mc:Fallback>
                <p:oleObj r:id="rId7" imgW="457200" imgH="457200" progId="">
                  <p:embed/>
                  <p:pic>
                    <p:nvPicPr>
                      <p:cNvPr id="50189" name="对象 491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2971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190" name="对象 49165"/>
          <p:cNvGraphicFramePr>
            <a:graphicFrameLocks noChangeAspect="1"/>
          </p:cNvGraphicFramePr>
          <p:nvPr/>
        </p:nvGraphicFramePr>
        <p:xfrm>
          <a:off x="8305800" y="4267200"/>
          <a:ext cx="381000" cy="381000"/>
        </p:xfrm>
        <a:graphic>
          <a:graphicData uri="http://schemas.openxmlformats.org/presentationml/2006/ole">
            <mc:AlternateContent xmlns:mc="http://schemas.openxmlformats.org/markup-compatibility/2006">
              <mc:Choice xmlns:v="urn:schemas-microsoft-com:vml" Requires="v">
                <p:oleObj r:id="rId9" imgW="457200" imgH="457200" progId="">
                  <p:embed/>
                </p:oleObj>
              </mc:Choice>
              <mc:Fallback>
                <p:oleObj r:id="rId9" imgW="457200" imgH="457200" progId="">
                  <p:embed/>
                  <p:pic>
                    <p:nvPicPr>
                      <p:cNvPr id="50190" name="对象 491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00" y="42672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67" name="直接连接符 49166"/>
          <p:cNvSpPr>
            <a:spLocks noChangeShapeType="1"/>
          </p:cNvSpPr>
          <p:nvPr/>
        </p:nvSpPr>
        <p:spPr bwMode="auto">
          <a:xfrm>
            <a:off x="4114800" y="4267200"/>
            <a:ext cx="2895600" cy="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68" name="直接连接符 49167"/>
          <p:cNvSpPr>
            <a:spLocks noChangeShapeType="1"/>
          </p:cNvSpPr>
          <p:nvPr/>
        </p:nvSpPr>
        <p:spPr bwMode="auto">
          <a:xfrm flipH="1">
            <a:off x="4876800" y="4495800"/>
            <a:ext cx="3429000" cy="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69" name="直接连接符 49168"/>
          <p:cNvSpPr>
            <a:spLocks noChangeShapeType="1"/>
          </p:cNvSpPr>
          <p:nvPr/>
        </p:nvSpPr>
        <p:spPr bwMode="auto">
          <a:xfrm flipH="1">
            <a:off x="4800600" y="3429000"/>
            <a:ext cx="3429000" cy="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0" name="直接连接符 49169"/>
          <p:cNvSpPr>
            <a:spLocks noChangeShapeType="1"/>
          </p:cNvSpPr>
          <p:nvPr/>
        </p:nvSpPr>
        <p:spPr bwMode="auto">
          <a:xfrm>
            <a:off x="4267200" y="3200400"/>
            <a:ext cx="2895600" cy="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1" name="直接连接符 49170"/>
          <p:cNvSpPr>
            <a:spLocks noChangeShapeType="1"/>
          </p:cNvSpPr>
          <p:nvPr/>
        </p:nvSpPr>
        <p:spPr bwMode="auto">
          <a:xfrm flipV="1">
            <a:off x="4495800" y="4267200"/>
            <a:ext cx="914400" cy="137160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2" name="直接连接符 49171"/>
          <p:cNvSpPr>
            <a:spLocks noChangeShapeType="1"/>
          </p:cNvSpPr>
          <p:nvPr/>
        </p:nvSpPr>
        <p:spPr bwMode="auto">
          <a:xfrm flipV="1">
            <a:off x="4495800" y="4495800"/>
            <a:ext cx="1981200" cy="114300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3" name="直接连接符 49172"/>
          <p:cNvSpPr>
            <a:spLocks noChangeShapeType="1"/>
          </p:cNvSpPr>
          <p:nvPr/>
        </p:nvSpPr>
        <p:spPr bwMode="auto">
          <a:xfrm>
            <a:off x="4343400" y="1981200"/>
            <a:ext cx="2057400" cy="121920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4" name="直接连接符 49173"/>
          <p:cNvSpPr>
            <a:spLocks noChangeShapeType="1"/>
          </p:cNvSpPr>
          <p:nvPr/>
        </p:nvSpPr>
        <p:spPr bwMode="auto">
          <a:xfrm>
            <a:off x="4343400" y="1981200"/>
            <a:ext cx="1371600" cy="137160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5" name="文本框 49174"/>
          <p:cNvSpPr txBox="1">
            <a:spLocks noChangeArrowheads="1"/>
          </p:cNvSpPr>
          <p:nvPr/>
        </p:nvSpPr>
        <p:spPr bwMode="auto">
          <a:xfrm>
            <a:off x="2144713" y="765175"/>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400">
                <a:solidFill>
                  <a:schemeClr val="hlink"/>
                </a:solidFill>
                <a:latin typeface="Times New Roman" panose="02020603050405020304" pitchFamily="18" charset="0"/>
              </a:rPr>
              <a:t>      </a:t>
            </a:r>
            <a:r>
              <a:rPr lang="zh-CN" altLang="en-US" sz="2400" b="0">
                <a:latin typeface="Times New Roman" panose="02020603050405020304" pitchFamily="18" charset="0"/>
              </a:rPr>
              <a:t>在一定条件下，多子扩散和少子漂移达到</a:t>
            </a:r>
            <a:r>
              <a:rPr lang="zh-CN" altLang="en-US" sz="2400" b="0" i="1">
                <a:latin typeface="Times New Roman" panose="02020603050405020304" pitchFamily="18" charset="0"/>
              </a:rPr>
              <a:t>动态平衡</a:t>
            </a:r>
            <a:r>
              <a:rPr lang="zh-CN" altLang="en-US" sz="2400" b="0">
                <a:latin typeface="Times New Roman" panose="02020603050405020304" pitchFamily="18" charset="0"/>
              </a:rPr>
              <a:t>。</a:t>
            </a:r>
          </a:p>
        </p:txBody>
      </p:sp>
      <p:sp>
        <p:nvSpPr>
          <p:cNvPr id="50200" name="文本框 49175"/>
          <p:cNvSpPr txBox="1">
            <a:spLocks noChangeArrowheads="1"/>
          </p:cNvSpPr>
          <p:nvPr/>
        </p:nvSpPr>
        <p:spPr bwMode="auto">
          <a:xfrm>
            <a:off x="2590800" y="16002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400" b="0">
                <a:latin typeface="Times New Roman" panose="02020603050405020304" pitchFamily="18" charset="0"/>
              </a:rPr>
              <a:t>P</a:t>
            </a:r>
            <a:r>
              <a:rPr lang="zh-CN" altLang="en-US" sz="2400" b="0">
                <a:latin typeface="Times New Roman" panose="02020603050405020304" pitchFamily="18" charset="0"/>
              </a:rPr>
              <a:t>区</a:t>
            </a:r>
          </a:p>
        </p:txBody>
      </p:sp>
      <p:sp>
        <p:nvSpPr>
          <p:cNvPr id="50201" name="文本框 49176"/>
          <p:cNvSpPr txBox="1">
            <a:spLocks noChangeArrowheads="1"/>
          </p:cNvSpPr>
          <p:nvPr/>
        </p:nvSpPr>
        <p:spPr bwMode="auto">
          <a:xfrm>
            <a:off x="9372600" y="16002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400" b="0">
                <a:solidFill>
                  <a:schemeClr val="bg1"/>
                </a:solidFill>
                <a:latin typeface="Times New Roman" panose="02020603050405020304" pitchFamily="18" charset="0"/>
              </a:rPr>
              <a:t>N</a:t>
            </a:r>
            <a:r>
              <a:rPr lang="zh-CN" altLang="en-US" sz="2400" b="0">
                <a:solidFill>
                  <a:schemeClr val="bg1"/>
                </a:solidFill>
                <a:latin typeface="Times New Roman" panose="02020603050405020304" pitchFamily="18" charset="0"/>
              </a:rPr>
              <a:t>区</a:t>
            </a:r>
          </a:p>
        </p:txBody>
      </p:sp>
      <p:sp>
        <p:nvSpPr>
          <p:cNvPr id="49178" name="矩形 49177"/>
          <p:cNvSpPr>
            <a:spLocks noChangeArrowheads="1"/>
          </p:cNvSpPr>
          <p:nvPr/>
        </p:nvSpPr>
        <p:spPr bwMode="auto">
          <a:xfrm>
            <a:off x="3352800" y="5562601"/>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r>
              <a:rPr lang="zh-CN" altLang="en-US" sz="2000" b="0">
                <a:latin typeface="Times New Roman" panose="02020603050405020304" pitchFamily="18" charset="0"/>
              </a:rPr>
              <a:t>多子扩散</a:t>
            </a:r>
          </a:p>
        </p:txBody>
      </p:sp>
      <p:sp>
        <p:nvSpPr>
          <p:cNvPr id="49179" name="矩形 49178"/>
          <p:cNvSpPr>
            <a:spLocks noChangeArrowheads="1"/>
          </p:cNvSpPr>
          <p:nvPr/>
        </p:nvSpPr>
        <p:spPr bwMode="auto">
          <a:xfrm>
            <a:off x="3276600" y="1600201"/>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000" b="0">
                <a:latin typeface="Times New Roman" panose="02020603050405020304" pitchFamily="18" charset="0"/>
              </a:rPr>
              <a:t>少子漂移</a:t>
            </a:r>
          </a:p>
        </p:txBody>
      </p:sp>
      <p:sp>
        <p:nvSpPr>
          <p:cNvPr id="50204" name="文本框 49179"/>
          <p:cNvSpPr txBox="1">
            <a:spLocks noChangeArrowheads="1"/>
          </p:cNvSpPr>
          <p:nvPr/>
        </p:nvSpPr>
        <p:spPr bwMode="auto">
          <a:xfrm>
            <a:off x="2057400" y="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DDDDDD"/>
                </a:solidFill>
                <a:latin typeface="Times New Roman" panose="02020603050405020304" pitchFamily="18" charset="0"/>
                <a:ea typeface="隶书" panose="02010509060101010101" pitchFamily="49" charset="-122"/>
              </a:rPr>
              <a:t>第</a:t>
            </a:r>
            <a:r>
              <a:rPr lang="en-US" altLang="zh-CN">
                <a:solidFill>
                  <a:srgbClr val="DDDDDD"/>
                </a:solidFill>
                <a:latin typeface="Times New Roman" panose="02020603050405020304" pitchFamily="18" charset="0"/>
                <a:ea typeface="隶书" panose="02010509060101010101" pitchFamily="49" charset="-122"/>
              </a:rPr>
              <a:t>1</a:t>
            </a:r>
            <a:r>
              <a:rPr lang="zh-CN" altLang="en-US">
                <a:solidFill>
                  <a:srgbClr val="DDDDDD"/>
                </a:solidFill>
                <a:latin typeface="Times New Roman" panose="02020603050405020304" pitchFamily="18" charset="0"/>
                <a:ea typeface="隶书" panose="02010509060101010101" pitchFamily="49" charset="-122"/>
              </a:rPr>
              <a:t>章</a:t>
            </a:r>
          </a:p>
        </p:txBody>
      </p:sp>
      <p:sp>
        <p:nvSpPr>
          <p:cNvPr id="50205" name="文本框 49180">
            <a:hlinkClick r:id="" action="ppaction://hlinkshowjump?jump=previousslide" highlightClick="1"/>
          </p:cNvPr>
          <p:cNvSpPr txBox="1">
            <a:spLocks noChangeArrowheads="1"/>
          </p:cNvSpPr>
          <p:nvPr/>
        </p:nvSpPr>
        <p:spPr bwMode="auto">
          <a:xfrm>
            <a:off x="6705600" y="62626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上页</a:t>
            </a:r>
          </a:p>
        </p:txBody>
      </p:sp>
      <p:sp>
        <p:nvSpPr>
          <p:cNvPr id="50206" name="文本框 49181">
            <a:hlinkClick r:id="" action="ppaction://hlinkshowjump?jump=nextslide"/>
          </p:cNvPr>
          <p:cNvSpPr txBox="1">
            <a:spLocks noChangeArrowheads="1"/>
          </p:cNvSpPr>
          <p:nvPr/>
        </p:nvSpPr>
        <p:spPr bwMode="auto">
          <a:xfrm>
            <a:off x="8001000" y="626268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下页</a:t>
            </a:r>
          </a:p>
        </p:txBody>
      </p:sp>
      <p:sp>
        <p:nvSpPr>
          <p:cNvPr id="49183" name="矩形 49182">
            <a:hlinkClick r:id="" action="ppaction://hlinkshowjump?jump=nextslide"/>
          </p:cNvPr>
          <p:cNvSpPr>
            <a:spLocks noChangeArrowheads="1" noChangeShapeType="1" noTextEdit="1"/>
          </p:cNvSpPr>
          <p:nvPr/>
        </p:nvSpPr>
        <p:spPr bwMode="auto">
          <a:xfrm>
            <a:off x="5664200" y="6308726"/>
            <a:ext cx="723900" cy="3524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kern="10">
                <a:gradFill rotWithShape="1">
                  <a:gsLst>
                    <a:gs pos="0">
                      <a:srgbClr val="FF0000"/>
                    </a:gs>
                    <a:gs pos="100000">
                      <a:srgbClr val="760000"/>
                    </a:gs>
                  </a:gsLst>
                  <a:path path="rect">
                    <a:fillToRect l="50000" t="50000" r="50000" b="50000"/>
                  </a:path>
                </a:gradFill>
                <a:effectLst>
                  <a:outerShdw dist="35921" dir="2700000" algn="ctr" rotWithShape="0">
                    <a:srgbClr val="C0C0C0"/>
                  </a:outerShdw>
                </a:effectLst>
                <a:latin typeface="隶书" panose="02010509060101010101" pitchFamily="49" charset="-122"/>
                <a:ea typeface="隶书" panose="02010509060101010101" pitchFamily="49" charset="-122"/>
              </a:rPr>
              <a:t>翻页</a:t>
            </a:r>
          </a:p>
        </p:txBody>
      </p:sp>
      <p:sp>
        <p:nvSpPr>
          <p:cNvPr id="50208" name="文本框 49183">
            <a:hlinkClick r:id="rId10" action="ppaction://hlinksldjump"/>
          </p:cNvPr>
          <p:cNvSpPr txBox="1">
            <a:spLocks noChangeArrowheads="1"/>
          </p:cNvSpPr>
          <p:nvPr/>
        </p:nvSpPr>
        <p:spPr bwMode="auto">
          <a:xfrm>
            <a:off x="9220200" y="62626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endParaRPr lang="zh-CN" altLang="zh-CN">
              <a:solidFill>
                <a:srgbClr val="CCECFF"/>
              </a:solidFill>
              <a:latin typeface="Times New Roman" panose="02020603050405020304" pitchFamily="18" charset="0"/>
              <a:ea typeface="隶书" panose="02010509060101010101" pitchFamily="49" charset="-122"/>
            </a:endParaRPr>
          </a:p>
        </p:txBody>
      </p:sp>
      <p:sp>
        <p:nvSpPr>
          <p:cNvPr id="50209" name="文本框 49184">
            <a:hlinkClick r:id="rId10" action="ppaction://hlinksldjump"/>
          </p:cNvPr>
          <p:cNvSpPr txBox="1">
            <a:spLocks noChangeArrowheads="1"/>
          </p:cNvSpPr>
          <p:nvPr/>
        </p:nvSpPr>
        <p:spPr bwMode="auto">
          <a:xfrm>
            <a:off x="9191625" y="6338888"/>
            <a:ext cx="1231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返回</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167"/>
                                        </p:tgtEl>
                                        <p:attrNameLst>
                                          <p:attrName>style.visibility</p:attrName>
                                        </p:attrNameLst>
                                      </p:cBhvr>
                                      <p:to>
                                        <p:strVal val="visible"/>
                                      </p:to>
                                    </p:set>
                                    <p:animEffect transition="in" filter="wipe(left)">
                                      <p:cBhvr>
                                        <p:cTn id="7" dur="500"/>
                                        <p:tgtEl>
                                          <p:spTgt spid="4916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9168"/>
                                        </p:tgtEl>
                                        <p:attrNameLst>
                                          <p:attrName>style.visibility</p:attrName>
                                        </p:attrNameLst>
                                      </p:cBhvr>
                                      <p:to>
                                        <p:strVal val="visible"/>
                                      </p:to>
                                    </p:set>
                                    <p:animEffect transition="in" filter="wipe(right)">
                                      <p:cBhvr>
                                        <p:cTn id="11" dur="500"/>
                                        <p:tgtEl>
                                          <p:spTgt spid="4916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178"/>
                                        </p:tgtEl>
                                        <p:attrNameLst>
                                          <p:attrName>style.visibility</p:attrName>
                                        </p:attrNameLst>
                                      </p:cBhvr>
                                      <p:to>
                                        <p:strVal val="visible"/>
                                      </p:to>
                                    </p:set>
                                    <p:animEffect transition="in" filter="wipe(left)">
                                      <p:cBhvr>
                                        <p:cTn id="15" dur="500"/>
                                        <p:tgtEl>
                                          <p:spTgt spid="4917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9171"/>
                                        </p:tgtEl>
                                        <p:attrNameLst>
                                          <p:attrName>style.visibility</p:attrName>
                                        </p:attrNameLst>
                                      </p:cBhvr>
                                      <p:to>
                                        <p:strVal val="visible"/>
                                      </p:to>
                                    </p:set>
                                    <p:animEffect transition="in" filter="wipe(down)">
                                      <p:cBhvr>
                                        <p:cTn id="19" dur="500"/>
                                        <p:tgtEl>
                                          <p:spTgt spid="4917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9172"/>
                                        </p:tgtEl>
                                        <p:attrNameLst>
                                          <p:attrName>style.visibility</p:attrName>
                                        </p:attrNameLst>
                                      </p:cBhvr>
                                      <p:to>
                                        <p:strVal val="visible"/>
                                      </p:to>
                                    </p:set>
                                    <p:animEffect transition="in" filter="wipe(down)">
                                      <p:cBhvr>
                                        <p:cTn id="23" dur="500"/>
                                        <p:tgtEl>
                                          <p:spTgt spid="4917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9170"/>
                                        </p:tgtEl>
                                        <p:attrNameLst>
                                          <p:attrName>style.visibility</p:attrName>
                                        </p:attrNameLst>
                                      </p:cBhvr>
                                      <p:to>
                                        <p:strVal val="visible"/>
                                      </p:to>
                                    </p:set>
                                    <p:animEffect transition="in" filter="wipe(left)">
                                      <p:cBhvr>
                                        <p:cTn id="28" dur="500"/>
                                        <p:tgtEl>
                                          <p:spTgt spid="49170"/>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49169"/>
                                        </p:tgtEl>
                                        <p:attrNameLst>
                                          <p:attrName>style.visibility</p:attrName>
                                        </p:attrNameLst>
                                      </p:cBhvr>
                                      <p:to>
                                        <p:strVal val="visible"/>
                                      </p:to>
                                    </p:set>
                                    <p:animEffect transition="in" filter="wipe(right)">
                                      <p:cBhvr>
                                        <p:cTn id="32" dur="500"/>
                                        <p:tgtEl>
                                          <p:spTgt spid="491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179"/>
                                        </p:tgtEl>
                                        <p:attrNameLst>
                                          <p:attrName>style.visibility</p:attrName>
                                        </p:attrNameLst>
                                      </p:cBhvr>
                                      <p:to>
                                        <p:strVal val="visible"/>
                                      </p:to>
                                    </p:set>
                                    <p:animEffect transition="in" filter="wipe(left)">
                                      <p:cBhvr>
                                        <p:cTn id="37" dur="500"/>
                                        <p:tgtEl>
                                          <p:spTgt spid="49179"/>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49173"/>
                                        </p:tgtEl>
                                        <p:attrNameLst>
                                          <p:attrName>style.visibility</p:attrName>
                                        </p:attrNameLst>
                                      </p:cBhvr>
                                      <p:to>
                                        <p:strVal val="visible"/>
                                      </p:to>
                                    </p:set>
                                    <p:animEffect transition="in" filter="wipe(up)">
                                      <p:cBhvr>
                                        <p:cTn id="41" dur="500"/>
                                        <p:tgtEl>
                                          <p:spTgt spid="49173"/>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49174"/>
                                        </p:tgtEl>
                                        <p:attrNameLst>
                                          <p:attrName>style.visibility</p:attrName>
                                        </p:attrNameLst>
                                      </p:cBhvr>
                                      <p:to>
                                        <p:strVal val="visible"/>
                                      </p:to>
                                    </p:set>
                                    <p:animEffect transition="in" filter="wipe(up)">
                                      <p:cBhvr>
                                        <p:cTn id="45" dur="500"/>
                                        <p:tgtEl>
                                          <p:spTgt spid="4917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9175"/>
                                        </p:tgtEl>
                                        <p:attrNameLst>
                                          <p:attrName>style.visibility</p:attrName>
                                        </p:attrNameLst>
                                      </p:cBhvr>
                                      <p:to>
                                        <p:strVal val="visible"/>
                                      </p:to>
                                    </p:set>
                                    <p:animEffect transition="in" filter="wipe(left)">
                                      <p:cBhvr>
                                        <p:cTn id="50" dur="500"/>
                                        <p:tgtEl>
                                          <p:spTgt spid="4917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49183"/>
                                        </p:tgtEl>
                                        <p:attrNameLst>
                                          <p:attrName>style.visibility</p:attrName>
                                        </p:attrNameLst>
                                      </p:cBhvr>
                                      <p:to>
                                        <p:strVal val="visible"/>
                                      </p:to>
                                    </p:set>
                                    <p:animEffect transition="in" filter="blinds(horizontal)">
                                      <p:cBhvr>
                                        <p:cTn id="55" dur="500"/>
                                        <p:tgtEl>
                                          <p:spTgt spid="49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5" grpId="0"/>
      <p:bldP spid="49178" grpId="0"/>
      <p:bldP spid="4917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8B24E3D2-81CF-4814-A0F3-FE89F32C2FE9}"/>
              </a:ext>
            </a:extLst>
          </p:cNvPr>
          <p:cNvSpPr txBox="1">
            <a:spLocks noChangeArrowheads="1"/>
          </p:cNvSpPr>
          <p:nvPr/>
        </p:nvSpPr>
        <p:spPr bwMode="auto">
          <a:xfrm>
            <a:off x="1716198" y="831852"/>
            <a:ext cx="447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800" b="1" dirty="0">
                <a:latin typeface="Times New Roman" panose="02020603050405020304" pitchFamily="18" charset="0"/>
                <a:ea typeface="仿宋_GB2312" pitchFamily="49" charset="-122"/>
              </a:rPr>
              <a:t>电流参考方向的两种表示：</a:t>
            </a:r>
          </a:p>
        </p:txBody>
      </p:sp>
      <p:sp>
        <p:nvSpPr>
          <p:cNvPr id="3" name="Text Box 3">
            <a:extLst>
              <a:ext uri="{FF2B5EF4-FFF2-40B4-BE49-F238E27FC236}">
                <a16:creationId xmlns:a16="http://schemas.microsoft.com/office/drawing/2014/main" id="{BAF715FF-40E7-4403-A00E-B1E97D873EF4}"/>
              </a:ext>
            </a:extLst>
          </p:cNvPr>
          <p:cNvSpPr txBox="1">
            <a:spLocks noChangeArrowheads="1"/>
          </p:cNvSpPr>
          <p:nvPr/>
        </p:nvSpPr>
        <p:spPr bwMode="auto">
          <a:xfrm>
            <a:off x="2063750" y="1495425"/>
            <a:ext cx="652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zh-CN" altLang="en-US" sz="2400" b="1">
                <a:latin typeface="Times New Roman" panose="02020603050405020304" pitchFamily="18" charset="0"/>
                <a:ea typeface="仿宋_GB2312" pitchFamily="49" charset="-122"/>
                <a:sym typeface="Symbol" panose="05050102010706020507" pitchFamily="18" charset="2"/>
              </a:rPr>
              <a:t> </a:t>
            </a:r>
            <a:r>
              <a:rPr kumimoji="1" lang="zh-CN" altLang="en-US" sz="2400" b="1">
                <a:latin typeface="Times New Roman" panose="02020603050405020304" pitchFamily="18" charset="0"/>
                <a:ea typeface="仿宋_GB2312" pitchFamily="49" charset="-122"/>
                <a:sym typeface="Monotype Sorts" pitchFamily="2" charset="2"/>
              </a:rPr>
              <a:t>用箭头表示：箭头的指向为</a:t>
            </a:r>
            <a:r>
              <a:rPr kumimoji="1" lang="zh-CN" altLang="en-US" sz="2400" b="1">
                <a:latin typeface="Times New Roman" panose="02020603050405020304" pitchFamily="18" charset="0"/>
                <a:ea typeface="仿宋_GB2312" pitchFamily="49" charset="-122"/>
              </a:rPr>
              <a:t>电流的参考方向。</a:t>
            </a:r>
          </a:p>
        </p:txBody>
      </p:sp>
      <p:sp>
        <p:nvSpPr>
          <p:cNvPr id="4" name="Text Box 4">
            <a:extLst>
              <a:ext uri="{FF2B5EF4-FFF2-40B4-BE49-F238E27FC236}">
                <a16:creationId xmlns:a16="http://schemas.microsoft.com/office/drawing/2014/main" id="{460BEBBD-FAEA-47D3-A0EF-82111398C9F7}"/>
              </a:ext>
            </a:extLst>
          </p:cNvPr>
          <p:cNvSpPr txBox="1">
            <a:spLocks noChangeArrowheads="1"/>
          </p:cNvSpPr>
          <p:nvPr/>
        </p:nvSpPr>
        <p:spPr bwMode="auto">
          <a:xfrm>
            <a:off x="2084389" y="3559175"/>
            <a:ext cx="7540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kumimoji="1" lang="zh-CN" altLang="en-US" sz="2400" b="1">
                <a:latin typeface="Times New Roman" panose="02020603050405020304" pitchFamily="18" charset="0"/>
                <a:ea typeface="仿宋_GB2312" pitchFamily="49" charset="-122"/>
                <a:sym typeface="Symbol" panose="05050102010706020507" pitchFamily="18" charset="2"/>
              </a:rPr>
              <a:t> </a:t>
            </a:r>
            <a:r>
              <a:rPr kumimoji="1" lang="zh-CN" altLang="en-US" sz="2400" b="1">
                <a:latin typeface="Times New Roman" panose="02020603050405020304" pitchFamily="18" charset="0"/>
                <a:ea typeface="仿宋_GB2312" pitchFamily="49" charset="-122"/>
                <a:sym typeface="Monotype Sorts" pitchFamily="2" charset="2"/>
              </a:rPr>
              <a:t>用双下标表示：如</a:t>
            </a:r>
            <a:r>
              <a:rPr kumimoji="1" lang="zh-CN" altLang="en-US" sz="2400" b="1" i="1">
                <a:latin typeface="Times New Roman" panose="02020603050405020304" pitchFamily="18" charset="0"/>
                <a:ea typeface="仿宋_GB2312" pitchFamily="49" charset="-122"/>
                <a:sym typeface="Monotype Sorts" pitchFamily="2" charset="2"/>
              </a:rPr>
              <a:t> </a:t>
            </a:r>
            <a:r>
              <a:rPr kumimoji="1" lang="en-US" altLang="zh-CN" sz="2400" b="1" i="1">
                <a:latin typeface="Times New Roman" panose="02020603050405020304" pitchFamily="18" charset="0"/>
                <a:ea typeface="仿宋_GB2312" pitchFamily="49" charset="-122"/>
                <a:sym typeface="Monotype Sorts" pitchFamily="2" charset="2"/>
              </a:rPr>
              <a:t>i</a:t>
            </a:r>
            <a:r>
              <a:rPr kumimoji="1" lang="en-US" altLang="zh-CN" sz="2400" b="1" i="1" baseline="-25000">
                <a:latin typeface="Times New Roman" panose="02020603050405020304" pitchFamily="18" charset="0"/>
                <a:ea typeface="仿宋_GB2312" pitchFamily="49" charset="-122"/>
                <a:sym typeface="Monotype Sorts" pitchFamily="2" charset="2"/>
              </a:rPr>
              <a:t>AB</a:t>
            </a:r>
            <a:r>
              <a:rPr kumimoji="1" lang="en-US" altLang="zh-CN" sz="2400" b="1" i="1">
                <a:latin typeface="Times New Roman" panose="02020603050405020304" pitchFamily="18" charset="0"/>
                <a:ea typeface="仿宋_GB2312" pitchFamily="49" charset="-122"/>
                <a:sym typeface="Monotype Sorts" pitchFamily="2" charset="2"/>
              </a:rPr>
              <a:t> </a:t>
            </a:r>
            <a:r>
              <a:rPr kumimoji="1" lang="en-US" altLang="zh-CN" sz="2400" b="1">
                <a:latin typeface="Times New Roman" panose="02020603050405020304" pitchFamily="18" charset="0"/>
                <a:ea typeface="仿宋_GB2312" pitchFamily="49" charset="-122"/>
                <a:sym typeface="Monotype Sorts" pitchFamily="2" charset="2"/>
              </a:rPr>
              <a:t>, </a:t>
            </a:r>
            <a:r>
              <a:rPr kumimoji="1" lang="zh-CN" altLang="en-US" sz="2400" b="1">
                <a:latin typeface="Times New Roman" panose="02020603050405020304" pitchFamily="18" charset="0"/>
                <a:ea typeface="仿宋_GB2312" pitchFamily="49" charset="-122"/>
              </a:rPr>
              <a:t>电流的参考方向由</a:t>
            </a:r>
            <a:r>
              <a:rPr kumimoji="1" lang="en-US" altLang="zh-CN" sz="2400" b="1">
                <a:latin typeface="Times New Roman" panose="02020603050405020304" pitchFamily="18" charset="0"/>
                <a:ea typeface="仿宋_GB2312" pitchFamily="49" charset="-122"/>
              </a:rPr>
              <a:t>A</a:t>
            </a:r>
            <a:r>
              <a:rPr kumimoji="1" lang="zh-CN" altLang="en-US" sz="2400" b="1">
                <a:latin typeface="Times New Roman" panose="02020603050405020304" pitchFamily="18" charset="0"/>
                <a:ea typeface="仿宋_GB2312" pitchFamily="49" charset="-122"/>
              </a:rPr>
              <a:t>指向</a:t>
            </a:r>
            <a:r>
              <a:rPr kumimoji="1" lang="en-US" altLang="zh-CN" sz="2400" b="1">
                <a:latin typeface="Times New Roman" panose="02020603050405020304" pitchFamily="18" charset="0"/>
                <a:ea typeface="仿宋_GB2312" pitchFamily="49" charset="-122"/>
              </a:rPr>
              <a:t>B</a:t>
            </a:r>
            <a:r>
              <a:rPr kumimoji="1" lang="zh-CN" altLang="en-US" sz="2400" b="1">
                <a:latin typeface="Times New Roman" panose="02020603050405020304" pitchFamily="18" charset="0"/>
                <a:ea typeface="仿宋_GB2312" pitchFamily="49" charset="-122"/>
              </a:rPr>
              <a:t>。</a:t>
            </a:r>
          </a:p>
        </p:txBody>
      </p:sp>
      <p:grpSp>
        <p:nvGrpSpPr>
          <p:cNvPr id="5" name="Group 5">
            <a:extLst>
              <a:ext uri="{FF2B5EF4-FFF2-40B4-BE49-F238E27FC236}">
                <a16:creationId xmlns:a16="http://schemas.microsoft.com/office/drawing/2014/main" id="{D117A03B-DF66-449D-A268-8D5E2322C753}"/>
              </a:ext>
            </a:extLst>
          </p:cNvPr>
          <p:cNvGrpSpPr>
            <a:grpSpLocks/>
          </p:cNvGrpSpPr>
          <p:nvPr/>
        </p:nvGrpSpPr>
        <p:grpSpPr bwMode="auto">
          <a:xfrm>
            <a:off x="2855913" y="2144714"/>
            <a:ext cx="5327650" cy="1373187"/>
            <a:chOff x="1201" y="1026"/>
            <a:chExt cx="3356" cy="865"/>
          </a:xfrm>
        </p:grpSpPr>
        <p:sp>
          <p:nvSpPr>
            <p:cNvPr id="6" name="Text Box 6">
              <a:extLst>
                <a:ext uri="{FF2B5EF4-FFF2-40B4-BE49-F238E27FC236}">
                  <a16:creationId xmlns:a16="http://schemas.microsoft.com/office/drawing/2014/main" id="{3101ED62-1219-45F6-84E2-FA4FDA72BA45}"/>
                </a:ext>
              </a:extLst>
            </p:cNvPr>
            <p:cNvSpPr txBox="1">
              <a:spLocks noChangeArrowheads="1"/>
            </p:cNvSpPr>
            <p:nvPr/>
          </p:nvSpPr>
          <p:spPr bwMode="auto">
            <a:xfrm>
              <a:off x="1474" y="1026"/>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2800" b="1" i="1">
                  <a:latin typeface="Times New Roman" panose="02020603050405020304" pitchFamily="18" charset="0"/>
                  <a:ea typeface="宋体" panose="02010600030101010101" pitchFamily="2" charset="-122"/>
                </a:rPr>
                <a:t>i</a:t>
              </a:r>
              <a:endParaRPr kumimoji="1" lang="en-US" altLang="zh-CN" sz="2400" b="1">
                <a:latin typeface="Times New Roman" panose="02020603050405020304" pitchFamily="18" charset="0"/>
                <a:ea typeface="宋体" panose="02010600030101010101" pitchFamily="2" charset="-122"/>
              </a:endParaRPr>
            </a:p>
          </p:txBody>
        </p:sp>
        <p:sp>
          <p:nvSpPr>
            <p:cNvPr id="7" name="AutoShape 7">
              <a:extLst>
                <a:ext uri="{FF2B5EF4-FFF2-40B4-BE49-F238E27FC236}">
                  <a16:creationId xmlns:a16="http://schemas.microsoft.com/office/drawing/2014/main" id="{62898BB5-21AF-4955-9BEC-ABD75A2F7D95}"/>
                </a:ext>
              </a:extLst>
            </p:cNvPr>
            <p:cNvSpPr>
              <a:spLocks noChangeArrowheads="1"/>
            </p:cNvSpPr>
            <p:nvPr/>
          </p:nvSpPr>
          <p:spPr bwMode="auto">
            <a:xfrm>
              <a:off x="1837" y="1207"/>
              <a:ext cx="615" cy="135"/>
            </a:xfrm>
            <a:prstGeom prst="rightArrow">
              <a:avLst>
                <a:gd name="adj1" fmla="val 50000"/>
                <a:gd name="adj2" fmla="val 113889"/>
              </a:avLst>
            </a:prstGeom>
            <a:solidFill>
              <a:srgbClr val="FF0000"/>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nvGrpSpPr>
            <p:cNvPr id="8" name="Group 8">
              <a:extLst>
                <a:ext uri="{FF2B5EF4-FFF2-40B4-BE49-F238E27FC236}">
                  <a16:creationId xmlns:a16="http://schemas.microsoft.com/office/drawing/2014/main" id="{E73B5F9D-D464-49FC-AE74-909630C8DCAB}"/>
                </a:ext>
              </a:extLst>
            </p:cNvPr>
            <p:cNvGrpSpPr>
              <a:grpSpLocks/>
            </p:cNvGrpSpPr>
            <p:nvPr/>
          </p:nvGrpSpPr>
          <p:grpSpPr bwMode="auto">
            <a:xfrm>
              <a:off x="1655" y="1344"/>
              <a:ext cx="2404" cy="547"/>
              <a:chOff x="828" y="1962"/>
              <a:chExt cx="3273" cy="547"/>
            </a:xfrm>
          </p:grpSpPr>
          <p:sp>
            <p:nvSpPr>
              <p:cNvPr id="11" name="Rectangle 9">
                <a:extLst>
                  <a:ext uri="{FF2B5EF4-FFF2-40B4-BE49-F238E27FC236}">
                    <a16:creationId xmlns:a16="http://schemas.microsoft.com/office/drawing/2014/main" id="{99DA4544-ADD8-4B09-ACB7-B52C497307DA}"/>
                  </a:ext>
                </a:extLst>
              </p:cNvPr>
              <p:cNvSpPr>
                <a:spLocks noChangeArrowheads="1"/>
              </p:cNvSpPr>
              <p:nvPr/>
            </p:nvSpPr>
            <p:spPr bwMode="auto">
              <a:xfrm>
                <a:off x="2181" y="1962"/>
                <a:ext cx="576" cy="240"/>
              </a:xfrm>
              <a:prstGeom prst="rect">
                <a:avLst/>
              </a:prstGeom>
              <a:solidFill>
                <a:srgbClr val="46ACAE"/>
              </a:solidFill>
              <a:ln w="38100" cap="sq">
                <a:solidFill>
                  <a:srgbClr val="FFCC99"/>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accent2"/>
                  </a:solidFill>
                  <a:latin typeface="Times New Roman" panose="02020603050405020304" pitchFamily="18" charset="0"/>
                  <a:ea typeface="宋体" panose="02010600030101010101" pitchFamily="2" charset="-122"/>
                </a:endParaRPr>
              </a:p>
            </p:txBody>
          </p:sp>
          <p:sp>
            <p:nvSpPr>
              <p:cNvPr id="12" name="Freeform 10">
                <a:extLst>
                  <a:ext uri="{FF2B5EF4-FFF2-40B4-BE49-F238E27FC236}">
                    <a16:creationId xmlns:a16="http://schemas.microsoft.com/office/drawing/2014/main" id="{685EF464-21CB-4A8D-90CE-2018CAA2DA70}"/>
                  </a:ext>
                </a:extLst>
              </p:cNvPr>
              <p:cNvSpPr>
                <a:spLocks/>
              </p:cNvSpPr>
              <p:nvPr/>
            </p:nvSpPr>
            <p:spPr bwMode="auto">
              <a:xfrm>
                <a:off x="828" y="2088"/>
                <a:ext cx="1344" cy="1"/>
              </a:xfrm>
              <a:custGeom>
                <a:avLst/>
                <a:gdLst>
                  <a:gd name="T0" fmla="*/ 1344 w 1344"/>
                  <a:gd name="T1" fmla="*/ 0 h 1"/>
                  <a:gd name="T2" fmla="*/ 0 w 1344"/>
                  <a:gd name="T3" fmla="*/ 0 h 1"/>
                  <a:gd name="T4" fmla="*/ 0 60000 65536"/>
                  <a:gd name="T5" fmla="*/ 0 60000 65536"/>
                  <a:gd name="T6" fmla="*/ 0 w 1344"/>
                  <a:gd name="T7" fmla="*/ 0 h 1"/>
                  <a:gd name="T8" fmla="*/ 1344 w 1344"/>
                  <a:gd name="T9" fmla="*/ 1 h 1"/>
                </a:gdLst>
                <a:ahLst/>
                <a:cxnLst>
                  <a:cxn ang="T4">
                    <a:pos x="T0" y="T1"/>
                  </a:cxn>
                  <a:cxn ang="T5">
                    <a:pos x="T2" y="T3"/>
                  </a:cxn>
                </a:cxnLst>
                <a:rect l="T6" t="T7" r="T8" b="T9"/>
                <a:pathLst>
                  <a:path w="1344" h="1">
                    <a:moveTo>
                      <a:pt x="1344" y="0"/>
                    </a:moveTo>
                    <a:lnTo>
                      <a:pt x="0" y="0"/>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11">
                <a:extLst>
                  <a:ext uri="{FF2B5EF4-FFF2-40B4-BE49-F238E27FC236}">
                    <a16:creationId xmlns:a16="http://schemas.microsoft.com/office/drawing/2014/main" id="{CC82AD0F-E8F8-42AD-B536-C5301075714D}"/>
                  </a:ext>
                </a:extLst>
              </p:cNvPr>
              <p:cNvSpPr>
                <a:spLocks/>
              </p:cNvSpPr>
              <p:nvPr/>
            </p:nvSpPr>
            <p:spPr bwMode="auto">
              <a:xfrm>
                <a:off x="2766" y="2076"/>
                <a:ext cx="1320" cy="6"/>
              </a:xfrm>
              <a:custGeom>
                <a:avLst/>
                <a:gdLst>
                  <a:gd name="T0" fmla="*/ 0 w 1320"/>
                  <a:gd name="T1" fmla="*/ 0 h 6"/>
                  <a:gd name="T2" fmla="*/ 1320 w 1320"/>
                  <a:gd name="T3" fmla="*/ 6 h 6"/>
                  <a:gd name="T4" fmla="*/ 0 60000 65536"/>
                  <a:gd name="T5" fmla="*/ 0 60000 65536"/>
                  <a:gd name="T6" fmla="*/ 0 w 1320"/>
                  <a:gd name="T7" fmla="*/ 0 h 6"/>
                  <a:gd name="T8" fmla="*/ 1320 w 1320"/>
                  <a:gd name="T9" fmla="*/ 6 h 6"/>
                </a:gdLst>
                <a:ahLst/>
                <a:cxnLst>
                  <a:cxn ang="T4">
                    <a:pos x="T0" y="T1"/>
                  </a:cxn>
                  <a:cxn ang="T5">
                    <a:pos x="T2" y="T3"/>
                  </a:cxn>
                </a:cxnLst>
                <a:rect l="T6" t="T7" r="T8" b="T9"/>
                <a:pathLst>
                  <a:path w="1320" h="6">
                    <a:moveTo>
                      <a:pt x="0" y="0"/>
                    </a:moveTo>
                    <a:lnTo>
                      <a:pt x="1320" y="6"/>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12">
                <a:extLst>
                  <a:ext uri="{FF2B5EF4-FFF2-40B4-BE49-F238E27FC236}">
                    <a16:creationId xmlns:a16="http://schemas.microsoft.com/office/drawing/2014/main" id="{EA2F9D8B-E3E4-4E4C-8AFC-23EDD3C96D21}"/>
                  </a:ext>
                </a:extLst>
              </p:cNvPr>
              <p:cNvSpPr txBox="1">
                <a:spLocks noChangeArrowheads="1"/>
              </p:cNvSpPr>
              <p:nvPr/>
            </p:nvSpPr>
            <p:spPr bwMode="auto">
              <a:xfrm>
                <a:off x="837"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tx2"/>
                  </a:solidFill>
                  <a:latin typeface="Times New Roman" panose="02020603050405020304" pitchFamily="18" charset="0"/>
                  <a:ea typeface="宋体" panose="02010600030101010101" pitchFamily="2" charset="-122"/>
                </a:endParaRPr>
              </a:p>
            </p:txBody>
          </p:sp>
          <p:sp>
            <p:nvSpPr>
              <p:cNvPr id="15" name="Text Box 13">
                <a:extLst>
                  <a:ext uri="{FF2B5EF4-FFF2-40B4-BE49-F238E27FC236}">
                    <a16:creationId xmlns:a16="http://schemas.microsoft.com/office/drawing/2014/main" id="{60CE979B-283E-4C76-85CA-4FAAE66E23BD}"/>
                  </a:ext>
                </a:extLst>
              </p:cNvPr>
              <p:cNvSpPr txBox="1">
                <a:spLocks noChangeArrowheads="1"/>
              </p:cNvSpPr>
              <p:nvPr/>
            </p:nvSpPr>
            <p:spPr bwMode="auto">
              <a:xfrm>
                <a:off x="3646"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tx2"/>
                  </a:solidFill>
                  <a:latin typeface="Times New Roman" panose="02020603050405020304" pitchFamily="18" charset="0"/>
                  <a:ea typeface="宋体" panose="02010600030101010101" pitchFamily="2" charset="-122"/>
                </a:endParaRPr>
              </a:p>
            </p:txBody>
          </p:sp>
        </p:grpSp>
        <p:sp>
          <p:nvSpPr>
            <p:cNvPr id="9" name="Text Box 14">
              <a:extLst>
                <a:ext uri="{FF2B5EF4-FFF2-40B4-BE49-F238E27FC236}">
                  <a16:creationId xmlns:a16="http://schemas.microsoft.com/office/drawing/2014/main" id="{F5B8F079-0295-4F48-86B3-0792A5AE0C06}"/>
                </a:ext>
              </a:extLst>
            </p:cNvPr>
            <p:cNvSpPr txBox="1">
              <a:spLocks noChangeArrowheads="1"/>
            </p:cNvSpPr>
            <p:nvPr/>
          </p:nvSpPr>
          <p:spPr bwMode="auto">
            <a:xfrm>
              <a:off x="1201" y="1253"/>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latin typeface="Times New Roman" panose="02020603050405020304" pitchFamily="18" charset="0"/>
                  <a:ea typeface="仿宋_GB2312" pitchFamily="49" charset="-122"/>
                  <a:sym typeface="Symbol" panose="05050102010706020507" pitchFamily="18" charset="2"/>
                </a:rPr>
                <a:t>A</a:t>
              </a:r>
            </a:p>
          </p:txBody>
        </p:sp>
        <p:sp>
          <p:nvSpPr>
            <p:cNvPr id="10" name="Text Box 15">
              <a:extLst>
                <a:ext uri="{FF2B5EF4-FFF2-40B4-BE49-F238E27FC236}">
                  <a16:creationId xmlns:a16="http://schemas.microsoft.com/office/drawing/2014/main" id="{F6FEDB36-21F1-4D94-9AE5-C43812D7D335}"/>
                </a:ext>
              </a:extLst>
            </p:cNvPr>
            <p:cNvSpPr txBox="1">
              <a:spLocks noChangeArrowheads="1"/>
            </p:cNvSpPr>
            <p:nvPr/>
          </p:nvSpPr>
          <p:spPr bwMode="auto">
            <a:xfrm>
              <a:off x="4149" y="1299"/>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latin typeface="Times New Roman" panose="02020603050405020304" pitchFamily="18" charset="0"/>
                  <a:ea typeface="仿宋_GB2312" pitchFamily="49" charset="-122"/>
                  <a:sym typeface="Symbol" panose="05050102010706020507" pitchFamily="18" charset="2"/>
                </a:rPr>
                <a:t>B</a:t>
              </a:r>
            </a:p>
          </p:txBody>
        </p:sp>
      </p:grpSp>
      <p:grpSp>
        <p:nvGrpSpPr>
          <p:cNvPr id="16" name="Group 16">
            <a:extLst>
              <a:ext uri="{FF2B5EF4-FFF2-40B4-BE49-F238E27FC236}">
                <a16:creationId xmlns:a16="http://schemas.microsoft.com/office/drawing/2014/main" id="{15AFB59A-70C5-4896-85EA-D172192D1AB1}"/>
              </a:ext>
            </a:extLst>
          </p:cNvPr>
          <p:cNvGrpSpPr>
            <a:grpSpLocks/>
          </p:cNvGrpSpPr>
          <p:nvPr/>
        </p:nvGrpSpPr>
        <p:grpSpPr bwMode="auto">
          <a:xfrm>
            <a:off x="2855913" y="4346575"/>
            <a:ext cx="5327650" cy="1403350"/>
            <a:chOff x="839" y="2368"/>
            <a:chExt cx="3356" cy="884"/>
          </a:xfrm>
        </p:grpSpPr>
        <p:sp>
          <p:nvSpPr>
            <p:cNvPr id="17" name="Text Box 17">
              <a:extLst>
                <a:ext uri="{FF2B5EF4-FFF2-40B4-BE49-F238E27FC236}">
                  <a16:creationId xmlns:a16="http://schemas.microsoft.com/office/drawing/2014/main" id="{A2E80123-171B-4705-8A8C-4D9C783B4058}"/>
                </a:ext>
              </a:extLst>
            </p:cNvPr>
            <p:cNvSpPr txBox="1">
              <a:spLocks noChangeArrowheads="1"/>
            </p:cNvSpPr>
            <p:nvPr/>
          </p:nvSpPr>
          <p:spPr bwMode="auto">
            <a:xfrm>
              <a:off x="1429" y="2368"/>
              <a:ext cx="63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kumimoji="1" lang="en-US" altLang="zh-CN" sz="3200" b="1" i="1">
                  <a:latin typeface="Times New Roman" panose="02020603050405020304" pitchFamily="18" charset="0"/>
                  <a:ea typeface="宋体" panose="02010600030101010101" pitchFamily="2" charset="-122"/>
                </a:rPr>
                <a:t>i</a:t>
              </a:r>
              <a:r>
                <a:rPr kumimoji="1" lang="en-US" altLang="zh-CN" sz="3200" b="1" i="1" baseline="-25000">
                  <a:latin typeface="Times New Roman" panose="02020603050405020304" pitchFamily="18" charset="0"/>
                  <a:ea typeface="宋体" panose="02010600030101010101" pitchFamily="2" charset="-122"/>
                </a:rPr>
                <a:t>AB</a:t>
              </a:r>
            </a:p>
          </p:txBody>
        </p:sp>
        <p:grpSp>
          <p:nvGrpSpPr>
            <p:cNvPr id="18" name="Group 18">
              <a:extLst>
                <a:ext uri="{FF2B5EF4-FFF2-40B4-BE49-F238E27FC236}">
                  <a16:creationId xmlns:a16="http://schemas.microsoft.com/office/drawing/2014/main" id="{DA79857A-748B-4113-BDE8-83147A5DB332}"/>
                </a:ext>
              </a:extLst>
            </p:cNvPr>
            <p:cNvGrpSpPr>
              <a:grpSpLocks/>
            </p:cNvGrpSpPr>
            <p:nvPr/>
          </p:nvGrpSpPr>
          <p:grpSpPr bwMode="auto">
            <a:xfrm>
              <a:off x="1293" y="2705"/>
              <a:ext cx="2404" cy="547"/>
              <a:chOff x="828" y="1962"/>
              <a:chExt cx="3273" cy="547"/>
            </a:xfrm>
          </p:grpSpPr>
          <p:sp>
            <p:nvSpPr>
              <p:cNvPr id="21" name="Rectangle 19">
                <a:extLst>
                  <a:ext uri="{FF2B5EF4-FFF2-40B4-BE49-F238E27FC236}">
                    <a16:creationId xmlns:a16="http://schemas.microsoft.com/office/drawing/2014/main" id="{69F6FB93-0A90-4434-A104-73C98F26AE86}"/>
                  </a:ext>
                </a:extLst>
              </p:cNvPr>
              <p:cNvSpPr>
                <a:spLocks noChangeArrowheads="1"/>
              </p:cNvSpPr>
              <p:nvPr/>
            </p:nvSpPr>
            <p:spPr bwMode="auto">
              <a:xfrm>
                <a:off x="2181" y="1962"/>
                <a:ext cx="576" cy="240"/>
              </a:xfrm>
              <a:prstGeom prst="rect">
                <a:avLst/>
              </a:prstGeom>
              <a:solidFill>
                <a:srgbClr val="46ACAE"/>
              </a:solidFill>
              <a:ln w="38100" cap="sq">
                <a:solidFill>
                  <a:srgbClr val="FFCC99"/>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accent2"/>
                  </a:solidFill>
                  <a:latin typeface="Times New Roman" panose="02020603050405020304" pitchFamily="18" charset="0"/>
                  <a:ea typeface="宋体" panose="02010600030101010101" pitchFamily="2" charset="-122"/>
                </a:endParaRPr>
              </a:p>
            </p:txBody>
          </p:sp>
          <p:sp>
            <p:nvSpPr>
              <p:cNvPr id="22" name="Freeform 20">
                <a:extLst>
                  <a:ext uri="{FF2B5EF4-FFF2-40B4-BE49-F238E27FC236}">
                    <a16:creationId xmlns:a16="http://schemas.microsoft.com/office/drawing/2014/main" id="{973AB9DD-D00E-43F3-AFFE-543B32C911AD}"/>
                  </a:ext>
                </a:extLst>
              </p:cNvPr>
              <p:cNvSpPr>
                <a:spLocks/>
              </p:cNvSpPr>
              <p:nvPr/>
            </p:nvSpPr>
            <p:spPr bwMode="auto">
              <a:xfrm>
                <a:off x="828" y="2088"/>
                <a:ext cx="1344" cy="1"/>
              </a:xfrm>
              <a:custGeom>
                <a:avLst/>
                <a:gdLst>
                  <a:gd name="T0" fmla="*/ 1344 w 1344"/>
                  <a:gd name="T1" fmla="*/ 0 h 1"/>
                  <a:gd name="T2" fmla="*/ 0 w 1344"/>
                  <a:gd name="T3" fmla="*/ 0 h 1"/>
                  <a:gd name="T4" fmla="*/ 0 60000 65536"/>
                  <a:gd name="T5" fmla="*/ 0 60000 65536"/>
                  <a:gd name="T6" fmla="*/ 0 w 1344"/>
                  <a:gd name="T7" fmla="*/ 0 h 1"/>
                  <a:gd name="T8" fmla="*/ 1344 w 1344"/>
                  <a:gd name="T9" fmla="*/ 1 h 1"/>
                </a:gdLst>
                <a:ahLst/>
                <a:cxnLst>
                  <a:cxn ang="T4">
                    <a:pos x="T0" y="T1"/>
                  </a:cxn>
                  <a:cxn ang="T5">
                    <a:pos x="T2" y="T3"/>
                  </a:cxn>
                </a:cxnLst>
                <a:rect l="T6" t="T7" r="T8" b="T9"/>
                <a:pathLst>
                  <a:path w="1344" h="1">
                    <a:moveTo>
                      <a:pt x="1344" y="0"/>
                    </a:moveTo>
                    <a:lnTo>
                      <a:pt x="0" y="0"/>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 name="Freeform 21">
                <a:extLst>
                  <a:ext uri="{FF2B5EF4-FFF2-40B4-BE49-F238E27FC236}">
                    <a16:creationId xmlns:a16="http://schemas.microsoft.com/office/drawing/2014/main" id="{48BEE396-1097-4B81-BBC9-53F22ECC69DB}"/>
                  </a:ext>
                </a:extLst>
              </p:cNvPr>
              <p:cNvSpPr>
                <a:spLocks/>
              </p:cNvSpPr>
              <p:nvPr/>
            </p:nvSpPr>
            <p:spPr bwMode="auto">
              <a:xfrm>
                <a:off x="2766" y="2076"/>
                <a:ext cx="1320" cy="6"/>
              </a:xfrm>
              <a:custGeom>
                <a:avLst/>
                <a:gdLst>
                  <a:gd name="T0" fmla="*/ 0 w 1320"/>
                  <a:gd name="T1" fmla="*/ 0 h 6"/>
                  <a:gd name="T2" fmla="*/ 1320 w 1320"/>
                  <a:gd name="T3" fmla="*/ 6 h 6"/>
                  <a:gd name="T4" fmla="*/ 0 60000 65536"/>
                  <a:gd name="T5" fmla="*/ 0 60000 65536"/>
                  <a:gd name="T6" fmla="*/ 0 w 1320"/>
                  <a:gd name="T7" fmla="*/ 0 h 6"/>
                  <a:gd name="T8" fmla="*/ 1320 w 1320"/>
                  <a:gd name="T9" fmla="*/ 6 h 6"/>
                </a:gdLst>
                <a:ahLst/>
                <a:cxnLst>
                  <a:cxn ang="T4">
                    <a:pos x="T0" y="T1"/>
                  </a:cxn>
                  <a:cxn ang="T5">
                    <a:pos x="T2" y="T3"/>
                  </a:cxn>
                </a:cxnLst>
                <a:rect l="T6" t="T7" r="T8" b="T9"/>
                <a:pathLst>
                  <a:path w="1320" h="6">
                    <a:moveTo>
                      <a:pt x="0" y="0"/>
                    </a:moveTo>
                    <a:lnTo>
                      <a:pt x="1320" y="6"/>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 name="Text Box 22">
                <a:extLst>
                  <a:ext uri="{FF2B5EF4-FFF2-40B4-BE49-F238E27FC236}">
                    <a16:creationId xmlns:a16="http://schemas.microsoft.com/office/drawing/2014/main" id="{85BDB4AE-7E66-40AA-BE60-0C4DCB378654}"/>
                  </a:ext>
                </a:extLst>
              </p:cNvPr>
              <p:cNvSpPr txBox="1">
                <a:spLocks noChangeArrowheads="1"/>
              </p:cNvSpPr>
              <p:nvPr/>
            </p:nvSpPr>
            <p:spPr bwMode="auto">
              <a:xfrm>
                <a:off x="837"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tx2"/>
                  </a:solidFill>
                  <a:latin typeface="Times New Roman" panose="02020603050405020304" pitchFamily="18" charset="0"/>
                  <a:ea typeface="宋体" panose="02010600030101010101" pitchFamily="2" charset="-122"/>
                </a:endParaRPr>
              </a:p>
            </p:txBody>
          </p:sp>
          <p:sp>
            <p:nvSpPr>
              <p:cNvPr id="25" name="Text Box 23">
                <a:extLst>
                  <a:ext uri="{FF2B5EF4-FFF2-40B4-BE49-F238E27FC236}">
                    <a16:creationId xmlns:a16="http://schemas.microsoft.com/office/drawing/2014/main" id="{D8D70833-DE9B-4354-906B-3F4E18A57D74}"/>
                  </a:ext>
                </a:extLst>
              </p:cNvPr>
              <p:cNvSpPr txBox="1">
                <a:spLocks noChangeArrowheads="1"/>
              </p:cNvSpPr>
              <p:nvPr/>
            </p:nvSpPr>
            <p:spPr bwMode="auto">
              <a:xfrm>
                <a:off x="3646"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endParaRPr kumimoji="1" lang="zh-CN" altLang="en-US" sz="2400" b="1">
                  <a:solidFill>
                    <a:schemeClr val="tx2"/>
                  </a:solidFill>
                  <a:latin typeface="Times New Roman" panose="02020603050405020304" pitchFamily="18" charset="0"/>
                  <a:ea typeface="宋体" panose="02010600030101010101" pitchFamily="2" charset="-122"/>
                </a:endParaRPr>
              </a:p>
            </p:txBody>
          </p:sp>
        </p:grpSp>
        <p:sp>
          <p:nvSpPr>
            <p:cNvPr id="19" name="Text Box 24">
              <a:extLst>
                <a:ext uri="{FF2B5EF4-FFF2-40B4-BE49-F238E27FC236}">
                  <a16:creationId xmlns:a16="http://schemas.microsoft.com/office/drawing/2014/main" id="{C2FE22A1-C178-40AB-B948-91B9E4F4DD99}"/>
                </a:ext>
              </a:extLst>
            </p:cNvPr>
            <p:cNvSpPr txBox="1">
              <a:spLocks noChangeArrowheads="1"/>
            </p:cNvSpPr>
            <p:nvPr/>
          </p:nvSpPr>
          <p:spPr bwMode="auto">
            <a:xfrm>
              <a:off x="839" y="2614"/>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latin typeface="Times New Roman" panose="02020603050405020304" pitchFamily="18" charset="0"/>
                  <a:ea typeface="仿宋_GB2312" pitchFamily="49" charset="-122"/>
                  <a:sym typeface="Symbol" panose="05050102010706020507" pitchFamily="18" charset="2"/>
                </a:rPr>
                <a:t>A</a:t>
              </a:r>
            </a:p>
          </p:txBody>
        </p:sp>
        <p:sp>
          <p:nvSpPr>
            <p:cNvPr id="20" name="Text Box 25">
              <a:extLst>
                <a:ext uri="{FF2B5EF4-FFF2-40B4-BE49-F238E27FC236}">
                  <a16:creationId xmlns:a16="http://schemas.microsoft.com/office/drawing/2014/main" id="{11BB8B4F-FA46-42A1-9225-8FFC6B76F183}"/>
                </a:ext>
              </a:extLst>
            </p:cNvPr>
            <p:cNvSpPr txBox="1">
              <a:spLocks noChangeArrowheads="1"/>
            </p:cNvSpPr>
            <p:nvPr/>
          </p:nvSpPr>
          <p:spPr bwMode="auto">
            <a:xfrm>
              <a:off x="3787" y="2660"/>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kumimoji="1" lang="en-US" altLang="zh-CN" sz="2800" b="1">
                  <a:latin typeface="Times New Roman" panose="02020603050405020304" pitchFamily="18" charset="0"/>
                  <a:ea typeface="仿宋_GB2312" pitchFamily="49" charset="-122"/>
                  <a:sym typeface="Symbol" panose="05050102010706020507" pitchFamily="18" charset="2"/>
                </a:rPr>
                <a:t>B</a:t>
              </a:r>
            </a:p>
          </p:txBody>
        </p:sp>
      </p:grpSp>
    </p:spTree>
    <p:extLst>
      <p:ext uri="{BB962C8B-B14F-4D97-AF65-F5344CB8AC3E}">
        <p14:creationId xmlns:p14="http://schemas.microsoft.com/office/powerpoint/2010/main" val="18312708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文本框 50177"/>
          <p:cNvSpPr txBox="1">
            <a:spLocks noChangeArrowheads="1"/>
          </p:cNvSpPr>
          <p:nvPr/>
        </p:nvSpPr>
        <p:spPr bwMode="auto">
          <a:xfrm>
            <a:off x="2362200" y="5181600"/>
            <a:ext cx="8305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400">
                <a:solidFill>
                  <a:schemeClr val="bg1"/>
                </a:solidFill>
                <a:latin typeface="幼圆" panose="02010509060101010101" pitchFamily="49" charset="-122"/>
              </a:rPr>
              <a:t>      </a:t>
            </a:r>
            <a:r>
              <a:rPr lang="zh-CN" altLang="en-US" sz="2000" b="0">
                <a:latin typeface="幼圆" panose="02010509060101010101" pitchFamily="49" charset="-122"/>
              </a:rPr>
              <a:t>在一定条件下，多子扩散和少子漂移达到动态平衡，空间电荷区的宽度基本上稳定。</a:t>
            </a:r>
          </a:p>
        </p:txBody>
      </p:sp>
      <p:sp>
        <p:nvSpPr>
          <p:cNvPr id="50179" name="十字星 50178"/>
          <p:cNvSpPr>
            <a:spLocks noChangeArrowheads="1"/>
          </p:cNvSpPr>
          <p:nvPr/>
        </p:nvSpPr>
        <p:spPr bwMode="auto">
          <a:xfrm>
            <a:off x="2057400" y="5105400"/>
            <a:ext cx="381000" cy="457200"/>
          </a:xfrm>
          <a:prstGeom prst="star4">
            <a:avLst>
              <a:gd name="adj" fmla="val 12500"/>
            </a:avLst>
          </a:prstGeom>
          <a:solidFill>
            <a:srgbClr val="FFFF00"/>
          </a:solidFill>
          <a:ln w="38100">
            <a:solidFill>
              <a:srgbClr val="FFCC99"/>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0180" name="十字星 50179"/>
          <p:cNvSpPr>
            <a:spLocks noChangeArrowheads="1"/>
          </p:cNvSpPr>
          <p:nvPr/>
        </p:nvSpPr>
        <p:spPr bwMode="auto">
          <a:xfrm>
            <a:off x="2667000" y="4495800"/>
            <a:ext cx="381000" cy="457200"/>
          </a:xfrm>
          <a:prstGeom prst="star4">
            <a:avLst>
              <a:gd name="adj" fmla="val 12500"/>
            </a:avLst>
          </a:prstGeom>
          <a:solidFill>
            <a:srgbClr val="FFFF00"/>
          </a:solidFill>
          <a:ln w="38100">
            <a:solidFill>
              <a:srgbClr val="FFCC99"/>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0181" name="十字星 50180"/>
          <p:cNvSpPr>
            <a:spLocks noChangeArrowheads="1"/>
          </p:cNvSpPr>
          <p:nvPr/>
        </p:nvSpPr>
        <p:spPr bwMode="auto">
          <a:xfrm>
            <a:off x="3124200" y="3810000"/>
            <a:ext cx="381000" cy="457200"/>
          </a:xfrm>
          <a:prstGeom prst="star4">
            <a:avLst>
              <a:gd name="adj" fmla="val 12500"/>
            </a:avLst>
          </a:prstGeom>
          <a:solidFill>
            <a:srgbClr val="FFFF00"/>
          </a:solidFill>
          <a:ln w="38100">
            <a:solidFill>
              <a:srgbClr val="FFCC99"/>
            </a:solidFill>
            <a:miter lim="800000"/>
          </a:ln>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0182" name="文本框 50181"/>
          <p:cNvSpPr txBox="1">
            <a:spLocks noChangeArrowheads="1"/>
          </p:cNvSpPr>
          <p:nvPr/>
        </p:nvSpPr>
        <p:spPr bwMode="auto">
          <a:xfrm>
            <a:off x="3505200" y="4572001"/>
            <a:ext cx="678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000" b="0">
                <a:latin typeface="Times New Roman" panose="02020603050405020304" pitchFamily="18" charset="0"/>
              </a:rPr>
              <a:t>内电场阻挡多子的扩散运动，推动少子的漂移运动。</a:t>
            </a:r>
          </a:p>
        </p:txBody>
      </p:sp>
      <p:grpSp>
        <p:nvGrpSpPr>
          <p:cNvPr id="50183" name="组合 50182"/>
          <p:cNvGrpSpPr/>
          <p:nvPr/>
        </p:nvGrpSpPr>
        <p:grpSpPr bwMode="auto">
          <a:xfrm>
            <a:off x="4224338" y="625475"/>
            <a:ext cx="5040312" cy="2871788"/>
            <a:chOff x="0" y="0"/>
            <a:chExt cx="2853" cy="1809"/>
          </a:xfrm>
        </p:grpSpPr>
        <p:pic>
          <p:nvPicPr>
            <p:cNvPr id="51216" name="图片 50183" descr="备份_图形15(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 y="209"/>
              <a:ext cx="2675" cy="1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7" name="直接连接符 50184"/>
            <p:cNvSpPr>
              <a:spLocks noChangeShapeType="1"/>
            </p:cNvSpPr>
            <p:nvPr/>
          </p:nvSpPr>
          <p:spPr bwMode="auto">
            <a:xfrm>
              <a:off x="885" y="30"/>
              <a:ext cx="1" cy="1521"/>
            </a:xfrm>
            <a:prstGeom prst="line">
              <a:avLst/>
            </a:prstGeom>
            <a:noFill/>
            <a:ln w="31750">
              <a:solidFill>
                <a:srgbClr val="00CCFF"/>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1218" name="直接连接符 50185"/>
            <p:cNvSpPr>
              <a:spLocks noChangeShapeType="1"/>
            </p:cNvSpPr>
            <p:nvPr/>
          </p:nvSpPr>
          <p:spPr bwMode="auto">
            <a:xfrm>
              <a:off x="1983" y="0"/>
              <a:ext cx="1" cy="1579"/>
            </a:xfrm>
            <a:prstGeom prst="line">
              <a:avLst/>
            </a:prstGeom>
            <a:noFill/>
            <a:ln w="31750">
              <a:solidFill>
                <a:srgbClr val="00CCFF"/>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1219" name="文本框 50186"/>
            <p:cNvSpPr txBox="1">
              <a:spLocks noChangeArrowheads="1"/>
            </p:cNvSpPr>
            <p:nvPr/>
          </p:nvSpPr>
          <p:spPr bwMode="auto">
            <a:xfrm>
              <a:off x="1087" y="0"/>
              <a:ext cx="7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1400" b="0">
                  <a:solidFill>
                    <a:srgbClr val="FF9933"/>
                  </a:solidFill>
                  <a:latin typeface="Times New Roman" panose="02020603050405020304" pitchFamily="18" charset="0"/>
                </a:rPr>
                <a:t>空间电荷区</a:t>
              </a:r>
            </a:p>
          </p:txBody>
        </p:sp>
        <p:sp>
          <p:nvSpPr>
            <p:cNvPr id="51220" name="直接连接符 50187"/>
            <p:cNvSpPr>
              <a:spLocks noChangeShapeType="1"/>
            </p:cNvSpPr>
            <p:nvPr/>
          </p:nvSpPr>
          <p:spPr bwMode="auto">
            <a:xfrm>
              <a:off x="1723" y="90"/>
              <a:ext cx="253" cy="0"/>
            </a:xfrm>
            <a:prstGeom prst="line">
              <a:avLst/>
            </a:prstGeom>
            <a:noFill/>
            <a:ln w="952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1" name="直接连接符 50188"/>
            <p:cNvSpPr>
              <a:spLocks noChangeShapeType="1"/>
            </p:cNvSpPr>
            <p:nvPr/>
          </p:nvSpPr>
          <p:spPr bwMode="auto">
            <a:xfrm flipH="1">
              <a:off x="885" y="90"/>
              <a:ext cx="254" cy="0"/>
            </a:xfrm>
            <a:prstGeom prst="line">
              <a:avLst/>
            </a:prstGeom>
            <a:noFill/>
            <a:ln w="952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2" name="直接连接符 50189"/>
            <p:cNvSpPr>
              <a:spLocks noChangeShapeType="1"/>
            </p:cNvSpPr>
            <p:nvPr/>
          </p:nvSpPr>
          <p:spPr bwMode="auto">
            <a:xfrm flipH="1">
              <a:off x="1058" y="1615"/>
              <a:ext cx="704" cy="1"/>
            </a:xfrm>
            <a:prstGeom prst="line">
              <a:avLst/>
            </a:prstGeom>
            <a:noFill/>
            <a:ln w="952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3" name="文本框 50190"/>
            <p:cNvSpPr txBox="1">
              <a:spLocks noChangeArrowheads="1"/>
            </p:cNvSpPr>
            <p:nvPr/>
          </p:nvSpPr>
          <p:spPr bwMode="auto">
            <a:xfrm>
              <a:off x="1117" y="1617"/>
              <a:ext cx="7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1400" b="0">
                  <a:solidFill>
                    <a:srgbClr val="FF9933"/>
                  </a:solidFill>
                  <a:latin typeface="Times New Roman" panose="02020603050405020304" pitchFamily="18" charset="0"/>
                </a:rPr>
                <a:t>内电场方向</a:t>
              </a:r>
            </a:p>
          </p:txBody>
        </p:sp>
        <p:graphicFrame>
          <p:nvGraphicFramePr>
            <p:cNvPr id="51224" name="对象 50191"/>
            <p:cNvGraphicFramePr>
              <a:graphicFrameLocks noChangeAspect="1"/>
            </p:cNvGraphicFramePr>
            <p:nvPr/>
          </p:nvGraphicFramePr>
          <p:xfrm>
            <a:off x="2185" y="658"/>
            <a:ext cx="140" cy="145"/>
          </p:xfrm>
          <a:graphic>
            <a:graphicData uri="http://schemas.openxmlformats.org/presentationml/2006/ole">
              <mc:AlternateContent xmlns:mc="http://schemas.openxmlformats.org/markup-compatibility/2006">
                <mc:Choice xmlns:v="urn:schemas-microsoft-com:vml" Requires="v">
                  <p:oleObj r:id="rId3" imgW="457200" imgH="457200" progId="">
                    <p:embed/>
                  </p:oleObj>
                </mc:Choice>
                <mc:Fallback>
                  <p:oleObj r:id="rId3" imgW="457200" imgH="457200" progId="">
                    <p:embed/>
                    <p:pic>
                      <p:nvPicPr>
                        <p:cNvPr id="51224" name="对象 501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 y="658"/>
                          <a:ext cx="14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25" name="对象 50192"/>
            <p:cNvGraphicFramePr>
              <a:graphicFrameLocks noChangeAspect="1"/>
            </p:cNvGraphicFramePr>
            <p:nvPr/>
          </p:nvGraphicFramePr>
          <p:xfrm>
            <a:off x="510" y="1017"/>
            <a:ext cx="141" cy="145"/>
          </p:xfrm>
          <a:graphic>
            <a:graphicData uri="http://schemas.openxmlformats.org/presentationml/2006/ole">
              <mc:AlternateContent xmlns:mc="http://schemas.openxmlformats.org/markup-compatibility/2006">
                <mc:Choice xmlns:v="urn:schemas-microsoft-com:vml" Requires="v">
                  <p:oleObj r:id="rId5" imgW="457200" imgH="457200" progId="">
                    <p:embed/>
                  </p:oleObj>
                </mc:Choice>
                <mc:Fallback>
                  <p:oleObj r:id="rId5" imgW="457200" imgH="457200" progId="">
                    <p:embed/>
                    <p:pic>
                      <p:nvPicPr>
                        <p:cNvPr id="51225" name="对象 501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 y="1017"/>
                          <a:ext cx="14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26" name="对象 50193"/>
            <p:cNvGraphicFramePr>
              <a:graphicFrameLocks noChangeAspect="1"/>
            </p:cNvGraphicFramePr>
            <p:nvPr/>
          </p:nvGraphicFramePr>
          <p:xfrm>
            <a:off x="567" y="568"/>
            <a:ext cx="142" cy="146"/>
          </p:xfrm>
          <a:graphic>
            <a:graphicData uri="http://schemas.openxmlformats.org/presentationml/2006/ole">
              <mc:AlternateContent xmlns:mc="http://schemas.openxmlformats.org/markup-compatibility/2006">
                <mc:Choice xmlns:v="urn:schemas-microsoft-com:vml" Requires="v">
                  <p:oleObj r:id="rId6" imgW="457200" imgH="457200" progId="">
                    <p:embed/>
                  </p:oleObj>
                </mc:Choice>
                <mc:Fallback>
                  <p:oleObj r:id="rId6" imgW="457200" imgH="457200" progId="">
                    <p:embed/>
                    <p:pic>
                      <p:nvPicPr>
                        <p:cNvPr id="51226" name="对象 501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 y="568"/>
                          <a:ext cx="142"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27" name="对象 50194"/>
            <p:cNvGraphicFramePr>
              <a:graphicFrameLocks noChangeAspect="1"/>
            </p:cNvGraphicFramePr>
            <p:nvPr/>
          </p:nvGraphicFramePr>
          <p:xfrm>
            <a:off x="2214" y="1076"/>
            <a:ext cx="140" cy="146"/>
          </p:xfrm>
          <a:graphic>
            <a:graphicData uri="http://schemas.openxmlformats.org/presentationml/2006/ole">
              <mc:AlternateContent xmlns:mc="http://schemas.openxmlformats.org/markup-compatibility/2006">
                <mc:Choice xmlns:v="urn:schemas-microsoft-com:vml" Requires="v">
                  <p:oleObj r:id="rId8" imgW="457200" imgH="457200" progId="">
                    <p:embed/>
                  </p:oleObj>
                </mc:Choice>
                <mc:Fallback>
                  <p:oleObj r:id="rId8" imgW="457200" imgH="457200" progId="">
                    <p:embed/>
                    <p:pic>
                      <p:nvPicPr>
                        <p:cNvPr id="51227" name="对象 501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4" y="1076"/>
                          <a:ext cx="14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28" name="直接连接符 50195"/>
            <p:cNvSpPr>
              <a:spLocks noChangeShapeType="1"/>
            </p:cNvSpPr>
            <p:nvPr/>
          </p:nvSpPr>
          <p:spPr bwMode="auto">
            <a:xfrm>
              <a:off x="626" y="1076"/>
              <a:ext cx="1070" cy="1"/>
            </a:xfrm>
            <a:prstGeom prst="line">
              <a:avLst/>
            </a:prstGeom>
            <a:noFill/>
            <a:ln w="9525">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29" name="直接连接符 50196"/>
            <p:cNvSpPr>
              <a:spLocks noChangeShapeType="1"/>
            </p:cNvSpPr>
            <p:nvPr/>
          </p:nvSpPr>
          <p:spPr bwMode="auto">
            <a:xfrm flipH="1">
              <a:off x="914" y="1166"/>
              <a:ext cx="1267" cy="1"/>
            </a:xfrm>
            <a:prstGeom prst="line">
              <a:avLst/>
            </a:prstGeom>
            <a:noFill/>
            <a:ln w="9525">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0" name="直接连接符 50197"/>
            <p:cNvSpPr>
              <a:spLocks noChangeShapeType="1"/>
            </p:cNvSpPr>
            <p:nvPr/>
          </p:nvSpPr>
          <p:spPr bwMode="auto">
            <a:xfrm flipH="1">
              <a:off x="885" y="747"/>
              <a:ext cx="1268" cy="1"/>
            </a:xfrm>
            <a:prstGeom prst="line">
              <a:avLst/>
            </a:prstGeom>
            <a:noFill/>
            <a:ln w="9525">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1" name="直接连接符 50198"/>
            <p:cNvSpPr>
              <a:spLocks noChangeShapeType="1"/>
            </p:cNvSpPr>
            <p:nvPr/>
          </p:nvSpPr>
          <p:spPr bwMode="auto">
            <a:xfrm>
              <a:off x="683" y="658"/>
              <a:ext cx="1070" cy="1"/>
            </a:xfrm>
            <a:prstGeom prst="line">
              <a:avLst/>
            </a:prstGeom>
            <a:noFill/>
            <a:ln w="9525">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2" name="直接连接符 50199"/>
            <p:cNvSpPr>
              <a:spLocks noChangeShapeType="1"/>
            </p:cNvSpPr>
            <p:nvPr/>
          </p:nvSpPr>
          <p:spPr bwMode="auto">
            <a:xfrm flipV="1">
              <a:off x="770" y="1076"/>
              <a:ext cx="338" cy="517"/>
            </a:xfrm>
            <a:prstGeom prst="line">
              <a:avLst/>
            </a:prstGeom>
            <a:noFill/>
            <a:ln w="12700">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3" name="直接连接符 50200"/>
            <p:cNvSpPr>
              <a:spLocks noChangeShapeType="1"/>
            </p:cNvSpPr>
            <p:nvPr/>
          </p:nvSpPr>
          <p:spPr bwMode="auto">
            <a:xfrm flipV="1">
              <a:off x="770" y="1166"/>
              <a:ext cx="732" cy="431"/>
            </a:xfrm>
            <a:prstGeom prst="line">
              <a:avLst/>
            </a:prstGeom>
            <a:noFill/>
            <a:ln w="12700">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4" name="直接连接符 50201"/>
            <p:cNvSpPr>
              <a:spLocks noChangeShapeType="1"/>
            </p:cNvSpPr>
            <p:nvPr/>
          </p:nvSpPr>
          <p:spPr bwMode="auto">
            <a:xfrm>
              <a:off x="713" y="179"/>
              <a:ext cx="760" cy="460"/>
            </a:xfrm>
            <a:prstGeom prst="line">
              <a:avLst/>
            </a:prstGeom>
            <a:noFill/>
            <a:ln w="12700">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5" name="直接连接符 50202"/>
            <p:cNvSpPr>
              <a:spLocks noChangeShapeType="1"/>
            </p:cNvSpPr>
            <p:nvPr/>
          </p:nvSpPr>
          <p:spPr bwMode="auto">
            <a:xfrm>
              <a:off x="713" y="179"/>
              <a:ext cx="507" cy="517"/>
            </a:xfrm>
            <a:prstGeom prst="line">
              <a:avLst/>
            </a:prstGeom>
            <a:noFill/>
            <a:ln w="12700">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36" name="文本框 50203"/>
            <p:cNvSpPr txBox="1">
              <a:spLocks noChangeArrowheads="1"/>
            </p:cNvSpPr>
            <p:nvPr/>
          </p:nvSpPr>
          <p:spPr bwMode="auto">
            <a:xfrm>
              <a:off x="0" y="2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1400" b="0">
                  <a:solidFill>
                    <a:schemeClr val="bg1"/>
                  </a:solidFill>
                  <a:latin typeface="Times New Roman" panose="02020603050405020304" pitchFamily="18" charset="0"/>
                </a:rPr>
                <a:t>P</a:t>
              </a:r>
            </a:p>
          </p:txBody>
        </p:sp>
        <p:sp>
          <p:nvSpPr>
            <p:cNvPr id="51237" name="文本框 50204"/>
            <p:cNvSpPr txBox="1">
              <a:spLocks noChangeArrowheads="1"/>
            </p:cNvSpPr>
            <p:nvPr/>
          </p:nvSpPr>
          <p:spPr bwMode="auto">
            <a:xfrm>
              <a:off x="2544" y="28"/>
              <a:ext cx="3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1400" b="0">
                  <a:solidFill>
                    <a:schemeClr val="bg1"/>
                  </a:solidFill>
                  <a:latin typeface="Times New Roman" panose="02020603050405020304" pitchFamily="18" charset="0"/>
                </a:rPr>
                <a:t>N</a:t>
              </a:r>
            </a:p>
          </p:txBody>
        </p:sp>
        <p:sp>
          <p:nvSpPr>
            <p:cNvPr id="51238" name="矩形 50205"/>
            <p:cNvSpPr>
              <a:spLocks noChangeArrowheads="1"/>
            </p:cNvSpPr>
            <p:nvPr/>
          </p:nvSpPr>
          <p:spPr bwMode="auto">
            <a:xfrm>
              <a:off x="337" y="1586"/>
              <a:ext cx="52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r>
                <a:rPr lang="zh-CN" altLang="en-US" sz="1200" b="0">
                  <a:solidFill>
                    <a:srgbClr val="FF9933"/>
                  </a:solidFill>
                  <a:latin typeface="Times New Roman" panose="02020603050405020304" pitchFamily="18" charset="0"/>
                </a:rPr>
                <a:t>多子扩散</a:t>
              </a:r>
            </a:p>
          </p:txBody>
        </p:sp>
        <p:sp>
          <p:nvSpPr>
            <p:cNvPr id="51239" name="矩形 50206"/>
            <p:cNvSpPr>
              <a:spLocks noChangeArrowheads="1"/>
            </p:cNvSpPr>
            <p:nvPr/>
          </p:nvSpPr>
          <p:spPr bwMode="auto">
            <a:xfrm>
              <a:off x="231" y="19"/>
              <a:ext cx="5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1400" b="0">
                  <a:solidFill>
                    <a:srgbClr val="FF9933"/>
                  </a:solidFill>
                  <a:latin typeface="Times New Roman" panose="02020603050405020304" pitchFamily="18" charset="0"/>
                </a:rPr>
                <a:t>少子漂移</a:t>
              </a:r>
            </a:p>
          </p:txBody>
        </p:sp>
      </p:grpSp>
      <p:sp>
        <p:nvSpPr>
          <p:cNvPr id="50208" name="矩形 50207"/>
          <p:cNvSpPr>
            <a:spLocks noChangeArrowheads="1"/>
          </p:cNvSpPr>
          <p:nvPr/>
        </p:nvSpPr>
        <p:spPr bwMode="auto">
          <a:xfrm>
            <a:off x="1833563" y="2819400"/>
            <a:ext cx="1606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r>
              <a:rPr lang="zh-CN" altLang="en-US" sz="3200" b="0">
                <a:latin typeface="Times New Roman" panose="02020603050405020304" pitchFamily="18" charset="0"/>
                <a:ea typeface="华文彩云" panose="02010800040101010101" pitchFamily="2" charset="-122"/>
              </a:rPr>
              <a:t>结 论 ：</a:t>
            </a:r>
          </a:p>
        </p:txBody>
      </p:sp>
      <p:sp>
        <p:nvSpPr>
          <p:cNvPr id="50209" name="矩形 50208"/>
          <p:cNvSpPr>
            <a:spLocks noChangeArrowheads="1"/>
          </p:cNvSpPr>
          <p:nvPr/>
        </p:nvSpPr>
        <p:spPr bwMode="auto">
          <a:xfrm>
            <a:off x="3935413" y="549275"/>
            <a:ext cx="5600700" cy="3124200"/>
          </a:xfrm>
          <a:prstGeom prst="rect">
            <a:avLst/>
          </a:prstGeom>
          <a:noFill/>
          <a:ln w="57150" cap="rnd">
            <a:solidFill>
              <a:srgbClr val="FF66FF"/>
            </a:solidFill>
            <a:prstDash val="sysDot"/>
            <a:miter lim="800000"/>
          </a:ln>
          <a:extLst>
            <a:ext uri="{909E8E84-426E-40DD-AFC4-6F175D3DCCD1}">
              <a14:hiddenFill xmlns:a14="http://schemas.microsoft.com/office/drawing/2010/main">
                <a:solidFill>
                  <a:srgbClr val="FFFFFF"/>
                </a:solidFill>
              </a14:hiddenFill>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0210" name="文本框 50209"/>
          <p:cNvSpPr txBox="1">
            <a:spLocks noChangeArrowheads="1"/>
          </p:cNvSpPr>
          <p:nvPr/>
        </p:nvSpPr>
        <p:spPr bwMode="auto">
          <a:xfrm>
            <a:off x="3810001" y="3886201"/>
            <a:ext cx="6462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000" b="0">
                <a:latin typeface="幼圆" panose="02010509060101010101" pitchFamily="49" charset="-122"/>
              </a:rPr>
              <a:t>在</a:t>
            </a:r>
            <a:r>
              <a:rPr lang="en-US" altLang="zh-CN" sz="2000" b="0">
                <a:latin typeface="Times New Roman" panose="02020603050405020304" pitchFamily="18" charset="0"/>
              </a:rPr>
              <a:t>PN</a:t>
            </a:r>
            <a:r>
              <a:rPr lang="zh-CN" altLang="en-US" sz="2000" b="0">
                <a:latin typeface="幼圆" panose="02010509060101010101" pitchFamily="49" charset="-122"/>
              </a:rPr>
              <a:t>结中同时存在多子的扩散运动和少子的漂移运动。</a:t>
            </a:r>
          </a:p>
        </p:txBody>
      </p:sp>
      <p:sp>
        <p:nvSpPr>
          <p:cNvPr id="51211" name="文本框 50210"/>
          <p:cNvSpPr txBox="1">
            <a:spLocks noChangeArrowheads="1"/>
          </p:cNvSpPr>
          <p:nvPr/>
        </p:nvSpPr>
        <p:spPr bwMode="auto">
          <a:xfrm>
            <a:off x="2057400" y="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DDDDDD"/>
                </a:solidFill>
                <a:latin typeface="Times New Roman" panose="02020603050405020304" pitchFamily="18" charset="0"/>
                <a:ea typeface="隶书" panose="02010509060101010101" pitchFamily="49" charset="-122"/>
              </a:rPr>
              <a:t>第</a:t>
            </a:r>
            <a:r>
              <a:rPr lang="en-US" altLang="zh-CN">
                <a:solidFill>
                  <a:srgbClr val="DDDDDD"/>
                </a:solidFill>
                <a:latin typeface="Times New Roman" panose="02020603050405020304" pitchFamily="18" charset="0"/>
                <a:ea typeface="隶书" panose="02010509060101010101" pitchFamily="49" charset="-122"/>
              </a:rPr>
              <a:t>1</a:t>
            </a:r>
            <a:r>
              <a:rPr lang="zh-CN" altLang="en-US">
                <a:solidFill>
                  <a:srgbClr val="DDDDDD"/>
                </a:solidFill>
                <a:latin typeface="Times New Roman" panose="02020603050405020304" pitchFamily="18" charset="0"/>
                <a:ea typeface="隶书" panose="02010509060101010101" pitchFamily="49" charset="-122"/>
              </a:rPr>
              <a:t>章</a:t>
            </a:r>
          </a:p>
        </p:txBody>
      </p:sp>
      <p:sp>
        <p:nvSpPr>
          <p:cNvPr id="51212" name="文本框 50211">
            <a:hlinkClick r:id="" action="ppaction://hlinkshowjump?jump=previousslide" highlightClick="1"/>
          </p:cNvPr>
          <p:cNvSpPr txBox="1">
            <a:spLocks noChangeArrowheads="1"/>
          </p:cNvSpPr>
          <p:nvPr/>
        </p:nvSpPr>
        <p:spPr bwMode="auto">
          <a:xfrm>
            <a:off x="6705600" y="62626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上页</a:t>
            </a:r>
          </a:p>
        </p:txBody>
      </p:sp>
      <p:sp>
        <p:nvSpPr>
          <p:cNvPr id="51213" name="文本框 50212">
            <a:hlinkClick r:id="" action="ppaction://hlinkshowjump?jump=nextslide"/>
          </p:cNvPr>
          <p:cNvSpPr txBox="1">
            <a:spLocks noChangeArrowheads="1"/>
          </p:cNvSpPr>
          <p:nvPr/>
        </p:nvSpPr>
        <p:spPr bwMode="auto">
          <a:xfrm>
            <a:off x="8001000" y="626268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下页</a:t>
            </a:r>
          </a:p>
        </p:txBody>
      </p:sp>
      <p:sp>
        <p:nvSpPr>
          <p:cNvPr id="50214" name="矩形 50213">
            <a:hlinkClick r:id="" action="ppaction://hlinkshowjump?jump=nextslide"/>
          </p:cNvPr>
          <p:cNvSpPr>
            <a:spLocks noChangeArrowheads="1" noChangeShapeType="1" noTextEdit="1"/>
          </p:cNvSpPr>
          <p:nvPr/>
        </p:nvSpPr>
        <p:spPr bwMode="auto">
          <a:xfrm>
            <a:off x="5664200" y="6308726"/>
            <a:ext cx="723900" cy="3524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kern="10">
                <a:gradFill rotWithShape="1">
                  <a:gsLst>
                    <a:gs pos="0">
                      <a:srgbClr val="FF0000"/>
                    </a:gs>
                    <a:gs pos="100000">
                      <a:srgbClr val="760000"/>
                    </a:gs>
                  </a:gsLst>
                  <a:path path="rect">
                    <a:fillToRect l="50000" t="50000" r="50000" b="50000"/>
                  </a:path>
                </a:gradFill>
                <a:effectLst>
                  <a:outerShdw dist="35921" dir="2700000" algn="ctr" rotWithShape="0">
                    <a:srgbClr val="C0C0C0"/>
                  </a:outerShdw>
                </a:effectLst>
                <a:latin typeface="隶书" panose="02010509060101010101" pitchFamily="49" charset="-122"/>
                <a:ea typeface="隶书" panose="02010509060101010101" pitchFamily="49" charset="-122"/>
              </a:rPr>
              <a:t>翻页</a:t>
            </a:r>
          </a:p>
        </p:txBody>
      </p:sp>
      <p:sp>
        <p:nvSpPr>
          <p:cNvPr id="51215" name="文本框 50214">
            <a:hlinkClick r:id="rId9" action="ppaction://hlinksldjump"/>
          </p:cNvPr>
          <p:cNvSpPr txBox="1">
            <a:spLocks noChangeArrowheads="1"/>
          </p:cNvSpPr>
          <p:nvPr/>
        </p:nvSpPr>
        <p:spPr bwMode="auto">
          <a:xfrm>
            <a:off x="9220200" y="62626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返回</a:t>
            </a: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50183"/>
                                        </p:tgtEl>
                                        <p:attrNameLst>
                                          <p:attrName>style.visibility</p:attrName>
                                        </p:attrNameLst>
                                      </p:cBhvr>
                                      <p:to>
                                        <p:strVal val="visible"/>
                                      </p:to>
                                    </p:set>
                                    <p:anim calcmode="lin" valueType="num">
                                      <p:cBhvr>
                                        <p:cTn id="7" dur="500" fill="hold"/>
                                        <p:tgtEl>
                                          <p:spTgt spid="50183"/>
                                        </p:tgtEl>
                                        <p:attrNameLst>
                                          <p:attrName>ppt_w</p:attrName>
                                        </p:attrNameLst>
                                      </p:cBhvr>
                                      <p:tavLst>
                                        <p:tav tm="0">
                                          <p:val>
                                            <p:strVal val="4*#ppt_w"/>
                                          </p:val>
                                        </p:tav>
                                        <p:tav tm="100000">
                                          <p:val>
                                            <p:strVal val="#ppt_w"/>
                                          </p:val>
                                        </p:tav>
                                      </p:tavLst>
                                    </p:anim>
                                    <p:anim calcmode="lin" valueType="num">
                                      <p:cBhvr>
                                        <p:cTn id="8" dur="500" fill="hold"/>
                                        <p:tgtEl>
                                          <p:spTgt spid="50183"/>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0209"/>
                                        </p:tgtEl>
                                        <p:attrNameLst>
                                          <p:attrName>style.visibility</p:attrName>
                                        </p:attrNameLst>
                                      </p:cBhvr>
                                      <p:to>
                                        <p:strVal val="visible"/>
                                      </p:to>
                                    </p:set>
                                    <p:anim calcmode="lin" valueType="num">
                                      <p:cBhvr>
                                        <p:cTn id="12" dur="500" fill="hold"/>
                                        <p:tgtEl>
                                          <p:spTgt spid="50209"/>
                                        </p:tgtEl>
                                        <p:attrNameLst>
                                          <p:attrName>ppt_w</p:attrName>
                                        </p:attrNameLst>
                                      </p:cBhvr>
                                      <p:tavLst>
                                        <p:tav tm="0">
                                          <p:val>
                                            <p:fltVal val="0"/>
                                          </p:val>
                                        </p:tav>
                                        <p:tav tm="100000">
                                          <p:val>
                                            <p:strVal val="#ppt_w"/>
                                          </p:val>
                                        </p:tav>
                                      </p:tavLst>
                                    </p:anim>
                                    <p:anim calcmode="lin" valueType="num">
                                      <p:cBhvr>
                                        <p:cTn id="13" dur="500" fill="hold"/>
                                        <p:tgtEl>
                                          <p:spTgt spid="50209"/>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208"/>
                                        </p:tgtEl>
                                        <p:attrNameLst>
                                          <p:attrName>style.visibility</p:attrName>
                                        </p:attrNameLst>
                                      </p:cBhvr>
                                      <p:to>
                                        <p:strVal val="visible"/>
                                      </p:to>
                                    </p:set>
                                    <p:anim calcmode="lin" valueType="num">
                                      <p:cBhvr additive="base">
                                        <p:cTn id="18" dur="500" fill="hold"/>
                                        <p:tgtEl>
                                          <p:spTgt spid="50208"/>
                                        </p:tgtEl>
                                        <p:attrNameLst>
                                          <p:attrName>ppt_x</p:attrName>
                                        </p:attrNameLst>
                                      </p:cBhvr>
                                      <p:tavLst>
                                        <p:tav tm="0">
                                          <p:val>
                                            <p:strVal val="0-#ppt_w/2"/>
                                          </p:val>
                                        </p:tav>
                                        <p:tav tm="100000">
                                          <p:val>
                                            <p:strVal val="#ppt_x"/>
                                          </p:val>
                                        </p:tav>
                                      </p:tavLst>
                                    </p:anim>
                                    <p:anim calcmode="lin" valueType="num">
                                      <p:cBhvr additive="base">
                                        <p:cTn id="19" dur="500" fill="hold"/>
                                        <p:tgtEl>
                                          <p:spTgt spid="50208"/>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3" presetClass="entr" presetSubtype="528" fill="hold" nodeType="afterEffect">
                                  <p:stCondLst>
                                    <p:cond delay="0"/>
                                  </p:stCondLst>
                                  <p:childTnLst>
                                    <p:set>
                                      <p:cBhvr>
                                        <p:cTn id="22" dur="1" fill="hold">
                                          <p:stCondLst>
                                            <p:cond delay="0"/>
                                          </p:stCondLst>
                                        </p:cTn>
                                        <p:tgtEl>
                                          <p:spTgt spid="50181"/>
                                        </p:tgtEl>
                                        <p:attrNameLst>
                                          <p:attrName>style.visibility</p:attrName>
                                        </p:attrNameLst>
                                      </p:cBhvr>
                                      <p:to>
                                        <p:strVal val="visible"/>
                                      </p:to>
                                    </p:set>
                                    <p:anim calcmode="lin" valueType="num">
                                      <p:cBhvr>
                                        <p:cTn id="23" dur="500" fill="hold"/>
                                        <p:tgtEl>
                                          <p:spTgt spid="50181"/>
                                        </p:tgtEl>
                                        <p:attrNameLst>
                                          <p:attrName>ppt_w</p:attrName>
                                        </p:attrNameLst>
                                      </p:cBhvr>
                                      <p:tavLst>
                                        <p:tav tm="0">
                                          <p:val>
                                            <p:fltVal val="0"/>
                                          </p:val>
                                        </p:tav>
                                        <p:tav tm="100000">
                                          <p:val>
                                            <p:strVal val="#ppt_w"/>
                                          </p:val>
                                        </p:tav>
                                      </p:tavLst>
                                    </p:anim>
                                    <p:anim calcmode="lin" valueType="num">
                                      <p:cBhvr>
                                        <p:cTn id="24" dur="500" fill="hold"/>
                                        <p:tgtEl>
                                          <p:spTgt spid="50181"/>
                                        </p:tgtEl>
                                        <p:attrNameLst>
                                          <p:attrName>ppt_h</p:attrName>
                                        </p:attrNameLst>
                                      </p:cBhvr>
                                      <p:tavLst>
                                        <p:tav tm="0">
                                          <p:val>
                                            <p:fltVal val="0"/>
                                          </p:val>
                                        </p:tav>
                                        <p:tav tm="100000">
                                          <p:val>
                                            <p:strVal val="#ppt_h"/>
                                          </p:val>
                                        </p:tav>
                                      </p:tavLst>
                                    </p:anim>
                                    <p:anim calcmode="lin" valueType="num">
                                      <p:cBhvr>
                                        <p:cTn id="25" dur="500" fill="hold"/>
                                        <p:tgtEl>
                                          <p:spTgt spid="50181"/>
                                        </p:tgtEl>
                                        <p:attrNameLst>
                                          <p:attrName>ppt_x</p:attrName>
                                        </p:attrNameLst>
                                      </p:cBhvr>
                                      <p:tavLst>
                                        <p:tav tm="0">
                                          <p:val>
                                            <p:fltVal val="0.5"/>
                                          </p:val>
                                        </p:tav>
                                        <p:tav tm="100000">
                                          <p:val>
                                            <p:strVal val="#ppt_x"/>
                                          </p:val>
                                        </p:tav>
                                      </p:tavLst>
                                    </p:anim>
                                    <p:anim calcmode="lin" valueType="num">
                                      <p:cBhvr>
                                        <p:cTn id="26" dur="500" fill="hold"/>
                                        <p:tgtEl>
                                          <p:spTgt spid="50181"/>
                                        </p:tgtEl>
                                        <p:attrNameLst>
                                          <p:attrName>ppt_y</p:attrName>
                                        </p:attrNameLst>
                                      </p:cBhvr>
                                      <p:tavLst>
                                        <p:tav tm="0">
                                          <p:val>
                                            <p:fltVal val="0.5"/>
                                          </p:val>
                                        </p:tav>
                                        <p:tav tm="100000">
                                          <p:val>
                                            <p:strVal val="#ppt_y"/>
                                          </p:val>
                                        </p:tav>
                                      </p:tavLst>
                                    </p:anim>
                                  </p:childTnLst>
                                </p:cTn>
                              </p:par>
                            </p:childTnLst>
                          </p:cTn>
                        </p:par>
                        <p:par>
                          <p:cTn id="27" fill="hold">
                            <p:stCondLst>
                              <p:cond delay="1000"/>
                            </p:stCondLst>
                            <p:childTnLst>
                              <p:par>
                                <p:cTn id="28" presetID="9" presetClass="entr" presetSubtype="0" fill="hold" grpId="0" nodeType="afterEffect">
                                  <p:stCondLst>
                                    <p:cond delay="0"/>
                                  </p:stCondLst>
                                  <p:iterate type="wd">
                                    <p:tmPct val="100000"/>
                                  </p:iterate>
                                  <p:childTnLst>
                                    <p:set>
                                      <p:cBhvr>
                                        <p:cTn id="29" dur="1" fill="hold">
                                          <p:stCondLst>
                                            <p:cond delay="0"/>
                                          </p:stCondLst>
                                        </p:cTn>
                                        <p:tgtEl>
                                          <p:spTgt spid="50210"/>
                                        </p:tgtEl>
                                        <p:attrNameLst>
                                          <p:attrName>style.visibility</p:attrName>
                                        </p:attrNameLst>
                                      </p:cBhvr>
                                      <p:to>
                                        <p:strVal val="visible"/>
                                      </p:to>
                                    </p:set>
                                    <p:animEffect transition="in" filter="dissolve">
                                      <p:cBhvr>
                                        <p:cTn id="30" dur="300"/>
                                        <p:tgtEl>
                                          <p:spTgt spid="5021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0180"/>
                                        </p:tgtEl>
                                        <p:attrNameLst>
                                          <p:attrName>style.visibility</p:attrName>
                                        </p:attrNameLst>
                                      </p:cBhvr>
                                      <p:to>
                                        <p:strVal val="visible"/>
                                      </p:to>
                                    </p:set>
                                    <p:anim calcmode="lin" valueType="num">
                                      <p:cBhvr additive="base">
                                        <p:cTn id="35" dur="500" fill="hold"/>
                                        <p:tgtEl>
                                          <p:spTgt spid="50180"/>
                                        </p:tgtEl>
                                        <p:attrNameLst>
                                          <p:attrName>ppt_x</p:attrName>
                                        </p:attrNameLst>
                                      </p:cBhvr>
                                      <p:tavLst>
                                        <p:tav tm="0">
                                          <p:val>
                                            <p:strVal val="0-#ppt_w/2"/>
                                          </p:val>
                                        </p:tav>
                                        <p:tav tm="100000">
                                          <p:val>
                                            <p:strVal val="#ppt_x"/>
                                          </p:val>
                                        </p:tav>
                                      </p:tavLst>
                                    </p:anim>
                                    <p:anim calcmode="lin" valueType="num">
                                      <p:cBhvr additive="base">
                                        <p:cTn id="36" dur="500" fill="hold"/>
                                        <p:tgtEl>
                                          <p:spTgt spid="50180"/>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50182"/>
                                        </p:tgtEl>
                                        <p:attrNameLst>
                                          <p:attrName>style.visibility</p:attrName>
                                        </p:attrNameLst>
                                      </p:cBhvr>
                                      <p:to>
                                        <p:strVal val="visible"/>
                                      </p:to>
                                    </p:set>
                                    <p:animEffect transition="in" filter="wipe(left)">
                                      <p:cBhvr>
                                        <p:cTn id="40" dur="500"/>
                                        <p:tgtEl>
                                          <p:spTgt spid="50182"/>
                                        </p:tgtEl>
                                      </p:cBhvr>
                                    </p:animEffect>
                                  </p:childTnLst>
                                </p:cTn>
                              </p:par>
                            </p:childTnLst>
                          </p:cTn>
                        </p:par>
                      </p:childTnLst>
                    </p:cTn>
                  </p:par>
                  <p:par>
                    <p:cTn id="41" fill="hold">
                      <p:stCondLst>
                        <p:cond delay="indefinite"/>
                      </p:stCondLst>
                      <p:childTnLst>
                        <p:par>
                          <p:cTn id="42" fill="hold">
                            <p:stCondLst>
                              <p:cond delay="0"/>
                            </p:stCondLst>
                            <p:childTnLst>
                              <p:par>
                                <p:cTn id="43" presetID="15" presetClass="entr" presetSubtype="0" fill="hold" nodeType="clickEffect">
                                  <p:stCondLst>
                                    <p:cond delay="0"/>
                                  </p:stCondLst>
                                  <p:childTnLst>
                                    <p:set>
                                      <p:cBhvr>
                                        <p:cTn id="44" dur="1" fill="hold">
                                          <p:stCondLst>
                                            <p:cond delay="0"/>
                                          </p:stCondLst>
                                        </p:cTn>
                                        <p:tgtEl>
                                          <p:spTgt spid="50179"/>
                                        </p:tgtEl>
                                        <p:attrNameLst>
                                          <p:attrName>style.visibility</p:attrName>
                                        </p:attrNameLst>
                                      </p:cBhvr>
                                      <p:to>
                                        <p:strVal val="visible"/>
                                      </p:to>
                                    </p:set>
                                    <p:anim calcmode="lin" valueType="num">
                                      <p:cBhvr>
                                        <p:cTn id="45" dur="1000" fill="hold"/>
                                        <p:tgtEl>
                                          <p:spTgt spid="50179"/>
                                        </p:tgtEl>
                                        <p:attrNameLst>
                                          <p:attrName>ppt_w</p:attrName>
                                        </p:attrNameLst>
                                      </p:cBhvr>
                                      <p:tavLst>
                                        <p:tav tm="0">
                                          <p:val>
                                            <p:fltVal val="0"/>
                                          </p:val>
                                        </p:tav>
                                        <p:tav tm="100000">
                                          <p:val>
                                            <p:strVal val="#ppt_w"/>
                                          </p:val>
                                        </p:tav>
                                      </p:tavLst>
                                    </p:anim>
                                    <p:anim calcmode="lin" valueType="num">
                                      <p:cBhvr>
                                        <p:cTn id="46" dur="1000" fill="hold"/>
                                        <p:tgtEl>
                                          <p:spTgt spid="50179"/>
                                        </p:tgtEl>
                                        <p:attrNameLst>
                                          <p:attrName>ppt_h</p:attrName>
                                        </p:attrNameLst>
                                      </p:cBhvr>
                                      <p:tavLst>
                                        <p:tav tm="0">
                                          <p:val>
                                            <p:fltVal val="0"/>
                                          </p:val>
                                        </p:tav>
                                        <p:tav tm="100000">
                                          <p:val>
                                            <p:strVal val="#ppt_h"/>
                                          </p:val>
                                        </p:tav>
                                      </p:tavLst>
                                    </p:anim>
                                    <p:anim calcmode="lin" valueType="num">
                                      <p:cBhvr>
                                        <p:cTn id="47" dur="1000" fill="hold"/>
                                        <p:tgtEl>
                                          <p:spTgt spid="50179"/>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50179"/>
                                        </p:tgtEl>
                                        <p:attrNameLst>
                                          <p:attrName>ppt_y</p:attrName>
                                        </p:attrNameLst>
                                      </p:cBhvr>
                                      <p:tavLst>
                                        <p:tav tm="0" fmla="#ppt_y+(sin(-2*pi*(1-$))*-#ppt_x+cos(-2*pi*(1-$))*(1-#ppt_y))*(1-$)">
                                          <p:val>
                                            <p:fltVal val="0"/>
                                          </p:val>
                                        </p:tav>
                                        <p:tav tm="100000">
                                          <p:val>
                                            <p:fltVal val="1"/>
                                          </p:val>
                                        </p:tav>
                                      </p:tavLst>
                                    </p:anim>
                                  </p:childTnLst>
                                </p:cTn>
                              </p:par>
                            </p:childTnLst>
                          </p:cTn>
                        </p:par>
                        <p:par>
                          <p:cTn id="49" fill="hold">
                            <p:stCondLst>
                              <p:cond delay="1000"/>
                            </p:stCondLst>
                            <p:childTnLst>
                              <p:par>
                                <p:cTn id="50" presetID="5" presetClass="entr" presetSubtype="10" fill="hold" grpId="0" nodeType="afterEffect">
                                  <p:stCondLst>
                                    <p:cond delay="0"/>
                                  </p:stCondLst>
                                  <p:childTnLst>
                                    <p:set>
                                      <p:cBhvr>
                                        <p:cTn id="51" dur="1" fill="hold">
                                          <p:stCondLst>
                                            <p:cond delay="0"/>
                                          </p:stCondLst>
                                        </p:cTn>
                                        <p:tgtEl>
                                          <p:spTgt spid="50178"/>
                                        </p:tgtEl>
                                        <p:attrNameLst>
                                          <p:attrName>style.visibility</p:attrName>
                                        </p:attrNameLst>
                                      </p:cBhvr>
                                      <p:to>
                                        <p:strVal val="visible"/>
                                      </p:to>
                                    </p:set>
                                    <p:animEffect transition="in" filter="checkerboard(across)">
                                      <p:cBhvr>
                                        <p:cTn id="52" dur="500"/>
                                        <p:tgtEl>
                                          <p:spTgt spid="5017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0214"/>
                                        </p:tgtEl>
                                        <p:attrNameLst>
                                          <p:attrName>style.visibility</p:attrName>
                                        </p:attrNameLst>
                                      </p:cBhvr>
                                      <p:to>
                                        <p:strVal val="visible"/>
                                      </p:to>
                                    </p:set>
                                    <p:animEffect transition="in" filter="blinds(horizontal)">
                                      <p:cBhvr>
                                        <p:cTn id="57" dur="500"/>
                                        <p:tgtEl>
                                          <p:spTgt spid="50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P spid="50182" grpId="0"/>
      <p:bldP spid="50208" grpId="0"/>
      <p:bldP spid="502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51201" descr="备份_图形15(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209800"/>
            <a:ext cx="6172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文本框 51202"/>
          <p:cNvSpPr txBox="1"/>
          <p:nvPr/>
        </p:nvSpPr>
        <p:spPr>
          <a:xfrm>
            <a:off x="2079625" y="333376"/>
            <a:ext cx="5486400" cy="583565"/>
          </a:xfrm>
          <a:prstGeom prst="rect">
            <a:avLst/>
          </a:prstGeom>
          <a:noFill/>
          <a:ln w="9525">
            <a:noFill/>
          </a:ln>
        </p:spPr>
        <p:txBody>
          <a:bodyPr>
            <a:spAutoFit/>
          </a:bodyPr>
          <a:lstStyle/>
          <a:p>
            <a:pPr algn="just">
              <a:spcBef>
                <a:spcPct val="50000"/>
              </a:spcBef>
              <a:buFont typeface="Arial" panose="020B0604020202020204" pitchFamily="34" charset="0"/>
              <a:buNone/>
              <a:defRPr/>
            </a:pPr>
            <a:r>
              <a:rPr lang="en-US" altLang="zh-CN" sz="3200" noProof="1">
                <a:effectLst>
                  <a:outerShdw blurRad="38100" dist="38100" dir="2700000">
                    <a:srgbClr val="FFFFFF"/>
                  </a:outerShdw>
                </a:effectLst>
                <a:latin typeface="幼圆" panose="02010509060101010101" pitchFamily="49" charset="-122"/>
                <a:ea typeface="幼圆" panose="02010509060101010101" pitchFamily="49" charset="-122"/>
              </a:rPr>
              <a:t>4.</a:t>
            </a:r>
            <a:r>
              <a:rPr lang="en-US" altLang="zh-CN" sz="3200" noProof="1">
                <a:effectLst>
                  <a:outerShdw blurRad="38100" dist="38100" dir="2700000">
                    <a:srgbClr val="FFFFFF"/>
                  </a:outerShdw>
                </a:effectLst>
                <a:latin typeface="Times New Roman" panose="02020603050405020304" pitchFamily="18" charset="0"/>
                <a:ea typeface="幼圆" panose="02010509060101010101" pitchFamily="49" charset="-122"/>
              </a:rPr>
              <a:t> PN</a:t>
            </a:r>
            <a:r>
              <a:rPr lang="zh-CN" altLang="en-US" sz="3200" noProof="1">
                <a:effectLst>
                  <a:outerShdw blurRad="38100" dist="38100" dir="2700000">
                    <a:srgbClr val="FFFFFF"/>
                  </a:outerShdw>
                </a:effectLst>
                <a:latin typeface="幼圆" panose="02010509060101010101" pitchFamily="49" charset="-122"/>
                <a:ea typeface="幼圆" panose="02010509060101010101" pitchFamily="49" charset="-122"/>
              </a:rPr>
              <a:t>结的单向导电性</a:t>
            </a:r>
          </a:p>
        </p:txBody>
      </p:sp>
      <p:sp>
        <p:nvSpPr>
          <p:cNvPr id="52228" name="文本框 51203"/>
          <p:cNvSpPr txBox="1">
            <a:spLocks noChangeArrowheads="1"/>
          </p:cNvSpPr>
          <p:nvPr/>
        </p:nvSpPr>
        <p:spPr bwMode="auto">
          <a:xfrm>
            <a:off x="2819400" y="1752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400" b="0">
                <a:latin typeface="Times New Roman" panose="02020603050405020304" pitchFamily="18" charset="0"/>
              </a:rPr>
              <a:t>P</a:t>
            </a:r>
            <a:r>
              <a:rPr lang="zh-CN" altLang="en-US" sz="2400" b="0">
                <a:latin typeface="Times New Roman" panose="02020603050405020304" pitchFamily="18" charset="0"/>
              </a:rPr>
              <a:t>区</a:t>
            </a:r>
          </a:p>
        </p:txBody>
      </p:sp>
      <p:sp>
        <p:nvSpPr>
          <p:cNvPr id="52229" name="文本框 51204"/>
          <p:cNvSpPr txBox="1">
            <a:spLocks noChangeArrowheads="1"/>
          </p:cNvSpPr>
          <p:nvPr/>
        </p:nvSpPr>
        <p:spPr bwMode="auto">
          <a:xfrm>
            <a:off x="8534400" y="17526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400" b="0">
                <a:latin typeface="Times New Roman" panose="02020603050405020304" pitchFamily="18" charset="0"/>
              </a:rPr>
              <a:t>N</a:t>
            </a:r>
            <a:r>
              <a:rPr lang="zh-CN" altLang="en-US" sz="2400" b="0">
                <a:latin typeface="Times New Roman" panose="02020603050405020304" pitchFamily="18" charset="0"/>
              </a:rPr>
              <a:t>区</a:t>
            </a:r>
          </a:p>
        </p:txBody>
      </p:sp>
      <p:sp>
        <p:nvSpPr>
          <p:cNvPr id="51206" name="直接连接符 51205"/>
          <p:cNvSpPr>
            <a:spLocks noChangeShapeType="1"/>
          </p:cNvSpPr>
          <p:nvPr/>
        </p:nvSpPr>
        <p:spPr bwMode="auto">
          <a:xfrm>
            <a:off x="9144000" y="3429000"/>
            <a:ext cx="0" cy="457200"/>
          </a:xfrm>
          <a:prstGeom prst="line">
            <a:avLst/>
          </a:prstGeom>
          <a:noFill/>
          <a:ln w="889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07" name="直接连接符 51206"/>
          <p:cNvSpPr>
            <a:spLocks noChangeShapeType="1"/>
          </p:cNvSpPr>
          <p:nvPr/>
        </p:nvSpPr>
        <p:spPr bwMode="auto">
          <a:xfrm>
            <a:off x="2819400" y="3429000"/>
            <a:ext cx="0" cy="457200"/>
          </a:xfrm>
          <a:prstGeom prst="line">
            <a:avLst/>
          </a:prstGeom>
          <a:noFill/>
          <a:ln w="8890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08" name="直接连接符 51207"/>
          <p:cNvSpPr>
            <a:spLocks noChangeShapeType="1"/>
          </p:cNvSpPr>
          <p:nvPr/>
        </p:nvSpPr>
        <p:spPr bwMode="auto">
          <a:xfrm>
            <a:off x="9120188" y="3644900"/>
            <a:ext cx="1066800" cy="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09" name="直接连接符 51208"/>
          <p:cNvSpPr>
            <a:spLocks noChangeShapeType="1"/>
          </p:cNvSpPr>
          <p:nvPr/>
        </p:nvSpPr>
        <p:spPr bwMode="auto">
          <a:xfrm>
            <a:off x="1905000" y="3657600"/>
            <a:ext cx="838200" cy="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0" name="直接连接符 51209"/>
          <p:cNvSpPr>
            <a:spLocks noChangeShapeType="1"/>
          </p:cNvSpPr>
          <p:nvPr/>
        </p:nvSpPr>
        <p:spPr bwMode="auto">
          <a:xfrm>
            <a:off x="1905000" y="3657600"/>
            <a:ext cx="0" cy="220980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1" name="直接连接符 51210"/>
          <p:cNvSpPr>
            <a:spLocks noChangeShapeType="1"/>
          </p:cNvSpPr>
          <p:nvPr/>
        </p:nvSpPr>
        <p:spPr bwMode="auto">
          <a:xfrm>
            <a:off x="10199688" y="3644900"/>
            <a:ext cx="0" cy="220980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2" name="直接连接符 51211"/>
          <p:cNvSpPr>
            <a:spLocks noChangeShapeType="1"/>
          </p:cNvSpPr>
          <p:nvPr/>
        </p:nvSpPr>
        <p:spPr bwMode="auto">
          <a:xfrm>
            <a:off x="1905000" y="5867400"/>
            <a:ext cx="3657600" cy="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3" name="直接连接符 51212"/>
          <p:cNvSpPr>
            <a:spLocks noChangeShapeType="1"/>
          </p:cNvSpPr>
          <p:nvPr/>
        </p:nvSpPr>
        <p:spPr bwMode="auto">
          <a:xfrm>
            <a:off x="6019800" y="5867400"/>
            <a:ext cx="4191000" cy="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4" name="直接连接符 51213"/>
          <p:cNvSpPr>
            <a:spLocks noChangeShapeType="1"/>
          </p:cNvSpPr>
          <p:nvPr/>
        </p:nvSpPr>
        <p:spPr bwMode="auto">
          <a:xfrm>
            <a:off x="5562600" y="5638800"/>
            <a:ext cx="0" cy="457200"/>
          </a:xfrm>
          <a:prstGeom prst="line">
            <a:avLst/>
          </a:prstGeom>
          <a:noFill/>
          <a:ln w="3175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5" name="直接连接符 51214"/>
          <p:cNvSpPr>
            <a:spLocks noChangeShapeType="1"/>
          </p:cNvSpPr>
          <p:nvPr/>
        </p:nvSpPr>
        <p:spPr bwMode="auto">
          <a:xfrm>
            <a:off x="5715000" y="5715000"/>
            <a:ext cx="0" cy="3048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6" name="直接连接符 51215"/>
          <p:cNvSpPr>
            <a:spLocks noChangeShapeType="1"/>
          </p:cNvSpPr>
          <p:nvPr/>
        </p:nvSpPr>
        <p:spPr bwMode="auto">
          <a:xfrm>
            <a:off x="5867400" y="5638800"/>
            <a:ext cx="0" cy="457200"/>
          </a:xfrm>
          <a:prstGeom prst="line">
            <a:avLst/>
          </a:prstGeom>
          <a:noFill/>
          <a:ln w="3175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7" name="直接连接符 51216"/>
          <p:cNvSpPr>
            <a:spLocks noChangeShapeType="1"/>
          </p:cNvSpPr>
          <p:nvPr/>
        </p:nvSpPr>
        <p:spPr bwMode="auto">
          <a:xfrm>
            <a:off x="6019800" y="5715000"/>
            <a:ext cx="0" cy="3048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8" name="直接连接符 51217"/>
          <p:cNvSpPr>
            <a:spLocks noChangeShapeType="1"/>
          </p:cNvSpPr>
          <p:nvPr/>
        </p:nvSpPr>
        <p:spPr bwMode="auto">
          <a:xfrm flipV="1">
            <a:off x="5410200" y="5638800"/>
            <a:ext cx="838200" cy="381000"/>
          </a:xfrm>
          <a:prstGeom prst="line">
            <a:avLst/>
          </a:prstGeom>
          <a:noFill/>
          <a:ln w="31750">
            <a:solidFill>
              <a:srgbClr val="FFCC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19" name="直接连接符 51218"/>
          <p:cNvSpPr>
            <a:spLocks noChangeShapeType="1"/>
          </p:cNvSpPr>
          <p:nvPr/>
        </p:nvSpPr>
        <p:spPr bwMode="auto">
          <a:xfrm>
            <a:off x="5257800" y="5105400"/>
            <a:ext cx="1295400" cy="0"/>
          </a:xfrm>
          <a:prstGeom prst="line">
            <a:avLst/>
          </a:prstGeom>
          <a:noFill/>
          <a:ln w="22225">
            <a:solidFill>
              <a:schemeClr val="tx2"/>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0" name="文本框 51219"/>
          <p:cNvSpPr txBox="1">
            <a:spLocks noChangeArrowheads="1"/>
          </p:cNvSpPr>
          <p:nvPr/>
        </p:nvSpPr>
        <p:spPr bwMode="auto">
          <a:xfrm>
            <a:off x="5334000" y="4572001"/>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000" b="0">
                <a:latin typeface="Times New Roman" panose="02020603050405020304" pitchFamily="18" charset="0"/>
              </a:rPr>
              <a:t>内电场</a:t>
            </a:r>
          </a:p>
        </p:txBody>
      </p:sp>
      <p:sp>
        <p:nvSpPr>
          <p:cNvPr id="51221" name="直接连接符 51220"/>
          <p:cNvSpPr>
            <a:spLocks noChangeShapeType="1"/>
          </p:cNvSpPr>
          <p:nvPr/>
        </p:nvSpPr>
        <p:spPr bwMode="auto">
          <a:xfrm flipH="1">
            <a:off x="5232400" y="4652963"/>
            <a:ext cx="1295400" cy="0"/>
          </a:xfrm>
          <a:prstGeom prst="line">
            <a:avLst/>
          </a:prstGeom>
          <a:noFill/>
          <a:ln w="22225">
            <a:solidFill>
              <a:srgbClr val="FFFF66"/>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2" name="文本框 51221"/>
          <p:cNvSpPr txBox="1">
            <a:spLocks noChangeArrowheads="1"/>
          </p:cNvSpPr>
          <p:nvPr/>
        </p:nvSpPr>
        <p:spPr bwMode="auto">
          <a:xfrm>
            <a:off x="5334000" y="5181601"/>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000" b="0">
                <a:latin typeface="Times New Roman" panose="02020603050405020304" pitchFamily="18" charset="0"/>
              </a:rPr>
              <a:t>外电场</a:t>
            </a:r>
          </a:p>
        </p:txBody>
      </p:sp>
      <p:sp>
        <p:nvSpPr>
          <p:cNvPr id="51223" name="文本框 51222"/>
          <p:cNvSpPr txBox="1">
            <a:spLocks noChangeArrowheads="1"/>
          </p:cNvSpPr>
          <p:nvPr/>
        </p:nvSpPr>
        <p:spPr bwMode="auto">
          <a:xfrm>
            <a:off x="5181600" y="5486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400" b="0">
                <a:latin typeface="Times New Roman" panose="02020603050405020304" pitchFamily="18" charset="0"/>
              </a:rPr>
              <a:t>E</a:t>
            </a:r>
          </a:p>
        </p:txBody>
      </p:sp>
      <p:sp>
        <p:nvSpPr>
          <p:cNvPr id="51224" name="直接连接符 51223"/>
          <p:cNvSpPr>
            <a:spLocks noChangeShapeType="1"/>
          </p:cNvSpPr>
          <p:nvPr/>
        </p:nvSpPr>
        <p:spPr bwMode="auto">
          <a:xfrm flipV="1">
            <a:off x="2057400" y="4267200"/>
            <a:ext cx="0" cy="838200"/>
          </a:xfrm>
          <a:prstGeom prst="line">
            <a:avLst/>
          </a:prstGeom>
          <a:noFill/>
          <a:ln w="19050">
            <a:solidFill>
              <a:schemeClr val="bg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5" name="文本框 51224"/>
          <p:cNvSpPr txBox="1">
            <a:spLocks noChangeArrowheads="1"/>
          </p:cNvSpPr>
          <p:nvPr/>
        </p:nvSpPr>
        <p:spPr bwMode="auto">
          <a:xfrm>
            <a:off x="2133600" y="4419600"/>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3200" b="0">
                <a:solidFill>
                  <a:srgbClr val="FFFF99"/>
                </a:solidFill>
                <a:latin typeface="Times New Roman" panose="02020603050405020304" pitchFamily="18" charset="0"/>
              </a:rPr>
              <a:t>I</a:t>
            </a:r>
          </a:p>
        </p:txBody>
      </p:sp>
      <p:graphicFrame>
        <p:nvGraphicFramePr>
          <p:cNvPr id="51226" name="对象 51225"/>
          <p:cNvGraphicFramePr>
            <a:graphicFrameLocks noChangeAspect="1"/>
          </p:cNvGraphicFramePr>
          <p:nvPr/>
        </p:nvGraphicFramePr>
        <p:xfrm>
          <a:off x="2286000" y="3276600"/>
          <a:ext cx="304800" cy="304800"/>
        </p:xfrm>
        <a:graphic>
          <a:graphicData uri="http://schemas.openxmlformats.org/presentationml/2006/ole">
            <mc:AlternateContent xmlns:mc="http://schemas.openxmlformats.org/markup-compatibility/2006">
              <mc:Choice xmlns:v="urn:schemas-microsoft-com:vml" Requires="v">
                <p:oleObj r:id="rId3" imgW="457200" imgH="457200" progId="">
                  <p:embed/>
                </p:oleObj>
              </mc:Choice>
              <mc:Fallback>
                <p:oleObj r:id="rId3" imgW="457200" imgH="457200" progId="">
                  <p:embed/>
                  <p:pic>
                    <p:nvPicPr>
                      <p:cNvPr id="51226" name="对象 512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27" name="直接连接符 51226"/>
          <p:cNvSpPr>
            <a:spLocks noChangeShapeType="1"/>
          </p:cNvSpPr>
          <p:nvPr/>
        </p:nvSpPr>
        <p:spPr bwMode="auto">
          <a:xfrm flipH="1">
            <a:off x="1828800" y="3429000"/>
            <a:ext cx="457200" cy="0"/>
          </a:xfrm>
          <a:prstGeom prst="line">
            <a:avLst/>
          </a:prstGeom>
          <a:noFill/>
          <a:ln w="19050">
            <a:solidFill>
              <a:schemeClr val="bg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1228" name="直接连接符 51227"/>
          <p:cNvSpPr>
            <a:spLocks noChangeShapeType="1"/>
          </p:cNvSpPr>
          <p:nvPr/>
        </p:nvSpPr>
        <p:spPr bwMode="auto">
          <a:xfrm>
            <a:off x="5029200" y="1752600"/>
            <a:ext cx="0" cy="3200400"/>
          </a:xfrm>
          <a:prstGeom prst="line">
            <a:avLst/>
          </a:prstGeom>
          <a:noFill/>
          <a:ln w="12700">
            <a:solidFill>
              <a:srgbClr val="FFFF66"/>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1229" name="直接连接符 51228"/>
          <p:cNvSpPr>
            <a:spLocks noChangeShapeType="1"/>
          </p:cNvSpPr>
          <p:nvPr/>
        </p:nvSpPr>
        <p:spPr bwMode="auto">
          <a:xfrm>
            <a:off x="6781800" y="1752600"/>
            <a:ext cx="0" cy="3124200"/>
          </a:xfrm>
          <a:prstGeom prst="line">
            <a:avLst/>
          </a:prstGeom>
          <a:noFill/>
          <a:ln w="12700">
            <a:solidFill>
              <a:srgbClr val="FFFF66"/>
            </a:solidFill>
            <a:prstDash val="lgDash"/>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230" name="对象 51229"/>
          <p:cNvGraphicFramePr>
            <a:graphicFrameLocks noChangeAspect="1"/>
          </p:cNvGraphicFramePr>
          <p:nvPr/>
        </p:nvGraphicFramePr>
        <p:xfrm>
          <a:off x="7620000" y="3733800"/>
          <a:ext cx="304800" cy="304800"/>
        </p:xfrm>
        <a:graphic>
          <a:graphicData uri="http://schemas.openxmlformats.org/presentationml/2006/ole">
            <mc:AlternateContent xmlns:mc="http://schemas.openxmlformats.org/markup-compatibility/2006">
              <mc:Choice xmlns:v="urn:schemas-microsoft-com:vml" Requires="v">
                <p:oleObj r:id="rId5" imgW="457200" imgH="457200" progId="">
                  <p:embed/>
                </p:oleObj>
              </mc:Choice>
              <mc:Fallback>
                <p:oleObj r:id="rId5" imgW="457200" imgH="457200" progId="">
                  <p:embed/>
                  <p:pic>
                    <p:nvPicPr>
                      <p:cNvPr id="51230" name="对象 512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733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1" name="对象 51230"/>
          <p:cNvGraphicFramePr>
            <a:graphicFrameLocks noChangeAspect="1"/>
          </p:cNvGraphicFramePr>
          <p:nvPr/>
        </p:nvGraphicFramePr>
        <p:xfrm>
          <a:off x="10058400" y="3276600"/>
          <a:ext cx="304800" cy="304800"/>
        </p:xfrm>
        <a:graphic>
          <a:graphicData uri="http://schemas.openxmlformats.org/presentationml/2006/ole">
            <mc:AlternateContent xmlns:mc="http://schemas.openxmlformats.org/markup-compatibility/2006">
              <mc:Choice xmlns:v="urn:schemas-microsoft-com:vml" Requires="v">
                <p:oleObj r:id="rId6" imgW="457200" imgH="457200" progId="">
                  <p:embed/>
                </p:oleObj>
              </mc:Choice>
              <mc:Fallback>
                <p:oleObj r:id="rId6" imgW="457200" imgH="457200" progId="">
                  <p:embed/>
                  <p:pic>
                    <p:nvPicPr>
                      <p:cNvPr id="51231" name="对象 512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4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2" name="对象 51231"/>
          <p:cNvGraphicFramePr>
            <a:graphicFrameLocks noChangeAspect="1"/>
          </p:cNvGraphicFramePr>
          <p:nvPr/>
        </p:nvGraphicFramePr>
        <p:xfrm>
          <a:off x="7620000" y="2286000"/>
          <a:ext cx="304800" cy="304800"/>
        </p:xfrm>
        <a:graphic>
          <a:graphicData uri="http://schemas.openxmlformats.org/presentationml/2006/ole">
            <mc:AlternateContent xmlns:mc="http://schemas.openxmlformats.org/markup-compatibility/2006">
              <mc:Choice xmlns:v="urn:schemas-microsoft-com:vml" Requires="v">
                <p:oleObj r:id="rId7" imgW="457200" imgH="457200" progId="">
                  <p:embed/>
                </p:oleObj>
              </mc:Choice>
              <mc:Fallback>
                <p:oleObj r:id="rId7" imgW="457200" imgH="457200" progId="">
                  <p:embed/>
                  <p:pic>
                    <p:nvPicPr>
                      <p:cNvPr id="51232" name="对象 512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2286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3" name="对象 51232"/>
          <p:cNvGraphicFramePr>
            <a:graphicFrameLocks noChangeAspect="1"/>
          </p:cNvGraphicFramePr>
          <p:nvPr/>
        </p:nvGraphicFramePr>
        <p:xfrm>
          <a:off x="7010400" y="2286000"/>
          <a:ext cx="304800" cy="304800"/>
        </p:xfrm>
        <a:graphic>
          <a:graphicData uri="http://schemas.openxmlformats.org/presentationml/2006/ole">
            <mc:AlternateContent xmlns:mc="http://schemas.openxmlformats.org/markup-compatibility/2006">
              <mc:Choice xmlns:v="urn:schemas-microsoft-com:vml" Requires="v">
                <p:oleObj r:id="rId8" imgW="457200" imgH="457200" progId="">
                  <p:embed/>
                </p:oleObj>
              </mc:Choice>
              <mc:Fallback>
                <p:oleObj r:id="rId8" imgW="457200" imgH="457200" progId="">
                  <p:embed/>
                  <p:pic>
                    <p:nvPicPr>
                      <p:cNvPr id="51233" name="对象 512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286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4" name="对象 51233"/>
          <p:cNvGraphicFramePr>
            <a:graphicFrameLocks noChangeAspect="1"/>
          </p:cNvGraphicFramePr>
          <p:nvPr/>
        </p:nvGraphicFramePr>
        <p:xfrm>
          <a:off x="7239000" y="3733800"/>
          <a:ext cx="304800" cy="304800"/>
        </p:xfrm>
        <a:graphic>
          <a:graphicData uri="http://schemas.openxmlformats.org/presentationml/2006/ole">
            <mc:AlternateContent xmlns:mc="http://schemas.openxmlformats.org/markup-compatibility/2006">
              <mc:Choice xmlns:v="urn:schemas-microsoft-com:vml" Requires="v">
                <p:oleObj r:id="rId9" imgW="457200" imgH="457200" progId="">
                  <p:embed/>
                </p:oleObj>
              </mc:Choice>
              <mc:Fallback>
                <p:oleObj r:id="rId9" imgW="457200" imgH="457200" progId="">
                  <p:embed/>
                  <p:pic>
                    <p:nvPicPr>
                      <p:cNvPr id="51234" name="对象 512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3733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5" name="对象 51234"/>
          <p:cNvGraphicFramePr>
            <a:graphicFrameLocks noChangeAspect="1"/>
          </p:cNvGraphicFramePr>
          <p:nvPr/>
        </p:nvGraphicFramePr>
        <p:xfrm>
          <a:off x="7086600" y="4343400"/>
          <a:ext cx="304800" cy="304800"/>
        </p:xfrm>
        <a:graphic>
          <a:graphicData uri="http://schemas.openxmlformats.org/presentationml/2006/ole">
            <mc:AlternateContent xmlns:mc="http://schemas.openxmlformats.org/markup-compatibility/2006">
              <mc:Choice xmlns:v="urn:schemas-microsoft-com:vml" Requires="v">
                <p:oleObj r:id="rId10" imgW="457200" imgH="457200" progId="">
                  <p:embed/>
                </p:oleObj>
              </mc:Choice>
              <mc:Fallback>
                <p:oleObj r:id="rId10" imgW="457200" imgH="457200" progId="">
                  <p:embed/>
                  <p:pic>
                    <p:nvPicPr>
                      <p:cNvPr id="51235" name="对象 512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343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6" name="对象 51235"/>
          <p:cNvGraphicFramePr>
            <a:graphicFrameLocks noChangeAspect="1"/>
          </p:cNvGraphicFramePr>
          <p:nvPr/>
        </p:nvGraphicFramePr>
        <p:xfrm>
          <a:off x="7543800" y="4495800"/>
          <a:ext cx="304800" cy="304800"/>
        </p:xfrm>
        <a:graphic>
          <a:graphicData uri="http://schemas.openxmlformats.org/presentationml/2006/ole">
            <mc:AlternateContent xmlns:mc="http://schemas.openxmlformats.org/markup-compatibility/2006">
              <mc:Choice xmlns:v="urn:schemas-microsoft-com:vml" Requires="v">
                <p:oleObj r:id="rId11" imgW="457200" imgH="457200" progId="">
                  <p:embed/>
                </p:oleObj>
              </mc:Choice>
              <mc:Fallback>
                <p:oleObj r:id="rId11" imgW="457200" imgH="457200" progId="">
                  <p:embed/>
                  <p:pic>
                    <p:nvPicPr>
                      <p:cNvPr id="51236" name="对象 512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495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7" name="对象 51236"/>
          <p:cNvGraphicFramePr>
            <a:graphicFrameLocks noChangeAspect="1"/>
          </p:cNvGraphicFramePr>
          <p:nvPr/>
        </p:nvGraphicFramePr>
        <p:xfrm>
          <a:off x="4114800" y="2222500"/>
          <a:ext cx="368300" cy="368300"/>
        </p:xfrm>
        <a:graphic>
          <a:graphicData uri="http://schemas.openxmlformats.org/presentationml/2006/ole">
            <mc:AlternateContent xmlns:mc="http://schemas.openxmlformats.org/markup-compatibility/2006">
              <mc:Choice xmlns:v="urn:schemas-microsoft-com:vml" Requires="v">
                <p:oleObj r:id="rId12" imgW="457200" imgH="457200" progId="">
                  <p:embed/>
                </p:oleObj>
              </mc:Choice>
              <mc:Fallback>
                <p:oleObj r:id="rId12" imgW="457200" imgH="457200" progId="">
                  <p:embed/>
                  <p:pic>
                    <p:nvPicPr>
                      <p:cNvPr id="51237" name="对象 512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4800" y="22225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8" name="对象 51237"/>
          <p:cNvGraphicFramePr>
            <a:graphicFrameLocks noChangeAspect="1"/>
          </p:cNvGraphicFramePr>
          <p:nvPr/>
        </p:nvGraphicFramePr>
        <p:xfrm>
          <a:off x="3975100" y="3136900"/>
          <a:ext cx="368300" cy="368300"/>
        </p:xfrm>
        <a:graphic>
          <a:graphicData uri="http://schemas.openxmlformats.org/presentationml/2006/ole">
            <mc:AlternateContent xmlns:mc="http://schemas.openxmlformats.org/markup-compatibility/2006">
              <mc:Choice xmlns:v="urn:schemas-microsoft-com:vml" Requires="v">
                <p:oleObj r:id="rId14" imgW="457200" imgH="457200" progId="">
                  <p:embed/>
                </p:oleObj>
              </mc:Choice>
              <mc:Fallback>
                <p:oleObj r:id="rId14" imgW="457200" imgH="457200" progId="">
                  <p:embed/>
                  <p:pic>
                    <p:nvPicPr>
                      <p:cNvPr id="51238" name="对象 512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75100" y="31369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9" name="对象 51238"/>
          <p:cNvGraphicFramePr>
            <a:graphicFrameLocks noChangeAspect="1"/>
          </p:cNvGraphicFramePr>
          <p:nvPr/>
        </p:nvGraphicFramePr>
        <p:xfrm>
          <a:off x="4127500" y="4508500"/>
          <a:ext cx="368300" cy="368300"/>
        </p:xfrm>
        <a:graphic>
          <a:graphicData uri="http://schemas.openxmlformats.org/presentationml/2006/ole">
            <mc:AlternateContent xmlns:mc="http://schemas.openxmlformats.org/markup-compatibility/2006">
              <mc:Choice xmlns:v="urn:schemas-microsoft-com:vml" Requires="v">
                <p:oleObj r:id="rId15" imgW="457200" imgH="457200" progId="">
                  <p:embed/>
                </p:oleObj>
              </mc:Choice>
              <mc:Fallback>
                <p:oleObj r:id="rId15" imgW="457200" imgH="457200" progId="">
                  <p:embed/>
                  <p:pic>
                    <p:nvPicPr>
                      <p:cNvPr id="51239" name="对象 512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27500" y="45085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40" name="对象 51239"/>
          <p:cNvGraphicFramePr>
            <a:graphicFrameLocks noChangeAspect="1"/>
          </p:cNvGraphicFramePr>
          <p:nvPr/>
        </p:nvGraphicFramePr>
        <p:xfrm>
          <a:off x="4648200" y="2209800"/>
          <a:ext cx="368300" cy="368300"/>
        </p:xfrm>
        <a:graphic>
          <a:graphicData uri="http://schemas.openxmlformats.org/presentationml/2006/ole">
            <mc:AlternateContent xmlns:mc="http://schemas.openxmlformats.org/markup-compatibility/2006">
              <mc:Choice xmlns:v="urn:schemas-microsoft-com:vml" Requires="v">
                <p:oleObj r:id="rId16" imgW="457200" imgH="457200" progId="">
                  <p:embed/>
                </p:oleObj>
              </mc:Choice>
              <mc:Fallback>
                <p:oleObj r:id="rId16" imgW="457200" imgH="457200" progId="">
                  <p:embed/>
                  <p:pic>
                    <p:nvPicPr>
                      <p:cNvPr id="51240" name="对象 512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8200" y="22098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41" name="对象 51240"/>
          <p:cNvGraphicFramePr>
            <a:graphicFrameLocks noChangeAspect="1"/>
          </p:cNvGraphicFramePr>
          <p:nvPr/>
        </p:nvGraphicFramePr>
        <p:xfrm>
          <a:off x="4572000" y="3124200"/>
          <a:ext cx="368300" cy="368300"/>
        </p:xfrm>
        <a:graphic>
          <a:graphicData uri="http://schemas.openxmlformats.org/presentationml/2006/ole">
            <mc:AlternateContent xmlns:mc="http://schemas.openxmlformats.org/markup-compatibility/2006">
              <mc:Choice xmlns:v="urn:schemas-microsoft-com:vml" Requires="v">
                <p:oleObj r:id="rId17" imgW="457200" imgH="457200" progId="">
                  <p:embed/>
                </p:oleObj>
              </mc:Choice>
              <mc:Fallback>
                <p:oleObj r:id="rId17" imgW="457200" imgH="457200" progId="">
                  <p:embed/>
                  <p:pic>
                    <p:nvPicPr>
                      <p:cNvPr id="51241" name="对象 512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31242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42" name="对象 51241"/>
          <p:cNvGraphicFramePr>
            <a:graphicFrameLocks noChangeAspect="1"/>
          </p:cNvGraphicFramePr>
          <p:nvPr/>
        </p:nvGraphicFramePr>
        <p:xfrm>
          <a:off x="4660900" y="4495800"/>
          <a:ext cx="368300" cy="368300"/>
        </p:xfrm>
        <a:graphic>
          <a:graphicData uri="http://schemas.openxmlformats.org/presentationml/2006/ole">
            <mc:AlternateContent xmlns:mc="http://schemas.openxmlformats.org/markup-compatibility/2006">
              <mc:Choice xmlns:v="urn:schemas-microsoft-com:vml" Requires="v">
                <p:oleObj r:id="rId18" imgW="457200" imgH="457200" progId="">
                  <p:embed/>
                </p:oleObj>
              </mc:Choice>
              <mc:Fallback>
                <p:oleObj r:id="rId18" imgW="457200" imgH="457200" progId="">
                  <p:embed/>
                  <p:pic>
                    <p:nvPicPr>
                      <p:cNvPr id="51242" name="对象 512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60900" y="44958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43" name="文本框 51242"/>
          <p:cNvSpPr txBox="1">
            <a:spLocks noChangeArrowheads="1"/>
          </p:cNvSpPr>
          <p:nvPr/>
        </p:nvSpPr>
        <p:spPr bwMode="auto">
          <a:xfrm>
            <a:off x="5029200" y="1690689"/>
            <a:ext cx="1828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b="0">
                <a:latin typeface="Times New Roman" panose="02020603050405020304" pitchFamily="18" charset="0"/>
              </a:rPr>
              <a:t>空间电荷区变窄</a:t>
            </a:r>
          </a:p>
        </p:txBody>
      </p:sp>
      <p:sp>
        <p:nvSpPr>
          <p:cNvPr id="51244" name="直接连接符 51243"/>
          <p:cNvSpPr>
            <a:spLocks noChangeShapeType="1"/>
          </p:cNvSpPr>
          <p:nvPr/>
        </p:nvSpPr>
        <p:spPr bwMode="auto">
          <a:xfrm>
            <a:off x="5029200" y="2057400"/>
            <a:ext cx="1752600" cy="0"/>
          </a:xfrm>
          <a:prstGeom prst="line">
            <a:avLst/>
          </a:prstGeom>
          <a:noFill/>
          <a:ln w="12700">
            <a:solidFill>
              <a:srgbClr val="FFFF66"/>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45" name="直接连接符 51244"/>
          <p:cNvSpPr>
            <a:spLocks noChangeShapeType="1"/>
          </p:cNvSpPr>
          <p:nvPr/>
        </p:nvSpPr>
        <p:spPr bwMode="auto">
          <a:xfrm flipH="1">
            <a:off x="9601200" y="3429000"/>
            <a:ext cx="457200" cy="0"/>
          </a:xfrm>
          <a:prstGeom prst="line">
            <a:avLst/>
          </a:prstGeom>
          <a:noFill/>
          <a:ln w="19050">
            <a:solidFill>
              <a:schemeClr val="bg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1246" name="文本框 51245"/>
          <p:cNvSpPr txBox="1">
            <a:spLocks noChangeArrowheads="1"/>
          </p:cNvSpPr>
          <p:nvPr/>
        </p:nvSpPr>
        <p:spPr bwMode="auto">
          <a:xfrm>
            <a:off x="2135188" y="5084764"/>
            <a:ext cx="309721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en-US" altLang="zh-CN" b="0">
                <a:solidFill>
                  <a:srgbClr val="990033"/>
                </a:solidFill>
                <a:latin typeface="Times New Roman" panose="02020603050405020304" pitchFamily="18" charset="0"/>
              </a:rPr>
              <a:t>  </a:t>
            </a:r>
            <a:r>
              <a:rPr lang="en-US" altLang="zh-CN" b="0">
                <a:latin typeface="幼圆" panose="02010509060101010101" pitchFamily="49" charset="-122"/>
              </a:rPr>
              <a:t>P</a:t>
            </a:r>
            <a:r>
              <a:rPr lang="zh-CN" altLang="en-US" b="0">
                <a:latin typeface="幼圆" panose="02010509060101010101" pitchFamily="49" charset="-122"/>
              </a:rPr>
              <a:t>区的空穴进入空间电荷区和一部分负离子中和</a:t>
            </a:r>
            <a:endParaRPr lang="zh-CN" altLang="en-US" sz="2400">
              <a:latin typeface="幼圆" panose="02010509060101010101" pitchFamily="49" charset="-122"/>
            </a:endParaRPr>
          </a:p>
        </p:txBody>
      </p:sp>
      <p:sp>
        <p:nvSpPr>
          <p:cNvPr id="51247" name="文本框 51246"/>
          <p:cNvSpPr txBox="1">
            <a:spLocks noChangeArrowheads="1"/>
          </p:cNvSpPr>
          <p:nvPr/>
        </p:nvSpPr>
        <p:spPr bwMode="auto">
          <a:xfrm>
            <a:off x="6387783" y="5085080"/>
            <a:ext cx="37957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en-US" altLang="zh-CN" b="0">
                <a:latin typeface="Times New Roman" panose="02020603050405020304" pitchFamily="18" charset="0"/>
              </a:rPr>
              <a:t>          </a:t>
            </a:r>
            <a:r>
              <a:rPr lang="en-US" altLang="zh-CN" b="0">
                <a:latin typeface="幼圆" panose="02010509060101010101" pitchFamily="49" charset="-122"/>
              </a:rPr>
              <a:t>N</a:t>
            </a:r>
            <a:r>
              <a:rPr lang="zh-CN" altLang="en-US" b="0">
                <a:latin typeface="幼圆" panose="02010509060101010101" pitchFamily="49" charset="-122"/>
              </a:rPr>
              <a:t>区电子进入空间电荷区和一部分正离子中和</a:t>
            </a:r>
          </a:p>
        </p:txBody>
      </p:sp>
      <p:sp>
        <p:nvSpPr>
          <p:cNvPr id="51248" name="文本框 51247"/>
          <p:cNvSpPr txBox="1">
            <a:spLocks noChangeArrowheads="1"/>
          </p:cNvSpPr>
          <p:nvPr/>
        </p:nvSpPr>
        <p:spPr bwMode="auto">
          <a:xfrm>
            <a:off x="4724400" y="1052513"/>
            <a:ext cx="6267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b="0">
                <a:latin typeface="Times New Roman" panose="02020603050405020304" pitchFamily="18" charset="0"/>
                <a:ea typeface="隶书" panose="02010509060101010101" pitchFamily="49" charset="-122"/>
              </a:rPr>
              <a:t>扩散运动增强，形成较大的正向电流。</a:t>
            </a:r>
          </a:p>
        </p:txBody>
      </p:sp>
      <p:graphicFrame>
        <p:nvGraphicFramePr>
          <p:cNvPr id="51249" name="对象 51248"/>
          <p:cNvGraphicFramePr>
            <a:graphicFrameLocks noChangeAspect="1"/>
          </p:cNvGraphicFramePr>
          <p:nvPr/>
        </p:nvGraphicFramePr>
        <p:xfrm>
          <a:off x="2895600" y="3352800"/>
          <a:ext cx="368300" cy="368300"/>
        </p:xfrm>
        <a:graphic>
          <a:graphicData uri="http://schemas.openxmlformats.org/presentationml/2006/ole">
            <mc:AlternateContent xmlns:mc="http://schemas.openxmlformats.org/markup-compatibility/2006">
              <mc:Choice xmlns:v="urn:schemas-microsoft-com:vml" Requires="v">
                <p:oleObj r:id="rId19" imgW="457200" imgH="457200" progId="">
                  <p:embed/>
                </p:oleObj>
              </mc:Choice>
              <mc:Fallback>
                <p:oleObj r:id="rId19" imgW="457200" imgH="457200" progId="">
                  <p:embed/>
                  <p:pic>
                    <p:nvPicPr>
                      <p:cNvPr id="51249" name="对象 512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5600" y="33528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50" name="对象 51249"/>
          <p:cNvGraphicFramePr>
            <a:graphicFrameLocks noChangeAspect="1"/>
          </p:cNvGraphicFramePr>
          <p:nvPr/>
        </p:nvGraphicFramePr>
        <p:xfrm>
          <a:off x="8610600" y="3429000"/>
          <a:ext cx="304800" cy="304800"/>
        </p:xfrm>
        <a:graphic>
          <a:graphicData uri="http://schemas.openxmlformats.org/presentationml/2006/ole">
            <mc:AlternateContent xmlns:mc="http://schemas.openxmlformats.org/markup-compatibility/2006">
              <mc:Choice xmlns:v="urn:schemas-microsoft-com:vml" Requires="v">
                <p:oleObj r:id="rId20" imgW="457200" imgH="457200" progId="">
                  <p:embed/>
                </p:oleObj>
              </mc:Choice>
              <mc:Fallback>
                <p:oleObj r:id="rId20" imgW="457200" imgH="457200" progId="">
                  <p:embed/>
                  <p:pic>
                    <p:nvPicPr>
                      <p:cNvPr id="51250" name="对象 512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51" name="椭圆 51250"/>
          <p:cNvSpPr>
            <a:spLocks noChangeArrowheads="1"/>
          </p:cNvSpPr>
          <p:nvPr/>
        </p:nvSpPr>
        <p:spPr bwMode="auto">
          <a:xfrm>
            <a:off x="3505200" y="2278063"/>
            <a:ext cx="4572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1252" name="椭圆 51251"/>
          <p:cNvSpPr>
            <a:spLocks noChangeArrowheads="1"/>
          </p:cNvSpPr>
          <p:nvPr/>
        </p:nvSpPr>
        <p:spPr bwMode="auto">
          <a:xfrm>
            <a:off x="3505200" y="29718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1253" name="椭圆 51252"/>
          <p:cNvSpPr>
            <a:spLocks noChangeArrowheads="1"/>
          </p:cNvSpPr>
          <p:nvPr/>
        </p:nvSpPr>
        <p:spPr bwMode="auto">
          <a:xfrm>
            <a:off x="3581400" y="4572000"/>
            <a:ext cx="457200" cy="37465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1254" name="椭圆 51253"/>
          <p:cNvSpPr>
            <a:spLocks noChangeArrowheads="1"/>
          </p:cNvSpPr>
          <p:nvPr/>
        </p:nvSpPr>
        <p:spPr bwMode="auto">
          <a:xfrm>
            <a:off x="8077200" y="2286000"/>
            <a:ext cx="381000" cy="3810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1255" name="椭圆 51254"/>
          <p:cNvSpPr>
            <a:spLocks noChangeArrowheads="1"/>
          </p:cNvSpPr>
          <p:nvPr/>
        </p:nvSpPr>
        <p:spPr bwMode="auto">
          <a:xfrm>
            <a:off x="8001000" y="35814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1256" name="椭圆 51255"/>
          <p:cNvSpPr>
            <a:spLocks noChangeArrowheads="1"/>
          </p:cNvSpPr>
          <p:nvPr/>
        </p:nvSpPr>
        <p:spPr bwMode="auto">
          <a:xfrm>
            <a:off x="7848600" y="44196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2281" name="文本框 51256"/>
          <p:cNvSpPr txBox="1">
            <a:spLocks noChangeArrowheads="1"/>
          </p:cNvSpPr>
          <p:nvPr/>
        </p:nvSpPr>
        <p:spPr bwMode="auto">
          <a:xfrm>
            <a:off x="2057400" y="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DDDDDD"/>
                </a:solidFill>
                <a:latin typeface="Times New Roman" panose="02020603050405020304" pitchFamily="18" charset="0"/>
                <a:ea typeface="隶书" panose="02010509060101010101" pitchFamily="49" charset="-122"/>
              </a:rPr>
              <a:t>第</a:t>
            </a:r>
            <a:r>
              <a:rPr lang="en-US" altLang="zh-CN">
                <a:solidFill>
                  <a:srgbClr val="DDDDDD"/>
                </a:solidFill>
                <a:latin typeface="Times New Roman" panose="02020603050405020304" pitchFamily="18" charset="0"/>
                <a:ea typeface="隶书" panose="02010509060101010101" pitchFamily="49" charset="-122"/>
              </a:rPr>
              <a:t>1</a:t>
            </a:r>
            <a:r>
              <a:rPr lang="zh-CN" altLang="en-US">
                <a:solidFill>
                  <a:srgbClr val="DDDDDD"/>
                </a:solidFill>
                <a:latin typeface="Times New Roman" panose="02020603050405020304" pitchFamily="18" charset="0"/>
                <a:ea typeface="隶书" panose="02010509060101010101" pitchFamily="49" charset="-122"/>
              </a:rPr>
              <a:t>章</a:t>
            </a:r>
          </a:p>
        </p:txBody>
      </p:sp>
      <p:sp>
        <p:nvSpPr>
          <p:cNvPr id="52282" name="文本框 51257">
            <a:hlinkClick r:id="" action="ppaction://hlinkshowjump?jump=previousslide" highlightClick="1"/>
          </p:cNvPr>
          <p:cNvSpPr txBox="1">
            <a:spLocks noChangeArrowheads="1"/>
          </p:cNvSpPr>
          <p:nvPr/>
        </p:nvSpPr>
        <p:spPr bwMode="auto">
          <a:xfrm>
            <a:off x="6705600" y="62626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上页</a:t>
            </a:r>
          </a:p>
        </p:txBody>
      </p:sp>
      <p:sp>
        <p:nvSpPr>
          <p:cNvPr id="52283" name="文本框 51258">
            <a:hlinkClick r:id="" action="ppaction://hlinkshowjump?jump=nextslide"/>
          </p:cNvPr>
          <p:cNvSpPr txBox="1">
            <a:spLocks noChangeArrowheads="1"/>
          </p:cNvSpPr>
          <p:nvPr/>
        </p:nvSpPr>
        <p:spPr bwMode="auto">
          <a:xfrm>
            <a:off x="8001000" y="626268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下页</a:t>
            </a:r>
          </a:p>
        </p:txBody>
      </p:sp>
      <p:sp>
        <p:nvSpPr>
          <p:cNvPr id="51260" name="矩形 51259">
            <a:hlinkClick r:id="" action="ppaction://hlinkshowjump?jump=nextslide"/>
          </p:cNvPr>
          <p:cNvSpPr>
            <a:spLocks noChangeArrowheads="1" noChangeShapeType="1" noTextEdit="1"/>
          </p:cNvSpPr>
          <p:nvPr/>
        </p:nvSpPr>
        <p:spPr bwMode="auto">
          <a:xfrm>
            <a:off x="5664200" y="6308726"/>
            <a:ext cx="723900" cy="3524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kern="10">
                <a:gradFill rotWithShape="1">
                  <a:gsLst>
                    <a:gs pos="0">
                      <a:srgbClr val="FF0000"/>
                    </a:gs>
                    <a:gs pos="100000">
                      <a:srgbClr val="760000"/>
                    </a:gs>
                  </a:gsLst>
                  <a:path path="rect">
                    <a:fillToRect l="50000" t="50000" r="50000" b="50000"/>
                  </a:path>
                </a:gradFill>
                <a:effectLst>
                  <a:outerShdw dist="35921" dir="2700000" algn="ctr" rotWithShape="0">
                    <a:srgbClr val="C0C0C0"/>
                  </a:outerShdw>
                </a:effectLst>
                <a:latin typeface="隶书" panose="02010509060101010101" pitchFamily="49" charset="-122"/>
                <a:ea typeface="隶书" panose="02010509060101010101" pitchFamily="49" charset="-122"/>
              </a:rPr>
              <a:t>翻页</a:t>
            </a:r>
          </a:p>
        </p:txBody>
      </p:sp>
      <p:grpSp>
        <p:nvGrpSpPr>
          <p:cNvPr id="51261" name="组合 51260"/>
          <p:cNvGrpSpPr/>
          <p:nvPr/>
        </p:nvGrpSpPr>
        <p:grpSpPr bwMode="auto">
          <a:xfrm>
            <a:off x="1992313" y="1052513"/>
            <a:ext cx="2590800" cy="519112"/>
            <a:chOff x="0" y="0"/>
            <a:chExt cx="1632" cy="327"/>
          </a:xfrm>
        </p:grpSpPr>
        <p:sp>
          <p:nvSpPr>
            <p:cNvPr id="52288" name="文本框 51261"/>
            <p:cNvSpPr txBox="1">
              <a:spLocks noChangeArrowheads="1"/>
            </p:cNvSpPr>
            <p:nvPr/>
          </p:nvSpPr>
          <p:spPr bwMode="auto">
            <a:xfrm>
              <a:off x="140" y="0"/>
              <a:ext cx="14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b="0">
                  <a:latin typeface="Times New Roman" panose="02020603050405020304" pitchFamily="18" charset="0"/>
                </a:rPr>
                <a:t>外加正向电压</a:t>
              </a:r>
            </a:p>
          </p:txBody>
        </p:sp>
        <p:sp>
          <p:nvSpPr>
            <p:cNvPr id="52289" name="椭圆 51262"/>
            <p:cNvSpPr>
              <a:spLocks noChangeArrowheads="1"/>
            </p:cNvSpPr>
            <p:nvPr/>
          </p:nvSpPr>
          <p:spPr bwMode="auto">
            <a:xfrm>
              <a:off x="0" y="91"/>
              <a:ext cx="149" cy="136"/>
            </a:xfrm>
            <a:prstGeom prst="ellipse">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pSp>
      <p:sp>
        <p:nvSpPr>
          <p:cNvPr id="52286" name="文本框 51263">
            <a:hlinkClick r:id="rId21" action="ppaction://hlinksldjump"/>
          </p:cNvPr>
          <p:cNvSpPr txBox="1">
            <a:spLocks noChangeArrowheads="1"/>
          </p:cNvSpPr>
          <p:nvPr/>
        </p:nvSpPr>
        <p:spPr bwMode="auto">
          <a:xfrm>
            <a:off x="9220200" y="62626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返回</a:t>
            </a:r>
          </a:p>
        </p:txBody>
      </p:sp>
      <p:sp>
        <p:nvSpPr>
          <p:cNvPr id="51265" name="矩形 51264"/>
          <p:cNvSpPr>
            <a:spLocks noChangeArrowheads="1"/>
          </p:cNvSpPr>
          <p:nvPr/>
        </p:nvSpPr>
        <p:spPr bwMode="auto">
          <a:xfrm rot="10800000">
            <a:off x="10091738" y="4365625"/>
            <a:ext cx="215900" cy="431800"/>
          </a:xfrm>
          <a:prstGeom prst="rect">
            <a:avLst/>
          </a:prstGeom>
          <a:gradFill rotWithShape="1">
            <a:gsLst>
              <a:gs pos="0">
                <a:srgbClr val="76762F"/>
              </a:gs>
              <a:gs pos="50000">
                <a:srgbClr val="FFFF66"/>
              </a:gs>
              <a:gs pos="100000">
                <a:srgbClr val="76762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61"/>
                                        </p:tgtEl>
                                        <p:attrNameLst>
                                          <p:attrName>style.visibility</p:attrName>
                                        </p:attrNameLst>
                                      </p:cBhvr>
                                      <p:to>
                                        <p:strVal val="visible"/>
                                      </p:to>
                                    </p:set>
                                    <p:animEffect transition="in" filter="wipe(left)">
                                      <p:cBhvr>
                                        <p:cTn id="7" dur="500"/>
                                        <p:tgtEl>
                                          <p:spTgt spid="5126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1206"/>
                                        </p:tgtEl>
                                        <p:attrNameLst>
                                          <p:attrName>style.visibility</p:attrName>
                                        </p:attrNameLst>
                                      </p:cBhvr>
                                      <p:to>
                                        <p:strVal val="visible"/>
                                      </p:to>
                                    </p:set>
                                    <p:animEffect transition="in" filter="dissolve">
                                      <p:cBhvr>
                                        <p:cTn id="11" dur="500"/>
                                        <p:tgtEl>
                                          <p:spTgt spid="51206"/>
                                        </p:tgtEl>
                                      </p:cBhvr>
                                    </p:animEffect>
                                  </p:childTnLst>
                                </p:cTn>
                              </p:par>
                            </p:childTnLst>
                          </p:cTn>
                        </p:par>
                        <p:par>
                          <p:cTn id="12" fill="hold">
                            <p:stCondLst>
                              <p:cond delay="1000"/>
                            </p:stCondLst>
                            <p:childTnLst>
                              <p:par>
                                <p:cTn id="13" presetID="17" presetClass="entr" presetSubtype="8" fill="hold" nodeType="afterEffect">
                                  <p:stCondLst>
                                    <p:cond delay="0"/>
                                  </p:stCondLst>
                                  <p:childTnLst>
                                    <p:set>
                                      <p:cBhvr>
                                        <p:cTn id="14" dur="1" fill="hold">
                                          <p:stCondLst>
                                            <p:cond delay="0"/>
                                          </p:stCondLst>
                                        </p:cTn>
                                        <p:tgtEl>
                                          <p:spTgt spid="51208"/>
                                        </p:tgtEl>
                                        <p:attrNameLst>
                                          <p:attrName>style.visibility</p:attrName>
                                        </p:attrNameLst>
                                      </p:cBhvr>
                                      <p:to>
                                        <p:strVal val="visible"/>
                                      </p:to>
                                    </p:set>
                                    <p:anim calcmode="lin" valueType="num">
                                      <p:cBhvr>
                                        <p:cTn id="15" dur="500" fill="hold"/>
                                        <p:tgtEl>
                                          <p:spTgt spid="51208"/>
                                        </p:tgtEl>
                                        <p:attrNameLst>
                                          <p:attrName>ppt_x</p:attrName>
                                        </p:attrNameLst>
                                      </p:cBhvr>
                                      <p:tavLst>
                                        <p:tav tm="0">
                                          <p:val>
                                            <p:strVal val="#ppt_x-#ppt_w/2"/>
                                          </p:val>
                                        </p:tav>
                                        <p:tav tm="100000">
                                          <p:val>
                                            <p:strVal val="#ppt_x"/>
                                          </p:val>
                                        </p:tav>
                                      </p:tavLst>
                                    </p:anim>
                                    <p:anim calcmode="lin" valueType="num">
                                      <p:cBhvr>
                                        <p:cTn id="16" dur="500" fill="hold"/>
                                        <p:tgtEl>
                                          <p:spTgt spid="51208"/>
                                        </p:tgtEl>
                                        <p:attrNameLst>
                                          <p:attrName>ppt_y</p:attrName>
                                        </p:attrNameLst>
                                      </p:cBhvr>
                                      <p:tavLst>
                                        <p:tav tm="0">
                                          <p:val>
                                            <p:strVal val="#ppt_y"/>
                                          </p:val>
                                        </p:tav>
                                        <p:tav tm="100000">
                                          <p:val>
                                            <p:strVal val="#ppt_y"/>
                                          </p:val>
                                        </p:tav>
                                      </p:tavLst>
                                    </p:anim>
                                    <p:anim calcmode="lin" valueType="num">
                                      <p:cBhvr>
                                        <p:cTn id="17" dur="500" fill="hold"/>
                                        <p:tgtEl>
                                          <p:spTgt spid="51208"/>
                                        </p:tgtEl>
                                        <p:attrNameLst>
                                          <p:attrName>ppt_w</p:attrName>
                                        </p:attrNameLst>
                                      </p:cBhvr>
                                      <p:tavLst>
                                        <p:tav tm="0">
                                          <p:val>
                                            <p:fltVal val="0"/>
                                          </p:val>
                                        </p:tav>
                                        <p:tav tm="100000">
                                          <p:val>
                                            <p:strVal val="#ppt_w"/>
                                          </p:val>
                                        </p:tav>
                                      </p:tavLst>
                                    </p:anim>
                                    <p:anim calcmode="lin" valueType="num">
                                      <p:cBhvr>
                                        <p:cTn id="18" dur="500" fill="hold"/>
                                        <p:tgtEl>
                                          <p:spTgt spid="51208"/>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51265"/>
                                        </p:tgtEl>
                                        <p:attrNameLst>
                                          <p:attrName>style.visibility</p:attrName>
                                        </p:attrNameLst>
                                      </p:cBhvr>
                                      <p:to>
                                        <p:strVal val="visible"/>
                                      </p:to>
                                    </p:set>
                                  </p:childTnLst>
                                </p:cTn>
                              </p:par>
                            </p:childTnLst>
                          </p:cTn>
                        </p:par>
                        <p:par>
                          <p:cTn id="22" fill="hold">
                            <p:stCondLst>
                              <p:cond delay="1500"/>
                            </p:stCondLst>
                            <p:childTnLst>
                              <p:par>
                                <p:cTn id="23" presetID="17" presetClass="entr" presetSubtype="1" fill="hold" nodeType="afterEffect">
                                  <p:stCondLst>
                                    <p:cond delay="0"/>
                                  </p:stCondLst>
                                  <p:childTnLst>
                                    <p:set>
                                      <p:cBhvr>
                                        <p:cTn id="24" dur="1" fill="hold">
                                          <p:stCondLst>
                                            <p:cond delay="0"/>
                                          </p:stCondLst>
                                        </p:cTn>
                                        <p:tgtEl>
                                          <p:spTgt spid="51211"/>
                                        </p:tgtEl>
                                        <p:attrNameLst>
                                          <p:attrName>style.visibility</p:attrName>
                                        </p:attrNameLst>
                                      </p:cBhvr>
                                      <p:to>
                                        <p:strVal val="visible"/>
                                      </p:to>
                                    </p:set>
                                    <p:anim calcmode="lin" valueType="num">
                                      <p:cBhvr>
                                        <p:cTn id="25" dur="500" fill="hold"/>
                                        <p:tgtEl>
                                          <p:spTgt spid="51211"/>
                                        </p:tgtEl>
                                        <p:attrNameLst>
                                          <p:attrName>ppt_x</p:attrName>
                                        </p:attrNameLst>
                                      </p:cBhvr>
                                      <p:tavLst>
                                        <p:tav tm="0">
                                          <p:val>
                                            <p:strVal val="#ppt_x"/>
                                          </p:val>
                                        </p:tav>
                                        <p:tav tm="100000">
                                          <p:val>
                                            <p:strVal val="#ppt_x"/>
                                          </p:val>
                                        </p:tav>
                                      </p:tavLst>
                                    </p:anim>
                                    <p:anim calcmode="lin" valueType="num">
                                      <p:cBhvr>
                                        <p:cTn id="26" dur="500" fill="hold"/>
                                        <p:tgtEl>
                                          <p:spTgt spid="51211"/>
                                        </p:tgtEl>
                                        <p:attrNameLst>
                                          <p:attrName>ppt_y</p:attrName>
                                        </p:attrNameLst>
                                      </p:cBhvr>
                                      <p:tavLst>
                                        <p:tav tm="0">
                                          <p:val>
                                            <p:strVal val="#ppt_y-#ppt_h/2"/>
                                          </p:val>
                                        </p:tav>
                                        <p:tav tm="100000">
                                          <p:val>
                                            <p:strVal val="#ppt_y"/>
                                          </p:val>
                                        </p:tav>
                                      </p:tavLst>
                                    </p:anim>
                                    <p:anim calcmode="lin" valueType="num">
                                      <p:cBhvr>
                                        <p:cTn id="27" dur="500" fill="hold"/>
                                        <p:tgtEl>
                                          <p:spTgt spid="51211"/>
                                        </p:tgtEl>
                                        <p:attrNameLst>
                                          <p:attrName>ppt_w</p:attrName>
                                        </p:attrNameLst>
                                      </p:cBhvr>
                                      <p:tavLst>
                                        <p:tav tm="0">
                                          <p:val>
                                            <p:strVal val="#ppt_w"/>
                                          </p:val>
                                        </p:tav>
                                        <p:tav tm="100000">
                                          <p:val>
                                            <p:strVal val="#ppt_w"/>
                                          </p:val>
                                        </p:tav>
                                      </p:tavLst>
                                    </p:anim>
                                    <p:anim calcmode="lin" valueType="num">
                                      <p:cBhvr>
                                        <p:cTn id="28" dur="500" fill="hold"/>
                                        <p:tgtEl>
                                          <p:spTgt spid="51211"/>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17" presetClass="entr" presetSubtype="2" fill="hold" nodeType="afterEffect">
                                  <p:stCondLst>
                                    <p:cond delay="0"/>
                                  </p:stCondLst>
                                  <p:childTnLst>
                                    <p:set>
                                      <p:cBhvr>
                                        <p:cTn id="31" dur="1" fill="hold">
                                          <p:stCondLst>
                                            <p:cond delay="0"/>
                                          </p:stCondLst>
                                        </p:cTn>
                                        <p:tgtEl>
                                          <p:spTgt spid="51213"/>
                                        </p:tgtEl>
                                        <p:attrNameLst>
                                          <p:attrName>style.visibility</p:attrName>
                                        </p:attrNameLst>
                                      </p:cBhvr>
                                      <p:to>
                                        <p:strVal val="visible"/>
                                      </p:to>
                                    </p:set>
                                    <p:anim calcmode="lin" valueType="num">
                                      <p:cBhvr>
                                        <p:cTn id="32" dur="500" fill="hold"/>
                                        <p:tgtEl>
                                          <p:spTgt spid="51213"/>
                                        </p:tgtEl>
                                        <p:attrNameLst>
                                          <p:attrName>ppt_x</p:attrName>
                                        </p:attrNameLst>
                                      </p:cBhvr>
                                      <p:tavLst>
                                        <p:tav tm="0">
                                          <p:val>
                                            <p:strVal val="#ppt_x+#ppt_w/2"/>
                                          </p:val>
                                        </p:tav>
                                        <p:tav tm="100000">
                                          <p:val>
                                            <p:strVal val="#ppt_x"/>
                                          </p:val>
                                        </p:tav>
                                      </p:tavLst>
                                    </p:anim>
                                    <p:anim calcmode="lin" valueType="num">
                                      <p:cBhvr>
                                        <p:cTn id="33" dur="500" fill="hold"/>
                                        <p:tgtEl>
                                          <p:spTgt spid="51213"/>
                                        </p:tgtEl>
                                        <p:attrNameLst>
                                          <p:attrName>ppt_y</p:attrName>
                                        </p:attrNameLst>
                                      </p:cBhvr>
                                      <p:tavLst>
                                        <p:tav tm="0">
                                          <p:val>
                                            <p:strVal val="#ppt_y"/>
                                          </p:val>
                                        </p:tav>
                                        <p:tav tm="100000">
                                          <p:val>
                                            <p:strVal val="#ppt_y"/>
                                          </p:val>
                                        </p:tav>
                                      </p:tavLst>
                                    </p:anim>
                                    <p:anim calcmode="lin" valueType="num">
                                      <p:cBhvr>
                                        <p:cTn id="34" dur="500" fill="hold"/>
                                        <p:tgtEl>
                                          <p:spTgt spid="51213"/>
                                        </p:tgtEl>
                                        <p:attrNameLst>
                                          <p:attrName>ppt_w</p:attrName>
                                        </p:attrNameLst>
                                      </p:cBhvr>
                                      <p:tavLst>
                                        <p:tav tm="0">
                                          <p:val>
                                            <p:fltVal val="0"/>
                                          </p:val>
                                        </p:tav>
                                        <p:tav tm="100000">
                                          <p:val>
                                            <p:strVal val="#ppt_w"/>
                                          </p:val>
                                        </p:tav>
                                      </p:tavLst>
                                    </p:anim>
                                    <p:anim calcmode="lin" valueType="num">
                                      <p:cBhvr>
                                        <p:cTn id="35" dur="500" fill="hold"/>
                                        <p:tgtEl>
                                          <p:spTgt spid="51213"/>
                                        </p:tgtEl>
                                        <p:attrNameLst>
                                          <p:attrName>ppt_h</p:attrName>
                                        </p:attrNameLst>
                                      </p:cBhvr>
                                      <p:tavLst>
                                        <p:tav tm="0">
                                          <p:val>
                                            <p:strVal val="#ppt_h"/>
                                          </p:val>
                                        </p:tav>
                                        <p:tav tm="100000">
                                          <p:val>
                                            <p:strVal val="#ppt_h"/>
                                          </p:val>
                                        </p:tav>
                                      </p:tavLst>
                                    </p:anim>
                                  </p:childTnLst>
                                </p:cTn>
                              </p:par>
                            </p:childTnLst>
                          </p:cTn>
                        </p:par>
                        <p:par>
                          <p:cTn id="36" fill="hold">
                            <p:stCondLst>
                              <p:cond delay="2500"/>
                            </p:stCondLst>
                            <p:childTnLst>
                              <p:par>
                                <p:cTn id="37" presetID="9" presetClass="entr" presetSubtype="0" fill="hold" nodeType="afterEffect">
                                  <p:stCondLst>
                                    <p:cond delay="0"/>
                                  </p:stCondLst>
                                  <p:childTnLst>
                                    <p:set>
                                      <p:cBhvr>
                                        <p:cTn id="38" dur="1" fill="hold">
                                          <p:stCondLst>
                                            <p:cond delay="0"/>
                                          </p:stCondLst>
                                        </p:cTn>
                                        <p:tgtEl>
                                          <p:spTgt spid="51217"/>
                                        </p:tgtEl>
                                        <p:attrNameLst>
                                          <p:attrName>style.visibility</p:attrName>
                                        </p:attrNameLst>
                                      </p:cBhvr>
                                      <p:to>
                                        <p:strVal val="visible"/>
                                      </p:to>
                                    </p:set>
                                    <p:animEffect transition="in" filter="dissolve">
                                      <p:cBhvr>
                                        <p:cTn id="39" dur="500"/>
                                        <p:tgtEl>
                                          <p:spTgt spid="51217"/>
                                        </p:tgtEl>
                                      </p:cBhvr>
                                    </p:animEffect>
                                  </p:childTnLst>
                                </p:cTn>
                              </p:par>
                            </p:childTnLst>
                          </p:cTn>
                        </p:par>
                        <p:par>
                          <p:cTn id="40" fill="hold">
                            <p:stCondLst>
                              <p:cond delay="3000"/>
                            </p:stCondLst>
                            <p:childTnLst>
                              <p:par>
                                <p:cTn id="41" presetID="9" presetClass="entr" presetSubtype="0" fill="hold" nodeType="afterEffect">
                                  <p:stCondLst>
                                    <p:cond delay="0"/>
                                  </p:stCondLst>
                                  <p:childTnLst>
                                    <p:set>
                                      <p:cBhvr>
                                        <p:cTn id="42" dur="1" fill="hold">
                                          <p:stCondLst>
                                            <p:cond delay="0"/>
                                          </p:stCondLst>
                                        </p:cTn>
                                        <p:tgtEl>
                                          <p:spTgt spid="51216"/>
                                        </p:tgtEl>
                                        <p:attrNameLst>
                                          <p:attrName>style.visibility</p:attrName>
                                        </p:attrNameLst>
                                      </p:cBhvr>
                                      <p:to>
                                        <p:strVal val="visible"/>
                                      </p:to>
                                    </p:set>
                                    <p:animEffect transition="in" filter="dissolve">
                                      <p:cBhvr>
                                        <p:cTn id="43" dur="500"/>
                                        <p:tgtEl>
                                          <p:spTgt spid="51216"/>
                                        </p:tgtEl>
                                      </p:cBhvr>
                                    </p:animEffect>
                                  </p:childTnLst>
                                </p:cTn>
                              </p:par>
                            </p:childTnLst>
                          </p:cTn>
                        </p:par>
                        <p:par>
                          <p:cTn id="44" fill="hold">
                            <p:stCondLst>
                              <p:cond delay="3500"/>
                            </p:stCondLst>
                            <p:childTnLst>
                              <p:par>
                                <p:cTn id="45" presetID="9" presetClass="entr" presetSubtype="0" fill="hold" nodeType="afterEffect">
                                  <p:stCondLst>
                                    <p:cond delay="0"/>
                                  </p:stCondLst>
                                  <p:childTnLst>
                                    <p:set>
                                      <p:cBhvr>
                                        <p:cTn id="46" dur="1" fill="hold">
                                          <p:stCondLst>
                                            <p:cond delay="0"/>
                                          </p:stCondLst>
                                        </p:cTn>
                                        <p:tgtEl>
                                          <p:spTgt spid="51215"/>
                                        </p:tgtEl>
                                        <p:attrNameLst>
                                          <p:attrName>style.visibility</p:attrName>
                                        </p:attrNameLst>
                                      </p:cBhvr>
                                      <p:to>
                                        <p:strVal val="visible"/>
                                      </p:to>
                                    </p:set>
                                    <p:animEffect transition="in" filter="dissolve">
                                      <p:cBhvr>
                                        <p:cTn id="47" dur="500"/>
                                        <p:tgtEl>
                                          <p:spTgt spid="51215"/>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51214"/>
                                        </p:tgtEl>
                                        <p:attrNameLst>
                                          <p:attrName>style.visibility</p:attrName>
                                        </p:attrNameLst>
                                      </p:cBhvr>
                                      <p:to>
                                        <p:strVal val="visible"/>
                                      </p:to>
                                    </p:set>
                                    <p:animEffect transition="in" filter="dissolve">
                                      <p:cBhvr>
                                        <p:cTn id="51" dur="500"/>
                                        <p:tgtEl>
                                          <p:spTgt spid="51214"/>
                                        </p:tgtEl>
                                      </p:cBhvr>
                                    </p:animEffect>
                                  </p:childTnLst>
                                </p:cTn>
                              </p:par>
                            </p:childTnLst>
                          </p:cTn>
                        </p:par>
                        <p:par>
                          <p:cTn id="52" fill="hold">
                            <p:stCondLst>
                              <p:cond delay="4500"/>
                            </p:stCondLst>
                            <p:childTnLst>
                              <p:par>
                                <p:cTn id="53" presetID="9" presetClass="entr" presetSubtype="0" fill="hold" nodeType="afterEffect">
                                  <p:stCondLst>
                                    <p:cond delay="0"/>
                                  </p:stCondLst>
                                  <p:childTnLst>
                                    <p:set>
                                      <p:cBhvr>
                                        <p:cTn id="54" dur="1" fill="hold">
                                          <p:stCondLst>
                                            <p:cond delay="0"/>
                                          </p:stCondLst>
                                        </p:cTn>
                                        <p:tgtEl>
                                          <p:spTgt spid="51218"/>
                                        </p:tgtEl>
                                        <p:attrNameLst>
                                          <p:attrName>style.visibility</p:attrName>
                                        </p:attrNameLst>
                                      </p:cBhvr>
                                      <p:to>
                                        <p:strVal val="visible"/>
                                      </p:to>
                                    </p:set>
                                    <p:animEffect transition="in" filter="dissolve">
                                      <p:cBhvr>
                                        <p:cTn id="55" dur="500"/>
                                        <p:tgtEl>
                                          <p:spTgt spid="51218"/>
                                        </p:tgtEl>
                                      </p:cBhvr>
                                    </p:animEffect>
                                  </p:childTnLst>
                                </p:cTn>
                              </p:par>
                            </p:childTnLst>
                          </p:cTn>
                        </p:par>
                        <p:par>
                          <p:cTn id="56" fill="hold">
                            <p:stCondLst>
                              <p:cond delay="5000"/>
                            </p:stCondLst>
                            <p:childTnLst>
                              <p:par>
                                <p:cTn id="57" presetID="17" presetClass="entr" presetSubtype="2" fill="hold" nodeType="afterEffect">
                                  <p:stCondLst>
                                    <p:cond delay="0"/>
                                  </p:stCondLst>
                                  <p:childTnLst>
                                    <p:set>
                                      <p:cBhvr>
                                        <p:cTn id="58" dur="1" fill="hold">
                                          <p:stCondLst>
                                            <p:cond delay="0"/>
                                          </p:stCondLst>
                                        </p:cTn>
                                        <p:tgtEl>
                                          <p:spTgt spid="51212"/>
                                        </p:tgtEl>
                                        <p:attrNameLst>
                                          <p:attrName>style.visibility</p:attrName>
                                        </p:attrNameLst>
                                      </p:cBhvr>
                                      <p:to>
                                        <p:strVal val="visible"/>
                                      </p:to>
                                    </p:set>
                                    <p:anim calcmode="lin" valueType="num">
                                      <p:cBhvr>
                                        <p:cTn id="59" dur="500" fill="hold"/>
                                        <p:tgtEl>
                                          <p:spTgt spid="51212"/>
                                        </p:tgtEl>
                                        <p:attrNameLst>
                                          <p:attrName>ppt_x</p:attrName>
                                        </p:attrNameLst>
                                      </p:cBhvr>
                                      <p:tavLst>
                                        <p:tav tm="0">
                                          <p:val>
                                            <p:strVal val="#ppt_x+#ppt_w/2"/>
                                          </p:val>
                                        </p:tav>
                                        <p:tav tm="100000">
                                          <p:val>
                                            <p:strVal val="#ppt_x"/>
                                          </p:val>
                                        </p:tav>
                                      </p:tavLst>
                                    </p:anim>
                                    <p:anim calcmode="lin" valueType="num">
                                      <p:cBhvr>
                                        <p:cTn id="60" dur="500" fill="hold"/>
                                        <p:tgtEl>
                                          <p:spTgt spid="51212"/>
                                        </p:tgtEl>
                                        <p:attrNameLst>
                                          <p:attrName>ppt_y</p:attrName>
                                        </p:attrNameLst>
                                      </p:cBhvr>
                                      <p:tavLst>
                                        <p:tav tm="0">
                                          <p:val>
                                            <p:strVal val="#ppt_y"/>
                                          </p:val>
                                        </p:tav>
                                        <p:tav tm="100000">
                                          <p:val>
                                            <p:strVal val="#ppt_y"/>
                                          </p:val>
                                        </p:tav>
                                      </p:tavLst>
                                    </p:anim>
                                    <p:anim calcmode="lin" valueType="num">
                                      <p:cBhvr>
                                        <p:cTn id="61" dur="500" fill="hold"/>
                                        <p:tgtEl>
                                          <p:spTgt spid="51212"/>
                                        </p:tgtEl>
                                        <p:attrNameLst>
                                          <p:attrName>ppt_w</p:attrName>
                                        </p:attrNameLst>
                                      </p:cBhvr>
                                      <p:tavLst>
                                        <p:tav tm="0">
                                          <p:val>
                                            <p:fltVal val="0"/>
                                          </p:val>
                                        </p:tav>
                                        <p:tav tm="100000">
                                          <p:val>
                                            <p:strVal val="#ppt_w"/>
                                          </p:val>
                                        </p:tav>
                                      </p:tavLst>
                                    </p:anim>
                                    <p:anim calcmode="lin" valueType="num">
                                      <p:cBhvr>
                                        <p:cTn id="62" dur="500" fill="hold"/>
                                        <p:tgtEl>
                                          <p:spTgt spid="51212"/>
                                        </p:tgtEl>
                                        <p:attrNameLst>
                                          <p:attrName>ppt_h</p:attrName>
                                        </p:attrNameLst>
                                      </p:cBhvr>
                                      <p:tavLst>
                                        <p:tav tm="0">
                                          <p:val>
                                            <p:strVal val="#ppt_h"/>
                                          </p:val>
                                        </p:tav>
                                        <p:tav tm="100000">
                                          <p:val>
                                            <p:strVal val="#ppt_h"/>
                                          </p:val>
                                        </p:tav>
                                      </p:tavLst>
                                    </p:anim>
                                  </p:childTnLst>
                                </p:cTn>
                              </p:par>
                            </p:childTnLst>
                          </p:cTn>
                        </p:par>
                        <p:par>
                          <p:cTn id="63" fill="hold">
                            <p:stCondLst>
                              <p:cond delay="5500"/>
                            </p:stCondLst>
                            <p:childTnLst>
                              <p:par>
                                <p:cTn id="64" presetID="17" presetClass="entr" presetSubtype="4" fill="hold" nodeType="afterEffect">
                                  <p:stCondLst>
                                    <p:cond delay="0"/>
                                  </p:stCondLst>
                                  <p:childTnLst>
                                    <p:set>
                                      <p:cBhvr>
                                        <p:cTn id="65" dur="1" fill="hold">
                                          <p:stCondLst>
                                            <p:cond delay="0"/>
                                          </p:stCondLst>
                                        </p:cTn>
                                        <p:tgtEl>
                                          <p:spTgt spid="51210"/>
                                        </p:tgtEl>
                                        <p:attrNameLst>
                                          <p:attrName>style.visibility</p:attrName>
                                        </p:attrNameLst>
                                      </p:cBhvr>
                                      <p:to>
                                        <p:strVal val="visible"/>
                                      </p:to>
                                    </p:set>
                                    <p:anim calcmode="lin" valueType="num">
                                      <p:cBhvr>
                                        <p:cTn id="66" dur="500" fill="hold"/>
                                        <p:tgtEl>
                                          <p:spTgt spid="51210"/>
                                        </p:tgtEl>
                                        <p:attrNameLst>
                                          <p:attrName>ppt_x</p:attrName>
                                        </p:attrNameLst>
                                      </p:cBhvr>
                                      <p:tavLst>
                                        <p:tav tm="0">
                                          <p:val>
                                            <p:strVal val="#ppt_x"/>
                                          </p:val>
                                        </p:tav>
                                        <p:tav tm="100000">
                                          <p:val>
                                            <p:strVal val="#ppt_x"/>
                                          </p:val>
                                        </p:tav>
                                      </p:tavLst>
                                    </p:anim>
                                    <p:anim calcmode="lin" valueType="num">
                                      <p:cBhvr>
                                        <p:cTn id="67" dur="500" fill="hold"/>
                                        <p:tgtEl>
                                          <p:spTgt spid="51210"/>
                                        </p:tgtEl>
                                        <p:attrNameLst>
                                          <p:attrName>ppt_y</p:attrName>
                                        </p:attrNameLst>
                                      </p:cBhvr>
                                      <p:tavLst>
                                        <p:tav tm="0">
                                          <p:val>
                                            <p:strVal val="#ppt_y+#ppt_h/2"/>
                                          </p:val>
                                        </p:tav>
                                        <p:tav tm="100000">
                                          <p:val>
                                            <p:strVal val="#ppt_y"/>
                                          </p:val>
                                        </p:tav>
                                      </p:tavLst>
                                    </p:anim>
                                    <p:anim calcmode="lin" valueType="num">
                                      <p:cBhvr>
                                        <p:cTn id="68" dur="500" fill="hold"/>
                                        <p:tgtEl>
                                          <p:spTgt spid="51210"/>
                                        </p:tgtEl>
                                        <p:attrNameLst>
                                          <p:attrName>ppt_w</p:attrName>
                                        </p:attrNameLst>
                                      </p:cBhvr>
                                      <p:tavLst>
                                        <p:tav tm="0">
                                          <p:val>
                                            <p:strVal val="#ppt_w"/>
                                          </p:val>
                                        </p:tav>
                                        <p:tav tm="100000">
                                          <p:val>
                                            <p:strVal val="#ppt_w"/>
                                          </p:val>
                                        </p:tav>
                                      </p:tavLst>
                                    </p:anim>
                                    <p:anim calcmode="lin" valueType="num">
                                      <p:cBhvr>
                                        <p:cTn id="69" dur="500" fill="hold"/>
                                        <p:tgtEl>
                                          <p:spTgt spid="51210"/>
                                        </p:tgtEl>
                                        <p:attrNameLst>
                                          <p:attrName>ppt_h</p:attrName>
                                        </p:attrNameLst>
                                      </p:cBhvr>
                                      <p:tavLst>
                                        <p:tav tm="0">
                                          <p:val>
                                            <p:fltVal val="0"/>
                                          </p:val>
                                        </p:tav>
                                        <p:tav tm="100000">
                                          <p:val>
                                            <p:strVal val="#ppt_h"/>
                                          </p:val>
                                        </p:tav>
                                      </p:tavLst>
                                    </p:anim>
                                  </p:childTnLst>
                                </p:cTn>
                              </p:par>
                            </p:childTnLst>
                          </p:cTn>
                        </p:par>
                        <p:par>
                          <p:cTn id="70" fill="hold">
                            <p:stCondLst>
                              <p:cond delay="6000"/>
                            </p:stCondLst>
                            <p:childTnLst>
                              <p:par>
                                <p:cTn id="71" presetID="17" presetClass="entr" presetSubtype="8" fill="hold" nodeType="afterEffect">
                                  <p:stCondLst>
                                    <p:cond delay="0"/>
                                  </p:stCondLst>
                                  <p:childTnLst>
                                    <p:set>
                                      <p:cBhvr>
                                        <p:cTn id="72" dur="1" fill="hold">
                                          <p:stCondLst>
                                            <p:cond delay="0"/>
                                          </p:stCondLst>
                                        </p:cTn>
                                        <p:tgtEl>
                                          <p:spTgt spid="51209"/>
                                        </p:tgtEl>
                                        <p:attrNameLst>
                                          <p:attrName>style.visibility</p:attrName>
                                        </p:attrNameLst>
                                      </p:cBhvr>
                                      <p:to>
                                        <p:strVal val="visible"/>
                                      </p:to>
                                    </p:set>
                                    <p:anim calcmode="lin" valueType="num">
                                      <p:cBhvr>
                                        <p:cTn id="73" dur="500" fill="hold"/>
                                        <p:tgtEl>
                                          <p:spTgt spid="51209"/>
                                        </p:tgtEl>
                                        <p:attrNameLst>
                                          <p:attrName>ppt_x</p:attrName>
                                        </p:attrNameLst>
                                      </p:cBhvr>
                                      <p:tavLst>
                                        <p:tav tm="0">
                                          <p:val>
                                            <p:strVal val="#ppt_x-#ppt_w/2"/>
                                          </p:val>
                                        </p:tav>
                                        <p:tav tm="100000">
                                          <p:val>
                                            <p:strVal val="#ppt_x"/>
                                          </p:val>
                                        </p:tav>
                                      </p:tavLst>
                                    </p:anim>
                                    <p:anim calcmode="lin" valueType="num">
                                      <p:cBhvr>
                                        <p:cTn id="74" dur="500" fill="hold"/>
                                        <p:tgtEl>
                                          <p:spTgt spid="51209"/>
                                        </p:tgtEl>
                                        <p:attrNameLst>
                                          <p:attrName>ppt_y</p:attrName>
                                        </p:attrNameLst>
                                      </p:cBhvr>
                                      <p:tavLst>
                                        <p:tav tm="0">
                                          <p:val>
                                            <p:strVal val="#ppt_y"/>
                                          </p:val>
                                        </p:tav>
                                        <p:tav tm="100000">
                                          <p:val>
                                            <p:strVal val="#ppt_y"/>
                                          </p:val>
                                        </p:tav>
                                      </p:tavLst>
                                    </p:anim>
                                    <p:anim calcmode="lin" valueType="num">
                                      <p:cBhvr>
                                        <p:cTn id="75" dur="500" fill="hold"/>
                                        <p:tgtEl>
                                          <p:spTgt spid="51209"/>
                                        </p:tgtEl>
                                        <p:attrNameLst>
                                          <p:attrName>ppt_w</p:attrName>
                                        </p:attrNameLst>
                                      </p:cBhvr>
                                      <p:tavLst>
                                        <p:tav tm="0">
                                          <p:val>
                                            <p:fltVal val="0"/>
                                          </p:val>
                                        </p:tav>
                                        <p:tav tm="100000">
                                          <p:val>
                                            <p:strVal val="#ppt_w"/>
                                          </p:val>
                                        </p:tav>
                                      </p:tavLst>
                                    </p:anim>
                                    <p:anim calcmode="lin" valueType="num">
                                      <p:cBhvr>
                                        <p:cTn id="76" dur="500" fill="hold"/>
                                        <p:tgtEl>
                                          <p:spTgt spid="51209"/>
                                        </p:tgtEl>
                                        <p:attrNameLst>
                                          <p:attrName>ppt_h</p:attrName>
                                        </p:attrNameLst>
                                      </p:cBhvr>
                                      <p:tavLst>
                                        <p:tav tm="0">
                                          <p:val>
                                            <p:strVal val="#ppt_h"/>
                                          </p:val>
                                        </p:tav>
                                        <p:tav tm="100000">
                                          <p:val>
                                            <p:strVal val="#ppt_h"/>
                                          </p:val>
                                        </p:tav>
                                      </p:tavLst>
                                    </p:anim>
                                  </p:childTnLst>
                                </p:cTn>
                              </p:par>
                            </p:childTnLst>
                          </p:cTn>
                        </p:par>
                        <p:par>
                          <p:cTn id="77" fill="hold">
                            <p:stCondLst>
                              <p:cond delay="6500"/>
                            </p:stCondLst>
                            <p:childTnLst>
                              <p:par>
                                <p:cTn id="78" presetID="9" presetClass="entr" presetSubtype="0" fill="hold" nodeType="afterEffect">
                                  <p:stCondLst>
                                    <p:cond delay="0"/>
                                  </p:stCondLst>
                                  <p:childTnLst>
                                    <p:set>
                                      <p:cBhvr>
                                        <p:cTn id="79" dur="1" fill="hold">
                                          <p:stCondLst>
                                            <p:cond delay="0"/>
                                          </p:stCondLst>
                                        </p:cTn>
                                        <p:tgtEl>
                                          <p:spTgt spid="51207"/>
                                        </p:tgtEl>
                                        <p:attrNameLst>
                                          <p:attrName>style.visibility</p:attrName>
                                        </p:attrNameLst>
                                      </p:cBhvr>
                                      <p:to>
                                        <p:strVal val="visible"/>
                                      </p:to>
                                    </p:set>
                                    <p:animEffect transition="in" filter="dissolve">
                                      <p:cBhvr>
                                        <p:cTn id="80" dur="500"/>
                                        <p:tgtEl>
                                          <p:spTgt spid="51207"/>
                                        </p:tgtEl>
                                      </p:cBhvr>
                                    </p:animEffect>
                                  </p:childTnLst>
                                </p:cTn>
                              </p:par>
                            </p:childTnLst>
                          </p:cTn>
                        </p:par>
                        <p:par>
                          <p:cTn id="81" fill="hold">
                            <p:stCondLst>
                              <p:cond delay="7000"/>
                            </p:stCondLst>
                            <p:childTnLst>
                              <p:par>
                                <p:cTn id="82" presetID="9" presetClass="entr" presetSubtype="0" fill="hold" grpId="0" nodeType="afterEffect">
                                  <p:stCondLst>
                                    <p:cond delay="0"/>
                                  </p:stCondLst>
                                  <p:childTnLst>
                                    <p:set>
                                      <p:cBhvr>
                                        <p:cTn id="83" dur="1" fill="hold">
                                          <p:stCondLst>
                                            <p:cond delay="0"/>
                                          </p:stCondLst>
                                        </p:cTn>
                                        <p:tgtEl>
                                          <p:spTgt spid="51223"/>
                                        </p:tgtEl>
                                        <p:attrNameLst>
                                          <p:attrName>style.visibility</p:attrName>
                                        </p:attrNameLst>
                                      </p:cBhvr>
                                      <p:to>
                                        <p:strVal val="visible"/>
                                      </p:to>
                                    </p:set>
                                    <p:animEffect transition="in" filter="dissolve">
                                      <p:cBhvr>
                                        <p:cTn id="84" dur="500"/>
                                        <p:tgtEl>
                                          <p:spTgt spid="51223"/>
                                        </p:tgtEl>
                                      </p:cBhvr>
                                    </p:animEffect>
                                  </p:childTnLst>
                                </p:cTn>
                              </p:par>
                            </p:childTnLst>
                          </p:cTn>
                        </p:par>
                        <p:par>
                          <p:cTn id="85" fill="hold">
                            <p:stCondLst>
                              <p:cond delay="7500"/>
                            </p:stCondLst>
                            <p:childTnLst>
                              <p:par>
                                <p:cTn id="86" presetID="17" presetClass="entr" presetSubtype="2" fill="hold" nodeType="afterEffect">
                                  <p:stCondLst>
                                    <p:cond delay="0"/>
                                  </p:stCondLst>
                                  <p:childTnLst>
                                    <p:set>
                                      <p:cBhvr>
                                        <p:cTn id="87" dur="1" fill="hold">
                                          <p:stCondLst>
                                            <p:cond delay="0"/>
                                          </p:stCondLst>
                                        </p:cTn>
                                        <p:tgtEl>
                                          <p:spTgt spid="51221"/>
                                        </p:tgtEl>
                                        <p:attrNameLst>
                                          <p:attrName>style.visibility</p:attrName>
                                        </p:attrNameLst>
                                      </p:cBhvr>
                                      <p:to>
                                        <p:strVal val="visible"/>
                                      </p:to>
                                    </p:set>
                                    <p:anim calcmode="lin" valueType="num">
                                      <p:cBhvr>
                                        <p:cTn id="88" dur="500" fill="hold"/>
                                        <p:tgtEl>
                                          <p:spTgt spid="51221"/>
                                        </p:tgtEl>
                                        <p:attrNameLst>
                                          <p:attrName>ppt_x</p:attrName>
                                        </p:attrNameLst>
                                      </p:cBhvr>
                                      <p:tavLst>
                                        <p:tav tm="0">
                                          <p:val>
                                            <p:strVal val="#ppt_x+#ppt_w/2"/>
                                          </p:val>
                                        </p:tav>
                                        <p:tav tm="100000">
                                          <p:val>
                                            <p:strVal val="#ppt_x"/>
                                          </p:val>
                                        </p:tav>
                                      </p:tavLst>
                                    </p:anim>
                                    <p:anim calcmode="lin" valueType="num">
                                      <p:cBhvr>
                                        <p:cTn id="89" dur="500" fill="hold"/>
                                        <p:tgtEl>
                                          <p:spTgt spid="51221"/>
                                        </p:tgtEl>
                                        <p:attrNameLst>
                                          <p:attrName>ppt_y</p:attrName>
                                        </p:attrNameLst>
                                      </p:cBhvr>
                                      <p:tavLst>
                                        <p:tav tm="0">
                                          <p:val>
                                            <p:strVal val="#ppt_y"/>
                                          </p:val>
                                        </p:tav>
                                        <p:tav tm="100000">
                                          <p:val>
                                            <p:strVal val="#ppt_y"/>
                                          </p:val>
                                        </p:tav>
                                      </p:tavLst>
                                    </p:anim>
                                    <p:anim calcmode="lin" valueType="num">
                                      <p:cBhvr>
                                        <p:cTn id="90" dur="500" fill="hold"/>
                                        <p:tgtEl>
                                          <p:spTgt spid="51221"/>
                                        </p:tgtEl>
                                        <p:attrNameLst>
                                          <p:attrName>ppt_w</p:attrName>
                                        </p:attrNameLst>
                                      </p:cBhvr>
                                      <p:tavLst>
                                        <p:tav tm="0">
                                          <p:val>
                                            <p:fltVal val="0"/>
                                          </p:val>
                                        </p:tav>
                                        <p:tav tm="100000">
                                          <p:val>
                                            <p:strVal val="#ppt_w"/>
                                          </p:val>
                                        </p:tav>
                                      </p:tavLst>
                                    </p:anim>
                                    <p:anim calcmode="lin" valueType="num">
                                      <p:cBhvr>
                                        <p:cTn id="91" dur="500" fill="hold"/>
                                        <p:tgtEl>
                                          <p:spTgt spid="51221"/>
                                        </p:tgtEl>
                                        <p:attrNameLst>
                                          <p:attrName>ppt_h</p:attrName>
                                        </p:attrNameLst>
                                      </p:cBhvr>
                                      <p:tavLst>
                                        <p:tav tm="0">
                                          <p:val>
                                            <p:strVal val="#ppt_h"/>
                                          </p:val>
                                        </p:tav>
                                        <p:tav tm="100000">
                                          <p:val>
                                            <p:strVal val="#ppt_h"/>
                                          </p:val>
                                        </p:tav>
                                      </p:tavLst>
                                    </p:anim>
                                  </p:childTnLst>
                                </p:cTn>
                              </p:par>
                            </p:childTnLst>
                          </p:cTn>
                        </p:par>
                        <p:par>
                          <p:cTn id="92" fill="hold">
                            <p:stCondLst>
                              <p:cond delay="8000"/>
                            </p:stCondLst>
                            <p:childTnLst>
                              <p:par>
                                <p:cTn id="93" presetID="4" presetClass="entr" presetSubtype="16" fill="hold" grpId="0" nodeType="afterEffect">
                                  <p:stCondLst>
                                    <p:cond delay="0"/>
                                  </p:stCondLst>
                                  <p:childTnLst>
                                    <p:set>
                                      <p:cBhvr>
                                        <p:cTn id="94" dur="1" fill="hold">
                                          <p:stCondLst>
                                            <p:cond delay="0"/>
                                          </p:stCondLst>
                                        </p:cTn>
                                        <p:tgtEl>
                                          <p:spTgt spid="51220"/>
                                        </p:tgtEl>
                                        <p:attrNameLst>
                                          <p:attrName>style.visibility</p:attrName>
                                        </p:attrNameLst>
                                      </p:cBhvr>
                                      <p:to>
                                        <p:strVal val="visible"/>
                                      </p:to>
                                    </p:set>
                                    <p:animEffect transition="in" filter="box(in)">
                                      <p:cBhvr>
                                        <p:cTn id="95" dur="500"/>
                                        <p:tgtEl>
                                          <p:spTgt spid="51220"/>
                                        </p:tgtEl>
                                      </p:cBhvr>
                                    </p:animEffect>
                                  </p:childTnLst>
                                </p:cTn>
                              </p:par>
                            </p:childTnLst>
                          </p:cTn>
                        </p:par>
                        <p:par>
                          <p:cTn id="96" fill="hold">
                            <p:stCondLst>
                              <p:cond delay="8500"/>
                            </p:stCondLst>
                            <p:childTnLst>
                              <p:par>
                                <p:cTn id="97" presetID="17" presetClass="entr" presetSubtype="8" fill="hold" nodeType="afterEffect">
                                  <p:stCondLst>
                                    <p:cond delay="0"/>
                                  </p:stCondLst>
                                  <p:childTnLst>
                                    <p:set>
                                      <p:cBhvr>
                                        <p:cTn id="98" dur="1" fill="hold">
                                          <p:stCondLst>
                                            <p:cond delay="0"/>
                                          </p:stCondLst>
                                        </p:cTn>
                                        <p:tgtEl>
                                          <p:spTgt spid="51219"/>
                                        </p:tgtEl>
                                        <p:attrNameLst>
                                          <p:attrName>style.visibility</p:attrName>
                                        </p:attrNameLst>
                                      </p:cBhvr>
                                      <p:to>
                                        <p:strVal val="visible"/>
                                      </p:to>
                                    </p:set>
                                    <p:anim calcmode="lin" valueType="num">
                                      <p:cBhvr>
                                        <p:cTn id="99" dur="500" fill="hold"/>
                                        <p:tgtEl>
                                          <p:spTgt spid="51219"/>
                                        </p:tgtEl>
                                        <p:attrNameLst>
                                          <p:attrName>ppt_x</p:attrName>
                                        </p:attrNameLst>
                                      </p:cBhvr>
                                      <p:tavLst>
                                        <p:tav tm="0">
                                          <p:val>
                                            <p:strVal val="#ppt_x-#ppt_w/2"/>
                                          </p:val>
                                        </p:tav>
                                        <p:tav tm="100000">
                                          <p:val>
                                            <p:strVal val="#ppt_x"/>
                                          </p:val>
                                        </p:tav>
                                      </p:tavLst>
                                    </p:anim>
                                    <p:anim calcmode="lin" valueType="num">
                                      <p:cBhvr>
                                        <p:cTn id="100" dur="500" fill="hold"/>
                                        <p:tgtEl>
                                          <p:spTgt spid="51219"/>
                                        </p:tgtEl>
                                        <p:attrNameLst>
                                          <p:attrName>ppt_y</p:attrName>
                                        </p:attrNameLst>
                                      </p:cBhvr>
                                      <p:tavLst>
                                        <p:tav tm="0">
                                          <p:val>
                                            <p:strVal val="#ppt_y"/>
                                          </p:val>
                                        </p:tav>
                                        <p:tav tm="100000">
                                          <p:val>
                                            <p:strVal val="#ppt_y"/>
                                          </p:val>
                                        </p:tav>
                                      </p:tavLst>
                                    </p:anim>
                                    <p:anim calcmode="lin" valueType="num">
                                      <p:cBhvr>
                                        <p:cTn id="101" dur="500" fill="hold"/>
                                        <p:tgtEl>
                                          <p:spTgt spid="51219"/>
                                        </p:tgtEl>
                                        <p:attrNameLst>
                                          <p:attrName>ppt_w</p:attrName>
                                        </p:attrNameLst>
                                      </p:cBhvr>
                                      <p:tavLst>
                                        <p:tav tm="0">
                                          <p:val>
                                            <p:fltVal val="0"/>
                                          </p:val>
                                        </p:tav>
                                        <p:tav tm="100000">
                                          <p:val>
                                            <p:strVal val="#ppt_w"/>
                                          </p:val>
                                        </p:tav>
                                      </p:tavLst>
                                    </p:anim>
                                    <p:anim calcmode="lin" valueType="num">
                                      <p:cBhvr>
                                        <p:cTn id="102" dur="500" fill="hold"/>
                                        <p:tgtEl>
                                          <p:spTgt spid="51219"/>
                                        </p:tgtEl>
                                        <p:attrNameLst>
                                          <p:attrName>ppt_h</p:attrName>
                                        </p:attrNameLst>
                                      </p:cBhvr>
                                      <p:tavLst>
                                        <p:tav tm="0">
                                          <p:val>
                                            <p:strVal val="#ppt_h"/>
                                          </p:val>
                                        </p:tav>
                                        <p:tav tm="100000">
                                          <p:val>
                                            <p:strVal val="#ppt_h"/>
                                          </p:val>
                                        </p:tav>
                                      </p:tavLst>
                                    </p:anim>
                                  </p:childTnLst>
                                </p:cTn>
                              </p:par>
                            </p:childTnLst>
                          </p:cTn>
                        </p:par>
                        <p:par>
                          <p:cTn id="103" fill="hold">
                            <p:stCondLst>
                              <p:cond delay="9000"/>
                            </p:stCondLst>
                            <p:childTnLst>
                              <p:par>
                                <p:cTn id="104" presetID="4" presetClass="entr" presetSubtype="16" fill="hold" grpId="0" nodeType="afterEffect">
                                  <p:stCondLst>
                                    <p:cond delay="0"/>
                                  </p:stCondLst>
                                  <p:childTnLst>
                                    <p:set>
                                      <p:cBhvr>
                                        <p:cTn id="105" dur="1" fill="hold">
                                          <p:stCondLst>
                                            <p:cond delay="0"/>
                                          </p:stCondLst>
                                        </p:cTn>
                                        <p:tgtEl>
                                          <p:spTgt spid="51222"/>
                                        </p:tgtEl>
                                        <p:attrNameLst>
                                          <p:attrName>style.visibility</p:attrName>
                                        </p:attrNameLst>
                                      </p:cBhvr>
                                      <p:to>
                                        <p:strVal val="visible"/>
                                      </p:to>
                                    </p:set>
                                    <p:animEffect transition="in" filter="box(in)">
                                      <p:cBhvr>
                                        <p:cTn id="106" dur="500"/>
                                        <p:tgtEl>
                                          <p:spTgt spid="51222"/>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499"/>
                                          </p:stCondLst>
                                        </p:cTn>
                                        <p:tgtEl>
                                          <p:spTgt spid="51251"/>
                                        </p:tgtEl>
                                        <p:attrNameLst>
                                          <p:attrName>style.visibility</p:attrName>
                                        </p:attrNameLst>
                                      </p:cBhvr>
                                      <p:to>
                                        <p:strVal val="visible"/>
                                      </p:to>
                                    </p:set>
                                  </p:childTnLst>
                                </p:cTn>
                              </p:par>
                            </p:childTnLst>
                          </p:cTn>
                        </p:par>
                        <p:par>
                          <p:cTn id="111" fill="hold">
                            <p:stCondLst>
                              <p:cond delay="500"/>
                            </p:stCondLst>
                            <p:childTnLst>
                              <p:par>
                                <p:cTn id="112" presetID="11" presetClass="entr" presetSubtype="0" fill="hold" nodeType="afterEffect">
                                  <p:stCondLst>
                                    <p:cond delay="1000"/>
                                  </p:stCondLst>
                                  <p:childTnLst>
                                    <p:set>
                                      <p:cBhvr>
                                        <p:cTn id="113" dur="1000">
                                          <p:stCondLst>
                                            <p:cond delay="0"/>
                                          </p:stCondLst>
                                        </p:cTn>
                                        <p:tgtEl>
                                          <p:spTgt spid="51237"/>
                                        </p:tgtEl>
                                        <p:attrNameLst>
                                          <p:attrName>style.visibility</p:attrName>
                                        </p:attrNameLst>
                                      </p:cBhvr>
                                      <p:to>
                                        <p:strVal val="visible"/>
                                      </p:to>
                                    </p:set>
                                  </p:childTnLst>
                                </p:cTn>
                              </p:par>
                            </p:childTnLst>
                          </p:cTn>
                        </p:par>
                        <p:par>
                          <p:cTn id="114" fill="hold">
                            <p:stCondLst>
                              <p:cond delay="2500"/>
                            </p:stCondLst>
                            <p:childTnLst>
                              <p:par>
                                <p:cTn id="115" presetID="1" presetClass="entr" presetSubtype="0" fill="hold" nodeType="afterEffect">
                                  <p:stCondLst>
                                    <p:cond delay="1000"/>
                                  </p:stCondLst>
                                  <p:childTnLst>
                                    <p:set>
                                      <p:cBhvr>
                                        <p:cTn id="116" dur="1" fill="hold">
                                          <p:stCondLst>
                                            <p:cond delay="499"/>
                                          </p:stCondLst>
                                        </p:cTn>
                                        <p:tgtEl>
                                          <p:spTgt spid="51240"/>
                                        </p:tgtEl>
                                        <p:attrNameLst>
                                          <p:attrName>style.visibility</p:attrName>
                                        </p:attrNameLst>
                                      </p:cBhvr>
                                      <p:to>
                                        <p:strVal val="visible"/>
                                      </p:to>
                                    </p:set>
                                  </p:childTnLst>
                                </p:cTn>
                              </p:par>
                            </p:childTnLst>
                          </p:cTn>
                        </p:par>
                        <p:par>
                          <p:cTn id="117" fill="hold">
                            <p:stCondLst>
                              <p:cond delay="4000"/>
                            </p:stCondLst>
                            <p:childTnLst>
                              <p:par>
                                <p:cTn id="118" presetID="1" presetClass="entr" presetSubtype="0" fill="hold" nodeType="afterEffect">
                                  <p:stCondLst>
                                    <p:cond delay="0"/>
                                  </p:stCondLst>
                                  <p:childTnLst>
                                    <p:set>
                                      <p:cBhvr>
                                        <p:cTn id="119" dur="1" fill="hold">
                                          <p:stCondLst>
                                            <p:cond delay="499"/>
                                          </p:stCondLst>
                                        </p:cTn>
                                        <p:tgtEl>
                                          <p:spTgt spid="51252"/>
                                        </p:tgtEl>
                                        <p:attrNameLst>
                                          <p:attrName>style.visibility</p:attrName>
                                        </p:attrNameLst>
                                      </p:cBhvr>
                                      <p:to>
                                        <p:strVal val="visible"/>
                                      </p:to>
                                    </p:set>
                                  </p:childTnLst>
                                </p:cTn>
                              </p:par>
                            </p:childTnLst>
                          </p:cTn>
                        </p:par>
                        <p:par>
                          <p:cTn id="120" fill="hold">
                            <p:stCondLst>
                              <p:cond delay="4500"/>
                            </p:stCondLst>
                            <p:childTnLst>
                              <p:par>
                                <p:cTn id="121" presetID="11" presetClass="entr" presetSubtype="0" fill="hold" nodeType="afterEffect">
                                  <p:stCondLst>
                                    <p:cond delay="0"/>
                                  </p:stCondLst>
                                  <p:childTnLst>
                                    <p:set>
                                      <p:cBhvr>
                                        <p:cTn id="122" dur="1000">
                                          <p:stCondLst>
                                            <p:cond delay="0"/>
                                          </p:stCondLst>
                                        </p:cTn>
                                        <p:tgtEl>
                                          <p:spTgt spid="51238"/>
                                        </p:tgtEl>
                                        <p:attrNameLst>
                                          <p:attrName>style.visibility</p:attrName>
                                        </p:attrNameLst>
                                      </p:cBhvr>
                                      <p:to>
                                        <p:strVal val="visible"/>
                                      </p:to>
                                    </p:set>
                                  </p:childTnLst>
                                </p:cTn>
                              </p:par>
                            </p:childTnLst>
                          </p:cTn>
                        </p:par>
                        <p:par>
                          <p:cTn id="123" fill="hold">
                            <p:stCondLst>
                              <p:cond delay="5500"/>
                            </p:stCondLst>
                            <p:childTnLst>
                              <p:par>
                                <p:cTn id="124" presetID="1" presetClass="entr" presetSubtype="0" fill="hold" nodeType="afterEffect">
                                  <p:stCondLst>
                                    <p:cond delay="0"/>
                                  </p:stCondLst>
                                  <p:childTnLst>
                                    <p:set>
                                      <p:cBhvr>
                                        <p:cTn id="125" dur="1" fill="hold">
                                          <p:stCondLst>
                                            <p:cond delay="499"/>
                                          </p:stCondLst>
                                        </p:cTn>
                                        <p:tgtEl>
                                          <p:spTgt spid="51241"/>
                                        </p:tgtEl>
                                        <p:attrNameLst>
                                          <p:attrName>style.visibility</p:attrName>
                                        </p:attrNameLst>
                                      </p:cBhvr>
                                      <p:to>
                                        <p:strVal val="visible"/>
                                      </p:to>
                                    </p:set>
                                  </p:childTnLst>
                                </p:cTn>
                              </p:par>
                            </p:childTnLst>
                          </p:cTn>
                        </p:par>
                        <p:par>
                          <p:cTn id="126" fill="hold">
                            <p:stCondLst>
                              <p:cond delay="6000"/>
                            </p:stCondLst>
                            <p:childTnLst>
                              <p:par>
                                <p:cTn id="127" presetID="1" presetClass="entr" presetSubtype="0" fill="hold" nodeType="afterEffect">
                                  <p:stCondLst>
                                    <p:cond delay="0"/>
                                  </p:stCondLst>
                                  <p:childTnLst>
                                    <p:set>
                                      <p:cBhvr>
                                        <p:cTn id="128" dur="1" fill="hold">
                                          <p:stCondLst>
                                            <p:cond delay="499"/>
                                          </p:stCondLst>
                                        </p:cTn>
                                        <p:tgtEl>
                                          <p:spTgt spid="51253"/>
                                        </p:tgtEl>
                                        <p:attrNameLst>
                                          <p:attrName>style.visibility</p:attrName>
                                        </p:attrNameLst>
                                      </p:cBhvr>
                                      <p:to>
                                        <p:strVal val="visible"/>
                                      </p:to>
                                    </p:set>
                                  </p:childTnLst>
                                </p:cTn>
                              </p:par>
                            </p:childTnLst>
                          </p:cTn>
                        </p:par>
                        <p:par>
                          <p:cTn id="129" fill="hold">
                            <p:stCondLst>
                              <p:cond delay="6500"/>
                            </p:stCondLst>
                            <p:childTnLst>
                              <p:par>
                                <p:cTn id="130" presetID="11" presetClass="entr" presetSubtype="0" fill="hold" nodeType="afterEffect">
                                  <p:stCondLst>
                                    <p:cond delay="0"/>
                                  </p:stCondLst>
                                  <p:childTnLst>
                                    <p:set>
                                      <p:cBhvr>
                                        <p:cTn id="131" dur="1000">
                                          <p:stCondLst>
                                            <p:cond delay="0"/>
                                          </p:stCondLst>
                                        </p:cTn>
                                        <p:tgtEl>
                                          <p:spTgt spid="51239"/>
                                        </p:tgtEl>
                                        <p:attrNameLst>
                                          <p:attrName>style.visibility</p:attrName>
                                        </p:attrNameLst>
                                      </p:cBhvr>
                                      <p:to>
                                        <p:strVal val="visible"/>
                                      </p:to>
                                    </p:set>
                                  </p:childTnLst>
                                </p:cTn>
                              </p:par>
                            </p:childTnLst>
                          </p:cTn>
                        </p:par>
                        <p:par>
                          <p:cTn id="132" fill="hold">
                            <p:stCondLst>
                              <p:cond delay="7500"/>
                            </p:stCondLst>
                            <p:childTnLst>
                              <p:par>
                                <p:cTn id="133" presetID="1" presetClass="entr" presetSubtype="0" fill="hold" nodeType="afterEffect">
                                  <p:stCondLst>
                                    <p:cond delay="0"/>
                                  </p:stCondLst>
                                  <p:childTnLst>
                                    <p:set>
                                      <p:cBhvr>
                                        <p:cTn id="134" dur="1" fill="hold">
                                          <p:stCondLst>
                                            <p:cond delay="499"/>
                                          </p:stCondLst>
                                        </p:cTn>
                                        <p:tgtEl>
                                          <p:spTgt spid="51242"/>
                                        </p:tgtEl>
                                        <p:attrNameLst>
                                          <p:attrName>style.visibility</p:attrName>
                                        </p:attrNameLst>
                                      </p:cBhvr>
                                      <p:to>
                                        <p:strVal val="visible"/>
                                      </p:to>
                                    </p:set>
                                  </p:childTnLst>
                                </p:cTn>
                              </p:par>
                            </p:childTnLst>
                          </p:cTn>
                        </p:par>
                        <p:par>
                          <p:cTn id="135" fill="hold">
                            <p:stCondLst>
                              <p:cond delay="8000"/>
                            </p:stCondLst>
                            <p:childTnLst>
                              <p:par>
                                <p:cTn id="136" presetID="9" presetClass="entr" presetSubtype="0" fill="hold" grpId="0" nodeType="afterEffect">
                                  <p:stCondLst>
                                    <p:cond delay="0"/>
                                  </p:stCondLst>
                                  <p:childTnLst>
                                    <p:set>
                                      <p:cBhvr>
                                        <p:cTn id="137" dur="1" fill="hold">
                                          <p:stCondLst>
                                            <p:cond delay="0"/>
                                          </p:stCondLst>
                                        </p:cTn>
                                        <p:tgtEl>
                                          <p:spTgt spid="51246"/>
                                        </p:tgtEl>
                                        <p:attrNameLst>
                                          <p:attrName>style.visibility</p:attrName>
                                        </p:attrNameLst>
                                      </p:cBhvr>
                                      <p:to>
                                        <p:strVal val="visible"/>
                                      </p:to>
                                    </p:set>
                                    <p:animEffect transition="in" filter="dissolve">
                                      <p:cBhvr>
                                        <p:cTn id="138" dur="500"/>
                                        <p:tgtEl>
                                          <p:spTgt spid="51246"/>
                                        </p:tgtEl>
                                      </p:cBhvr>
                                    </p:animEffect>
                                  </p:childTnLst>
                                  <p:subTnLst>
                                    <p:set>
                                      <p:cBhvr override="childStyle">
                                        <p:cTn dur="1" fill="hold" display="0" masterRel="nextClick" afterEffect="1"/>
                                        <p:tgtEl>
                                          <p:spTgt spid="51246"/>
                                        </p:tgtEl>
                                        <p:attrNameLst>
                                          <p:attrName>style.visibility</p:attrName>
                                        </p:attrNameLst>
                                      </p:cBhvr>
                                      <p:to>
                                        <p:strVal val="hidden"/>
                                      </p:to>
                                    </p:set>
                                  </p:sub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499"/>
                                          </p:stCondLst>
                                        </p:cTn>
                                        <p:tgtEl>
                                          <p:spTgt spid="51254"/>
                                        </p:tgtEl>
                                        <p:attrNameLst>
                                          <p:attrName>style.visibility</p:attrName>
                                        </p:attrNameLst>
                                      </p:cBhvr>
                                      <p:to>
                                        <p:strVal val="visible"/>
                                      </p:to>
                                    </p:set>
                                  </p:childTnLst>
                                </p:cTn>
                              </p:par>
                            </p:childTnLst>
                          </p:cTn>
                        </p:par>
                        <p:par>
                          <p:cTn id="143" fill="hold">
                            <p:stCondLst>
                              <p:cond delay="500"/>
                            </p:stCondLst>
                            <p:childTnLst>
                              <p:par>
                                <p:cTn id="144" presetID="11" presetClass="entr" presetSubtype="0" fill="hold" nodeType="afterEffect">
                                  <p:stCondLst>
                                    <p:cond delay="0"/>
                                  </p:stCondLst>
                                  <p:childTnLst>
                                    <p:set>
                                      <p:cBhvr>
                                        <p:cTn id="145" dur="1000">
                                          <p:stCondLst>
                                            <p:cond delay="0"/>
                                          </p:stCondLst>
                                        </p:cTn>
                                        <p:tgtEl>
                                          <p:spTgt spid="51232"/>
                                        </p:tgtEl>
                                        <p:attrNameLst>
                                          <p:attrName>style.visibility</p:attrName>
                                        </p:attrNameLst>
                                      </p:cBhvr>
                                      <p:to>
                                        <p:strVal val="visible"/>
                                      </p:to>
                                    </p:set>
                                  </p:childTnLst>
                                </p:cTn>
                              </p:par>
                            </p:childTnLst>
                          </p:cTn>
                        </p:par>
                        <p:par>
                          <p:cTn id="146" fill="hold">
                            <p:stCondLst>
                              <p:cond delay="1500"/>
                            </p:stCondLst>
                            <p:childTnLst>
                              <p:par>
                                <p:cTn id="147" presetID="1" presetClass="entr" presetSubtype="0" fill="hold" nodeType="afterEffect">
                                  <p:stCondLst>
                                    <p:cond delay="0"/>
                                  </p:stCondLst>
                                  <p:childTnLst>
                                    <p:set>
                                      <p:cBhvr>
                                        <p:cTn id="148" dur="1" fill="hold">
                                          <p:stCondLst>
                                            <p:cond delay="499"/>
                                          </p:stCondLst>
                                        </p:cTn>
                                        <p:tgtEl>
                                          <p:spTgt spid="51233"/>
                                        </p:tgtEl>
                                        <p:attrNameLst>
                                          <p:attrName>style.visibility</p:attrName>
                                        </p:attrNameLst>
                                      </p:cBhvr>
                                      <p:to>
                                        <p:strVal val="visible"/>
                                      </p:to>
                                    </p:set>
                                  </p:childTnLst>
                                </p:cTn>
                              </p:par>
                            </p:childTnLst>
                          </p:cTn>
                        </p:par>
                        <p:par>
                          <p:cTn id="149" fill="hold">
                            <p:stCondLst>
                              <p:cond delay="2000"/>
                            </p:stCondLst>
                            <p:childTnLst>
                              <p:par>
                                <p:cTn id="150" presetID="1" presetClass="entr" presetSubtype="0" fill="hold" nodeType="afterEffect">
                                  <p:stCondLst>
                                    <p:cond delay="0"/>
                                  </p:stCondLst>
                                  <p:childTnLst>
                                    <p:set>
                                      <p:cBhvr>
                                        <p:cTn id="151" dur="1" fill="hold">
                                          <p:stCondLst>
                                            <p:cond delay="499"/>
                                          </p:stCondLst>
                                        </p:cTn>
                                        <p:tgtEl>
                                          <p:spTgt spid="51255"/>
                                        </p:tgtEl>
                                        <p:attrNameLst>
                                          <p:attrName>style.visibility</p:attrName>
                                        </p:attrNameLst>
                                      </p:cBhvr>
                                      <p:to>
                                        <p:strVal val="visible"/>
                                      </p:to>
                                    </p:set>
                                  </p:childTnLst>
                                </p:cTn>
                              </p:par>
                            </p:childTnLst>
                          </p:cTn>
                        </p:par>
                        <p:par>
                          <p:cTn id="152" fill="hold">
                            <p:stCondLst>
                              <p:cond delay="2500"/>
                            </p:stCondLst>
                            <p:childTnLst>
                              <p:par>
                                <p:cTn id="153" presetID="11" presetClass="entr" presetSubtype="0" fill="hold" nodeType="afterEffect">
                                  <p:stCondLst>
                                    <p:cond delay="0"/>
                                  </p:stCondLst>
                                  <p:childTnLst>
                                    <p:set>
                                      <p:cBhvr>
                                        <p:cTn id="154" dur="1000">
                                          <p:stCondLst>
                                            <p:cond delay="0"/>
                                          </p:stCondLst>
                                        </p:cTn>
                                        <p:tgtEl>
                                          <p:spTgt spid="51230"/>
                                        </p:tgtEl>
                                        <p:attrNameLst>
                                          <p:attrName>style.visibility</p:attrName>
                                        </p:attrNameLst>
                                      </p:cBhvr>
                                      <p:to>
                                        <p:strVal val="visible"/>
                                      </p:to>
                                    </p:set>
                                  </p:childTnLst>
                                </p:cTn>
                              </p:par>
                            </p:childTnLst>
                          </p:cTn>
                        </p:par>
                        <p:par>
                          <p:cTn id="155" fill="hold">
                            <p:stCondLst>
                              <p:cond delay="3500"/>
                            </p:stCondLst>
                            <p:childTnLst>
                              <p:par>
                                <p:cTn id="156" presetID="1" presetClass="entr" presetSubtype="0" fill="hold" nodeType="afterEffect">
                                  <p:stCondLst>
                                    <p:cond delay="0"/>
                                  </p:stCondLst>
                                  <p:childTnLst>
                                    <p:set>
                                      <p:cBhvr>
                                        <p:cTn id="157" dur="1" fill="hold">
                                          <p:stCondLst>
                                            <p:cond delay="499"/>
                                          </p:stCondLst>
                                        </p:cTn>
                                        <p:tgtEl>
                                          <p:spTgt spid="51234"/>
                                        </p:tgtEl>
                                        <p:attrNameLst>
                                          <p:attrName>style.visibility</p:attrName>
                                        </p:attrNameLst>
                                      </p:cBhvr>
                                      <p:to>
                                        <p:strVal val="visible"/>
                                      </p:to>
                                    </p:set>
                                  </p:childTnLst>
                                </p:cTn>
                              </p:par>
                            </p:childTnLst>
                          </p:cTn>
                        </p:par>
                        <p:par>
                          <p:cTn id="158" fill="hold">
                            <p:stCondLst>
                              <p:cond delay="4000"/>
                            </p:stCondLst>
                            <p:childTnLst>
                              <p:par>
                                <p:cTn id="159" presetID="1" presetClass="entr" presetSubtype="0" fill="hold" nodeType="afterEffect">
                                  <p:stCondLst>
                                    <p:cond delay="0"/>
                                  </p:stCondLst>
                                  <p:childTnLst>
                                    <p:set>
                                      <p:cBhvr>
                                        <p:cTn id="160" dur="1" fill="hold">
                                          <p:stCondLst>
                                            <p:cond delay="499"/>
                                          </p:stCondLst>
                                        </p:cTn>
                                        <p:tgtEl>
                                          <p:spTgt spid="51256"/>
                                        </p:tgtEl>
                                        <p:attrNameLst>
                                          <p:attrName>style.visibility</p:attrName>
                                        </p:attrNameLst>
                                      </p:cBhvr>
                                      <p:to>
                                        <p:strVal val="visible"/>
                                      </p:to>
                                    </p:set>
                                  </p:childTnLst>
                                </p:cTn>
                              </p:par>
                            </p:childTnLst>
                          </p:cTn>
                        </p:par>
                        <p:par>
                          <p:cTn id="161" fill="hold">
                            <p:stCondLst>
                              <p:cond delay="4500"/>
                            </p:stCondLst>
                            <p:childTnLst>
                              <p:par>
                                <p:cTn id="162" presetID="11" presetClass="entr" presetSubtype="0" fill="hold" nodeType="afterEffect">
                                  <p:stCondLst>
                                    <p:cond delay="0"/>
                                  </p:stCondLst>
                                  <p:childTnLst>
                                    <p:set>
                                      <p:cBhvr>
                                        <p:cTn id="163" dur="1000">
                                          <p:stCondLst>
                                            <p:cond delay="0"/>
                                          </p:stCondLst>
                                        </p:cTn>
                                        <p:tgtEl>
                                          <p:spTgt spid="51236"/>
                                        </p:tgtEl>
                                        <p:attrNameLst>
                                          <p:attrName>style.visibility</p:attrName>
                                        </p:attrNameLst>
                                      </p:cBhvr>
                                      <p:to>
                                        <p:strVal val="visible"/>
                                      </p:to>
                                    </p:set>
                                  </p:childTnLst>
                                </p:cTn>
                              </p:par>
                            </p:childTnLst>
                          </p:cTn>
                        </p:par>
                        <p:par>
                          <p:cTn id="164" fill="hold">
                            <p:stCondLst>
                              <p:cond delay="5500"/>
                            </p:stCondLst>
                            <p:childTnLst>
                              <p:par>
                                <p:cTn id="165" presetID="1" presetClass="entr" presetSubtype="0" fill="hold" nodeType="afterEffect">
                                  <p:stCondLst>
                                    <p:cond delay="0"/>
                                  </p:stCondLst>
                                  <p:childTnLst>
                                    <p:set>
                                      <p:cBhvr>
                                        <p:cTn id="166" dur="1" fill="hold">
                                          <p:stCondLst>
                                            <p:cond delay="499"/>
                                          </p:stCondLst>
                                        </p:cTn>
                                        <p:tgtEl>
                                          <p:spTgt spid="51235"/>
                                        </p:tgtEl>
                                        <p:attrNameLst>
                                          <p:attrName>style.visibility</p:attrName>
                                        </p:attrNameLst>
                                      </p:cBhvr>
                                      <p:to>
                                        <p:strVal val="visible"/>
                                      </p:to>
                                    </p:set>
                                  </p:childTnLst>
                                </p:cTn>
                              </p:par>
                            </p:childTnLst>
                          </p:cTn>
                        </p:par>
                        <p:par>
                          <p:cTn id="167" fill="hold">
                            <p:stCondLst>
                              <p:cond delay="6000"/>
                            </p:stCondLst>
                            <p:childTnLst>
                              <p:par>
                                <p:cTn id="168" presetID="9" presetClass="entr" presetSubtype="0" fill="hold" grpId="0" nodeType="afterEffect">
                                  <p:stCondLst>
                                    <p:cond delay="0"/>
                                  </p:stCondLst>
                                  <p:childTnLst>
                                    <p:set>
                                      <p:cBhvr>
                                        <p:cTn id="169" dur="1" fill="hold">
                                          <p:stCondLst>
                                            <p:cond delay="0"/>
                                          </p:stCondLst>
                                        </p:cTn>
                                        <p:tgtEl>
                                          <p:spTgt spid="51247"/>
                                        </p:tgtEl>
                                        <p:attrNameLst>
                                          <p:attrName>style.visibility</p:attrName>
                                        </p:attrNameLst>
                                      </p:cBhvr>
                                      <p:to>
                                        <p:strVal val="visible"/>
                                      </p:to>
                                    </p:set>
                                    <p:animEffect transition="in" filter="dissolve">
                                      <p:cBhvr>
                                        <p:cTn id="170" dur="500"/>
                                        <p:tgtEl>
                                          <p:spTgt spid="51247"/>
                                        </p:tgtEl>
                                      </p:cBhvr>
                                    </p:animEffect>
                                  </p:childTnLst>
                                  <p:subTnLst>
                                    <p:set>
                                      <p:cBhvr override="childStyle">
                                        <p:cTn dur="1" fill="hold" display="0" masterRel="nextClick" afterEffect="1"/>
                                        <p:tgtEl>
                                          <p:spTgt spid="51247"/>
                                        </p:tgtEl>
                                        <p:attrNameLst>
                                          <p:attrName>style.visibility</p:attrName>
                                        </p:attrNameLst>
                                      </p:cBhvr>
                                      <p:to>
                                        <p:strVal val="hidden"/>
                                      </p:to>
                                    </p:set>
                                  </p:subTnLst>
                                </p:cTn>
                              </p:par>
                            </p:childTnLst>
                          </p:cTn>
                        </p:par>
                      </p:childTnLst>
                    </p:cTn>
                  </p:par>
                  <p:par>
                    <p:cTn id="171" fill="hold">
                      <p:stCondLst>
                        <p:cond delay="indefinite"/>
                      </p:stCondLst>
                      <p:childTnLst>
                        <p:par>
                          <p:cTn id="172" fill="hold">
                            <p:stCondLst>
                              <p:cond delay="0"/>
                            </p:stCondLst>
                            <p:childTnLst>
                              <p:par>
                                <p:cTn id="173" presetID="2" presetClass="entr" presetSubtype="1" fill="hold" nodeType="clickEffect">
                                  <p:stCondLst>
                                    <p:cond delay="0"/>
                                  </p:stCondLst>
                                  <p:childTnLst>
                                    <p:set>
                                      <p:cBhvr>
                                        <p:cTn id="174" dur="1" fill="hold">
                                          <p:stCondLst>
                                            <p:cond delay="0"/>
                                          </p:stCondLst>
                                        </p:cTn>
                                        <p:tgtEl>
                                          <p:spTgt spid="51228"/>
                                        </p:tgtEl>
                                        <p:attrNameLst>
                                          <p:attrName>style.visibility</p:attrName>
                                        </p:attrNameLst>
                                      </p:cBhvr>
                                      <p:to>
                                        <p:strVal val="visible"/>
                                      </p:to>
                                    </p:set>
                                    <p:anim calcmode="lin" valueType="num">
                                      <p:cBhvr additive="base">
                                        <p:cTn id="175" dur="500" fill="hold"/>
                                        <p:tgtEl>
                                          <p:spTgt spid="51228"/>
                                        </p:tgtEl>
                                        <p:attrNameLst>
                                          <p:attrName>ppt_x</p:attrName>
                                        </p:attrNameLst>
                                      </p:cBhvr>
                                      <p:tavLst>
                                        <p:tav tm="0">
                                          <p:val>
                                            <p:strVal val="#ppt_x"/>
                                          </p:val>
                                        </p:tav>
                                        <p:tav tm="100000">
                                          <p:val>
                                            <p:strVal val="#ppt_x"/>
                                          </p:val>
                                        </p:tav>
                                      </p:tavLst>
                                    </p:anim>
                                    <p:anim calcmode="lin" valueType="num">
                                      <p:cBhvr additive="base">
                                        <p:cTn id="176" dur="500" fill="hold"/>
                                        <p:tgtEl>
                                          <p:spTgt spid="51228"/>
                                        </p:tgtEl>
                                        <p:attrNameLst>
                                          <p:attrName>ppt_y</p:attrName>
                                        </p:attrNameLst>
                                      </p:cBhvr>
                                      <p:tavLst>
                                        <p:tav tm="0">
                                          <p:val>
                                            <p:strVal val="0-#ppt_h/2"/>
                                          </p:val>
                                        </p:tav>
                                        <p:tav tm="100000">
                                          <p:val>
                                            <p:strVal val="#ppt_y"/>
                                          </p:val>
                                        </p:tav>
                                      </p:tavLst>
                                    </p:anim>
                                  </p:childTnLst>
                                </p:cTn>
                              </p:par>
                            </p:childTnLst>
                          </p:cTn>
                        </p:par>
                        <p:par>
                          <p:cTn id="177" fill="hold">
                            <p:stCondLst>
                              <p:cond delay="500"/>
                            </p:stCondLst>
                            <p:childTnLst>
                              <p:par>
                                <p:cTn id="178" presetID="2" presetClass="entr" presetSubtype="1" fill="hold" nodeType="afterEffect">
                                  <p:stCondLst>
                                    <p:cond delay="0"/>
                                  </p:stCondLst>
                                  <p:childTnLst>
                                    <p:set>
                                      <p:cBhvr>
                                        <p:cTn id="179" dur="1" fill="hold">
                                          <p:stCondLst>
                                            <p:cond delay="0"/>
                                          </p:stCondLst>
                                        </p:cTn>
                                        <p:tgtEl>
                                          <p:spTgt spid="51229"/>
                                        </p:tgtEl>
                                        <p:attrNameLst>
                                          <p:attrName>style.visibility</p:attrName>
                                        </p:attrNameLst>
                                      </p:cBhvr>
                                      <p:to>
                                        <p:strVal val="visible"/>
                                      </p:to>
                                    </p:set>
                                    <p:anim calcmode="lin" valueType="num">
                                      <p:cBhvr additive="base">
                                        <p:cTn id="180" dur="500" fill="hold"/>
                                        <p:tgtEl>
                                          <p:spTgt spid="51229"/>
                                        </p:tgtEl>
                                        <p:attrNameLst>
                                          <p:attrName>ppt_x</p:attrName>
                                        </p:attrNameLst>
                                      </p:cBhvr>
                                      <p:tavLst>
                                        <p:tav tm="0">
                                          <p:val>
                                            <p:strVal val="#ppt_x"/>
                                          </p:val>
                                        </p:tav>
                                        <p:tav tm="100000">
                                          <p:val>
                                            <p:strVal val="#ppt_x"/>
                                          </p:val>
                                        </p:tav>
                                      </p:tavLst>
                                    </p:anim>
                                    <p:anim calcmode="lin" valueType="num">
                                      <p:cBhvr additive="base">
                                        <p:cTn id="181" dur="500" fill="hold"/>
                                        <p:tgtEl>
                                          <p:spTgt spid="51229"/>
                                        </p:tgtEl>
                                        <p:attrNameLst>
                                          <p:attrName>ppt_y</p:attrName>
                                        </p:attrNameLst>
                                      </p:cBhvr>
                                      <p:tavLst>
                                        <p:tav tm="0">
                                          <p:val>
                                            <p:strVal val="0-#ppt_h/2"/>
                                          </p:val>
                                        </p:tav>
                                        <p:tav tm="100000">
                                          <p:val>
                                            <p:strVal val="#ppt_y"/>
                                          </p:val>
                                        </p:tav>
                                      </p:tavLst>
                                    </p:anim>
                                  </p:childTnLst>
                                </p:cTn>
                              </p:par>
                            </p:childTnLst>
                          </p:cTn>
                        </p:par>
                        <p:par>
                          <p:cTn id="182" fill="hold">
                            <p:stCondLst>
                              <p:cond delay="1000"/>
                            </p:stCondLst>
                            <p:childTnLst>
                              <p:par>
                                <p:cTn id="183" presetID="16" presetClass="entr" presetSubtype="37" fill="hold" nodeType="afterEffect">
                                  <p:stCondLst>
                                    <p:cond delay="0"/>
                                  </p:stCondLst>
                                  <p:childTnLst>
                                    <p:set>
                                      <p:cBhvr>
                                        <p:cTn id="184" dur="1" fill="hold">
                                          <p:stCondLst>
                                            <p:cond delay="0"/>
                                          </p:stCondLst>
                                        </p:cTn>
                                        <p:tgtEl>
                                          <p:spTgt spid="51244"/>
                                        </p:tgtEl>
                                        <p:attrNameLst>
                                          <p:attrName>style.visibility</p:attrName>
                                        </p:attrNameLst>
                                      </p:cBhvr>
                                      <p:to>
                                        <p:strVal val="visible"/>
                                      </p:to>
                                    </p:set>
                                    <p:animEffect transition="in" filter="barn(outVertical)">
                                      <p:cBhvr>
                                        <p:cTn id="185" dur="500"/>
                                        <p:tgtEl>
                                          <p:spTgt spid="51244"/>
                                        </p:tgtEl>
                                      </p:cBhvr>
                                    </p:animEffect>
                                  </p:childTnLst>
                                </p:cTn>
                              </p:par>
                            </p:childTnLst>
                          </p:cTn>
                        </p:par>
                        <p:par>
                          <p:cTn id="186" fill="hold">
                            <p:stCondLst>
                              <p:cond delay="1500"/>
                            </p:stCondLst>
                            <p:childTnLst>
                              <p:par>
                                <p:cTn id="187" presetID="4" presetClass="entr" presetSubtype="16" fill="hold" grpId="0" nodeType="afterEffect">
                                  <p:stCondLst>
                                    <p:cond delay="0"/>
                                  </p:stCondLst>
                                  <p:childTnLst>
                                    <p:set>
                                      <p:cBhvr>
                                        <p:cTn id="188" dur="1" fill="hold">
                                          <p:stCondLst>
                                            <p:cond delay="0"/>
                                          </p:stCondLst>
                                        </p:cTn>
                                        <p:tgtEl>
                                          <p:spTgt spid="51243"/>
                                        </p:tgtEl>
                                        <p:attrNameLst>
                                          <p:attrName>style.visibility</p:attrName>
                                        </p:attrNameLst>
                                      </p:cBhvr>
                                      <p:to>
                                        <p:strVal val="visible"/>
                                      </p:to>
                                    </p:set>
                                    <p:animEffect transition="in" filter="box(in)">
                                      <p:cBhvr>
                                        <p:cTn id="189" dur="500"/>
                                        <p:tgtEl>
                                          <p:spTgt spid="51243"/>
                                        </p:tgtEl>
                                      </p:cBhvr>
                                    </p:animEffect>
                                  </p:childTnLst>
                                </p:cTn>
                              </p:par>
                            </p:childTnLst>
                          </p:cTn>
                        </p:par>
                        <p:par>
                          <p:cTn id="190" fill="hold">
                            <p:stCondLst>
                              <p:cond delay="2000"/>
                            </p:stCondLst>
                            <p:childTnLst>
                              <p:par>
                                <p:cTn id="191" presetID="1" presetClass="entr" presetSubtype="0" fill="hold" nodeType="afterEffect">
                                  <p:stCondLst>
                                    <p:cond delay="1000"/>
                                  </p:stCondLst>
                                  <p:childTnLst>
                                    <p:set>
                                      <p:cBhvr>
                                        <p:cTn id="192" dur="1" fill="hold">
                                          <p:stCondLst>
                                            <p:cond delay="499"/>
                                          </p:stCondLst>
                                        </p:cTn>
                                        <p:tgtEl>
                                          <p:spTgt spid="51249"/>
                                        </p:tgtEl>
                                        <p:attrNameLst>
                                          <p:attrName>style.visibility</p:attrName>
                                        </p:attrNameLst>
                                      </p:cBhvr>
                                      <p:to>
                                        <p:strVal val="visible"/>
                                      </p:to>
                                    </p:set>
                                  </p:childTnLst>
                                </p:cTn>
                              </p:par>
                            </p:childTnLst>
                          </p:cTn>
                        </p:par>
                        <p:par>
                          <p:cTn id="193" fill="hold">
                            <p:stCondLst>
                              <p:cond delay="3500"/>
                            </p:stCondLst>
                            <p:childTnLst>
                              <p:par>
                                <p:cTn id="194" presetID="1" presetClass="entr" presetSubtype="0" fill="hold" nodeType="afterEffect">
                                  <p:stCondLst>
                                    <p:cond delay="0"/>
                                  </p:stCondLst>
                                  <p:childTnLst>
                                    <p:set>
                                      <p:cBhvr>
                                        <p:cTn id="195" dur="1" fill="hold">
                                          <p:stCondLst>
                                            <p:cond delay="499"/>
                                          </p:stCondLst>
                                        </p:cTn>
                                        <p:tgtEl>
                                          <p:spTgt spid="51226"/>
                                        </p:tgtEl>
                                        <p:attrNameLst>
                                          <p:attrName>style.visibility</p:attrName>
                                        </p:attrNameLst>
                                      </p:cBhvr>
                                      <p:to>
                                        <p:strVal val="visible"/>
                                      </p:to>
                                    </p:set>
                                  </p:childTnLst>
                                </p:cTn>
                              </p:par>
                            </p:childTnLst>
                          </p:cTn>
                        </p:par>
                        <p:par>
                          <p:cTn id="196" fill="hold">
                            <p:stCondLst>
                              <p:cond delay="4000"/>
                            </p:stCondLst>
                            <p:childTnLst>
                              <p:par>
                                <p:cTn id="197" presetID="17" presetClass="entr" presetSubtype="2" fill="hold" nodeType="afterEffect">
                                  <p:stCondLst>
                                    <p:cond delay="0"/>
                                  </p:stCondLst>
                                  <p:childTnLst>
                                    <p:set>
                                      <p:cBhvr>
                                        <p:cTn id="198" dur="1" fill="hold">
                                          <p:stCondLst>
                                            <p:cond delay="0"/>
                                          </p:stCondLst>
                                        </p:cTn>
                                        <p:tgtEl>
                                          <p:spTgt spid="51227"/>
                                        </p:tgtEl>
                                        <p:attrNameLst>
                                          <p:attrName>style.visibility</p:attrName>
                                        </p:attrNameLst>
                                      </p:cBhvr>
                                      <p:to>
                                        <p:strVal val="visible"/>
                                      </p:to>
                                    </p:set>
                                    <p:anim calcmode="lin" valueType="num">
                                      <p:cBhvr>
                                        <p:cTn id="199" dur="500" fill="hold"/>
                                        <p:tgtEl>
                                          <p:spTgt spid="51227"/>
                                        </p:tgtEl>
                                        <p:attrNameLst>
                                          <p:attrName>ppt_x</p:attrName>
                                        </p:attrNameLst>
                                      </p:cBhvr>
                                      <p:tavLst>
                                        <p:tav tm="0">
                                          <p:val>
                                            <p:strVal val="#ppt_x+#ppt_w/2"/>
                                          </p:val>
                                        </p:tav>
                                        <p:tav tm="100000">
                                          <p:val>
                                            <p:strVal val="#ppt_x"/>
                                          </p:val>
                                        </p:tav>
                                      </p:tavLst>
                                    </p:anim>
                                    <p:anim calcmode="lin" valueType="num">
                                      <p:cBhvr>
                                        <p:cTn id="200" dur="500" fill="hold"/>
                                        <p:tgtEl>
                                          <p:spTgt spid="51227"/>
                                        </p:tgtEl>
                                        <p:attrNameLst>
                                          <p:attrName>ppt_y</p:attrName>
                                        </p:attrNameLst>
                                      </p:cBhvr>
                                      <p:tavLst>
                                        <p:tav tm="0">
                                          <p:val>
                                            <p:strVal val="#ppt_y"/>
                                          </p:val>
                                        </p:tav>
                                        <p:tav tm="100000">
                                          <p:val>
                                            <p:strVal val="#ppt_y"/>
                                          </p:val>
                                        </p:tav>
                                      </p:tavLst>
                                    </p:anim>
                                    <p:anim calcmode="lin" valueType="num">
                                      <p:cBhvr>
                                        <p:cTn id="201" dur="500" fill="hold"/>
                                        <p:tgtEl>
                                          <p:spTgt spid="51227"/>
                                        </p:tgtEl>
                                        <p:attrNameLst>
                                          <p:attrName>ppt_w</p:attrName>
                                        </p:attrNameLst>
                                      </p:cBhvr>
                                      <p:tavLst>
                                        <p:tav tm="0">
                                          <p:val>
                                            <p:fltVal val="0"/>
                                          </p:val>
                                        </p:tav>
                                        <p:tav tm="100000">
                                          <p:val>
                                            <p:strVal val="#ppt_w"/>
                                          </p:val>
                                        </p:tav>
                                      </p:tavLst>
                                    </p:anim>
                                    <p:anim calcmode="lin" valueType="num">
                                      <p:cBhvr>
                                        <p:cTn id="202" dur="500" fill="hold"/>
                                        <p:tgtEl>
                                          <p:spTgt spid="51227"/>
                                        </p:tgtEl>
                                        <p:attrNameLst>
                                          <p:attrName>ppt_h</p:attrName>
                                        </p:attrNameLst>
                                      </p:cBhvr>
                                      <p:tavLst>
                                        <p:tav tm="0">
                                          <p:val>
                                            <p:strVal val="#ppt_h"/>
                                          </p:val>
                                        </p:tav>
                                        <p:tav tm="100000">
                                          <p:val>
                                            <p:strVal val="#ppt_h"/>
                                          </p:val>
                                        </p:tav>
                                      </p:tavLst>
                                    </p:anim>
                                  </p:childTnLst>
                                </p:cTn>
                              </p:par>
                            </p:childTnLst>
                          </p:cTn>
                        </p:par>
                        <p:par>
                          <p:cTn id="203" fill="hold">
                            <p:stCondLst>
                              <p:cond delay="4500"/>
                            </p:stCondLst>
                            <p:childTnLst>
                              <p:par>
                                <p:cTn id="204" presetID="1" presetClass="entr" presetSubtype="0" fill="hold" nodeType="afterEffect">
                                  <p:stCondLst>
                                    <p:cond delay="0"/>
                                  </p:stCondLst>
                                  <p:childTnLst>
                                    <p:set>
                                      <p:cBhvr>
                                        <p:cTn id="205" dur="1" fill="hold">
                                          <p:stCondLst>
                                            <p:cond delay="499"/>
                                          </p:stCondLst>
                                        </p:cTn>
                                        <p:tgtEl>
                                          <p:spTgt spid="51231"/>
                                        </p:tgtEl>
                                        <p:attrNameLst>
                                          <p:attrName>style.visibility</p:attrName>
                                        </p:attrNameLst>
                                      </p:cBhvr>
                                      <p:to>
                                        <p:strVal val="visible"/>
                                      </p:to>
                                    </p:set>
                                  </p:childTnLst>
                                </p:cTn>
                              </p:par>
                            </p:childTnLst>
                          </p:cTn>
                        </p:par>
                        <p:par>
                          <p:cTn id="206" fill="hold">
                            <p:stCondLst>
                              <p:cond delay="5000"/>
                            </p:stCondLst>
                            <p:childTnLst>
                              <p:par>
                                <p:cTn id="207" presetID="17" presetClass="entr" presetSubtype="2" fill="hold" nodeType="afterEffect">
                                  <p:stCondLst>
                                    <p:cond delay="0"/>
                                  </p:stCondLst>
                                  <p:childTnLst>
                                    <p:set>
                                      <p:cBhvr>
                                        <p:cTn id="208" dur="1" fill="hold">
                                          <p:stCondLst>
                                            <p:cond delay="0"/>
                                          </p:stCondLst>
                                        </p:cTn>
                                        <p:tgtEl>
                                          <p:spTgt spid="51245"/>
                                        </p:tgtEl>
                                        <p:attrNameLst>
                                          <p:attrName>style.visibility</p:attrName>
                                        </p:attrNameLst>
                                      </p:cBhvr>
                                      <p:to>
                                        <p:strVal val="visible"/>
                                      </p:to>
                                    </p:set>
                                    <p:anim calcmode="lin" valueType="num">
                                      <p:cBhvr>
                                        <p:cTn id="209" dur="500" fill="hold"/>
                                        <p:tgtEl>
                                          <p:spTgt spid="51245"/>
                                        </p:tgtEl>
                                        <p:attrNameLst>
                                          <p:attrName>ppt_x</p:attrName>
                                        </p:attrNameLst>
                                      </p:cBhvr>
                                      <p:tavLst>
                                        <p:tav tm="0">
                                          <p:val>
                                            <p:strVal val="#ppt_x+#ppt_w/2"/>
                                          </p:val>
                                        </p:tav>
                                        <p:tav tm="100000">
                                          <p:val>
                                            <p:strVal val="#ppt_x"/>
                                          </p:val>
                                        </p:tav>
                                      </p:tavLst>
                                    </p:anim>
                                    <p:anim calcmode="lin" valueType="num">
                                      <p:cBhvr>
                                        <p:cTn id="210" dur="500" fill="hold"/>
                                        <p:tgtEl>
                                          <p:spTgt spid="51245"/>
                                        </p:tgtEl>
                                        <p:attrNameLst>
                                          <p:attrName>ppt_y</p:attrName>
                                        </p:attrNameLst>
                                      </p:cBhvr>
                                      <p:tavLst>
                                        <p:tav tm="0">
                                          <p:val>
                                            <p:strVal val="#ppt_y"/>
                                          </p:val>
                                        </p:tav>
                                        <p:tav tm="100000">
                                          <p:val>
                                            <p:strVal val="#ppt_y"/>
                                          </p:val>
                                        </p:tav>
                                      </p:tavLst>
                                    </p:anim>
                                    <p:anim calcmode="lin" valueType="num">
                                      <p:cBhvr>
                                        <p:cTn id="211" dur="500" fill="hold"/>
                                        <p:tgtEl>
                                          <p:spTgt spid="51245"/>
                                        </p:tgtEl>
                                        <p:attrNameLst>
                                          <p:attrName>ppt_w</p:attrName>
                                        </p:attrNameLst>
                                      </p:cBhvr>
                                      <p:tavLst>
                                        <p:tav tm="0">
                                          <p:val>
                                            <p:fltVal val="0"/>
                                          </p:val>
                                        </p:tav>
                                        <p:tav tm="100000">
                                          <p:val>
                                            <p:strVal val="#ppt_w"/>
                                          </p:val>
                                        </p:tav>
                                      </p:tavLst>
                                    </p:anim>
                                    <p:anim calcmode="lin" valueType="num">
                                      <p:cBhvr>
                                        <p:cTn id="212" dur="500" fill="hold"/>
                                        <p:tgtEl>
                                          <p:spTgt spid="51245"/>
                                        </p:tgtEl>
                                        <p:attrNameLst>
                                          <p:attrName>ppt_h</p:attrName>
                                        </p:attrNameLst>
                                      </p:cBhvr>
                                      <p:tavLst>
                                        <p:tav tm="0">
                                          <p:val>
                                            <p:strVal val="#ppt_h"/>
                                          </p:val>
                                        </p:tav>
                                        <p:tav tm="100000">
                                          <p:val>
                                            <p:strVal val="#ppt_h"/>
                                          </p:val>
                                        </p:tav>
                                      </p:tavLst>
                                    </p:anim>
                                  </p:childTnLst>
                                </p:cTn>
                              </p:par>
                            </p:childTnLst>
                          </p:cTn>
                        </p:par>
                        <p:par>
                          <p:cTn id="213" fill="hold">
                            <p:stCondLst>
                              <p:cond delay="5500"/>
                            </p:stCondLst>
                            <p:childTnLst>
                              <p:par>
                                <p:cTn id="214" presetID="1" presetClass="entr" presetSubtype="0" fill="hold" nodeType="afterEffect">
                                  <p:stCondLst>
                                    <p:cond delay="0"/>
                                  </p:stCondLst>
                                  <p:childTnLst>
                                    <p:set>
                                      <p:cBhvr>
                                        <p:cTn id="215" dur="1" fill="hold">
                                          <p:stCondLst>
                                            <p:cond delay="499"/>
                                          </p:stCondLst>
                                        </p:cTn>
                                        <p:tgtEl>
                                          <p:spTgt spid="51250"/>
                                        </p:tgtEl>
                                        <p:attrNameLst>
                                          <p:attrName>style.visibility</p:attrName>
                                        </p:attrNameLst>
                                      </p:cBhvr>
                                      <p:to>
                                        <p:strVal val="visible"/>
                                      </p:to>
                                    </p:set>
                                  </p:childTnLst>
                                </p:cTn>
                              </p:par>
                            </p:childTnLst>
                          </p:cTn>
                        </p:par>
                        <p:par>
                          <p:cTn id="216" fill="hold">
                            <p:stCondLst>
                              <p:cond delay="6000"/>
                            </p:stCondLst>
                            <p:childTnLst>
                              <p:par>
                                <p:cTn id="217" presetID="17" presetClass="entr" presetSubtype="4" fill="hold" nodeType="afterEffect">
                                  <p:stCondLst>
                                    <p:cond delay="0"/>
                                  </p:stCondLst>
                                  <p:childTnLst>
                                    <p:set>
                                      <p:cBhvr>
                                        <p:cTn id="218" dur="1" fill="hold">
                                          <p:stCondLst>
                                            <p:cond delay="0"/>
                                          </p:stCondLst>
                                        </p:cTn>
                                        <p:tgtEl>
                                          <p:spTgt spid="51224"/>
                                        </p:tgtEl>
                                        <p:attrNameLst>
                                          <p:attrName>style.visibility</p:attrName>
                                        </p:attrNameLst>
                                      </p:cBhvr>
                                      <p:to>
                                        <p:strVal val="visible"/>
                                      </p:to>
                                    </p:set>
                                    <p:anim calcmode="lin" valueType="num">
                                      <p:cBhvr>
                                        <p:cTn id="219" dur="500" fill="hold"/>
                                        <p:tgtEl>
                                          <p:spTgt spid="51224"/>
                                        </p:tgtEl>
                                        <p:attrNameLst>
                                          <p:attrName>ppt_x</p:attrName>
                                        </p:attrNameLst>
                                      </p:cBhvr>
                                      <p:tavLst>
                                        <p:tav tm="0">
                                          <p:val>
                                            <p:strVal val="#ppt_x"/>
                                          </p:val>
                                        </p:tav>
                                        <p:tav tm="100000">
                                          <p:val>
                                            <p:strVal val="#ppt_x"/>
                                          </p:val>
                                        </p:tav>
                                      </p:tavLst>
                                    </p:anim>
                                    <p:anim calcmode="lin" valueType="num">
                                      <p:cBhvr>
                                        <p:cTn id="220" dur="500" fill="hold"/>
                                        <p:tgtEl>
                                          <p:spTgt spid="51224"/>
                                        </p:tgtEl>
                                        <p:attrNameLst>
                                          <p:attrName>ppt_y</p:attrName>
                                        </p:attrNameLst>
                                      </p:cBhvr>
                                      <p:tavLst>
                                        <p:tav tm="0">
                                          <p:val>
                                            <p:strVal val="#ppt_y+#ppt_h/2"/>
                                          </p:val>
                                        </p:tav>
                                        <p:tav tm="100000">
                                          <p:val>
                                            <p:strVal val="#ppt_y"/>
                                          </p:val>
                                        </p:tav>
                                      </p:tavLst>
                                    </p:anim>
                                    <p:anim calcmode="lin" valueType="num">
                                      <p:cBhvr>
                                        <p:cTn id="221" dur="500" fill="hold"/>
                                        <p:tgtEl>
                                          <p:spTgt spid="51224"/>
                                        </p:tgtEl>
                                        <p:attrNameLst>
                                          <p:attrName>ppt_w</p:attrName>
                                        </p:attrNameLst>
                                      </p:cBhvr>
                                      <p:tavLst>
                                        <p:tav tm="0">
                                          <p:val>
                                            <p:strVal val="#ppt_w"/>
                                          </p:val>
                                        </p:tav>
                                        <p:tav tm="100000">
                                          <p:val>
                                            <p:strVal val="#ppt_w"/>
                                          </p:val>
                                        </p:tav>
                                      </p:tavLst>
                                    </p:anim>
                                    <p:anim calcmode="lin" valueType="num">
                                      <p:cBhvr>
                                        <p:cTn id="222" dur="500" fill="hold"/>
                                        <p:tgtEl>
                                          <p:spTgt spid="51224"/>
                                        </p:tgtEl>
                                        <p:attrNameLst>
                                          <p:attrName>ppt_h</p:attrName>
                                        </p:attrNameLst>
                                      </p:cBhvr>
                                      <p:tavLst>
                                        <p:tav tm="0">
                                          <p:val>
                                            <p:fltVal val="0"/>
                                          </p:val>
                                        </p:tav>
                                        <p:tav tm="100000">
                                          <p:val>
                                            <p:strVal val="#ppt_h"/>
                                          </p:val>
                                        </p:tav>
                                      </p:tavLst>
                                    </p:anim>
                                  </p:childTnLst>
                                </p:cTn>
                              </p:par>
                            </p:childTnLst>
                          </p:cTn>
                        </p:par>
                        <p:par>
                          <p:cTn id="223" fill="hold">
                            <p:stCondLst>
                              <p:cond delay="6500"/>
                            </p:stCondLst>
                            <p:childTnLst>
                              <p:par>
                                <p:cTn id="224" presetID="4" presetClass="entr" presetSubtype="16" fill="hold" grpId="0" nodeType="afterEffect">
                                  <p:stCondLst>
                                    <p:cond delay="0"/>
                                  </p:stCondLst>
                                  <p:childTnLst>
                                    <p:set>
                                      <p:cBhvr>
                                        <p:cTn id="225" dur="1" fill="hold">
                                          <p:stCondLst>
                                            <p:cond delay="0"/>
                                          </p:stCondLst>
                                        </p:cTn>
                                        <p:tgtEl>
                                          <p:spTgt spid="51225"/>
                                        </p:tgtEl>
                                        <p:attrNameLst>
                                          <p:attrName>style.visibility</p:attrName>
                                        </p:attrNameLst>
                                      </p:cBhvr>
                                      <p:to>
                                        <p:strVal val="visible"/>
                                      </p:to>
                                    </p:set>
                                    <p:animEffect transition="in" filter="box(in)">
                                      <p:cBhvr>
                                        <p:cTn id="226" dur="500"/>
                                        <p:tgtEl>
                                          <p:spTgt spid="51225"/>
                                        </p:tgtEl>
                                      </p:cBhvr>
                                    </p:animEffect>
                                  </p:childTnLst>
                                </p:cTn>
                              </p:par>
                            </p:childTnLst>
                          </p:cTn>
                        </p:par>
                        <p:par>
                          <p:cTn id="227" fill="hold">
                            <p:stCondLst>
                              <p:cond delay="7000"/>
                            </p:stCondLst>
                            <p:childTnLst>
                              <p:par>
                                <p:cTn id="228" presetID="23" presetClass="entr" presetSubtype="32" fill="hold" grpId="0" nodeType="afterEffect">
                                  <p:stCondLst>
                                    <p:cond delay="0"/>
                                  </p:stCondLst>
                                  <p:childTnLst>
                                    <p:set>
                                      <p:cBhvr>
                                        <p:cTn id="229" dur="1" fill="hold">
                                          <p:stCondLst>
                                            <p:cond delay="0"/>
                                          </p:stCondLst>
                                        </p:cTn>
                                        <p:tgtEl>
                                          <p:spTgt spid="51248"/>
                                        </p:tgtEl>
                                        <p:attrNameLst>
                                          <p:attrName>style.visibility</p:attrName>
                                        </p:attrNameLst>
                                      </p:cBhvr>
                                      <p:to>
                                        <p:strVal val="visible"/>
                                      </p:to>
                                    </p:set>
                                    <p:anim calcmode="lin" valueType="num">
                                      <p:cBhvr>
                                        <p:cTn id="230" dur="500" fill="hold"/>
                                        <p:tgtEl>
                                          <p:spTgt spid="51248"/>
                                        </p:tgtEl>
                                        <p:attrNameLst>
                                          <p:attrName>ppt_w</p:attrName>
                                        </p:attrNameLst>
                                      </p:cBhvr>
                                      <p:tavLst>
                                        <p:tav tm="0">
                                          <p:val>
                                            <p:strVal val="4*#ppt_w"/>
                                          </p:val>
                                        </p:tav>
                                        <p:tav tm="100000">
                                          <p:val>
                                            <p:strVal val="#ppt_w"/>
                                          </p:val>
                                        </p:tav>
                                      </p:tavLst>
                                    </p:anim>
                                    <p:anim calcmode="lin" valueType="num">
                                      <p:cBhvr>
                                        <p:cTn id="231" dur="500" fill="hold"/>
                                        <p:tgtEl>
                                          <p:spTgt spid="51248"/>
                                        </p:tgtEl>
                                        <p:attrNameLst>
                                          <p:attrName>ppt_h</p:attrName>
                                        </p:attrNameLst>
                                      </p:cBhvr>
                                      <p:tavLst>
                                        <p:tav tm="0">
                                          <p:val>
                                            <p:strVal val="4*#ppt_h"/>
                                          </p:val>
                                        </p:tav>
                                        <p:tav tm="100000">
                                          <p:val>
                                            <p:strVal val="#ppt_h"/>
                                          </p:val>
                                        </p:tav>
                                      </p:tavLst>
                                    </p:anim>
                                  </p:childTnLst>
                                  <p:subTnLst>
                                    <p:animClr clrSpc="rgb" dir="cw">
                                      <p:cBhvr override="childStyle">
                                        <p:cTn dur="1" fill="hold" display="0" masterRel="nextClick" afterEffect="1"/>
                                        <p:tgtEl>
                                          <p:spTgt spid="51248"/>
                                        </p:tgtEl>
                                        <p:attrNameLst>
                                          <p:attrName>ppt_c</p:attrName>
                                        </p:attrNameLst>
                                      </p:cBhvr>
                                      <p:to>
                                        <a:srgbClr val="FF9999"/>
                                      </p:to>
                                    </p:animClr>
                                  </p:subTnLst>
                                </p:cTn>
                              </p:par>
                            </p:childTnLst>
                          </p:cTn>
                        </p:par>
                      </p:childTnLst>
                    </p:cTn>
                  </p:par>
                  <p:par>
                    <p:cTn id="232" fill="hold">
                      <p:stCondLst>
                        <p:cond delay="indefinite"/>
                      </p:stCondLst>
                      <p:childTnLst>
                        <p:par>
                          <p:cTn id="233" fill="hold">
                            <p:stCondLst>
                              <p:cond delay="0"/>
                            </p:stCondLst>
                            <p:childTnLst>
                              <p:par>
                                <p:cTn id="234" presetID="3" presetClass="entr" presetSubtype="10" fill="hold" nodeType="clickEffect">
                                  <p:stCondLst>
                                    <p:cond delay="0"/>
                                  </p:stCondLst>
                                  <p:childTnLst>
                                    <p:set>
                                      <p:cBhvr>
                                        <p:cTn id="235" dur="1" fill="hold">
                                          <p:stCondLst>
                                            <p:cond delay="0"/>
                                          </p:stCondLst>
                                        </p:cTn>
                                        <p:tgtEl>
                                          <p:spTgt spid="51260"/>
                                        </p:tgtEl>
                                        <p:attrNameLst>
                                          <p:attrName>style.visibility</p:attrName>
                                        </p:attrNameLst>
                                      </p:cBhvr>
                                      <p:to>
                                        <p:strVal val="visible"/>
                                      </p:to>
                                    </p:set>
                                    <p:animEffect transition="in" filter="blinds(horizontal)">
                                      <p:cBhvr>
                                        <p:cTn id="236" dur="500"/>
                                        <p:tgtEl>
                                          <p:spTgt spid="51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0" grpId="0"/>
      <p:bldP spid="51222" grpId="0"/>
      <p:bldP spid="51223" grpId="0"/>
      <p:bldP spid="51225" grpId="0"/>
      <p:bldP spid="51243" grpId="0"/>
      <p:bldP spid="51246" grpId="0"/>
      <p:bldP spid="51247" grpId="0"/>
      <p:bldP spid="5124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52225" descr="备份_图形15(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2117725"/>
            <a:ext cx="6553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图片 52226" descr="图形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9651" y="3422651"/>
            <a:ext cx="11113"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直接连接符 52227"/>
          <p:cNvSpPr>
            <a:spLocks noChangeShapeType="1"/>
          </p:cNvSpPr>
          <p:nvPr/>
        </p:nvSpPr>
        <p:spPr bwMode="auto">
          <a:xfrm flipV="1">
            <a:off x="4343400" y="1965325"/>
            <a:ext cx="3886200" cy="0"/>
          </a:xfrm>
          <a:prstGeom prst="line">
            <a:avLst/>
          </a:prstGeom>
          <a:noFill/>
          <a:ln w="9525">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2229" name="文本框 52228"/>
          <p:cNvSpPr txBox="1">
            <a:spLocks noChangeArrowheads="1"/>
          </p:cNvSpPr>
          <p:nvPr/>
        </p:nvSpPr>
        <p:spPr bwMode="auto">
          <a:xfrm>
            <a:off x="4114800" y="620714"/>
            <a:ext cx="655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a:r>
              <a:rPr lang="zh-CN" altLang="en-US" sz="2000" b="0">
                <a:latin typeface="Times New Roman" panose="02020603050405020304" pitchFamily="18" charset="0"/>
              </a:rPr>
              <a:t>外电场驱使空间电荷区两侧的空穴和自由电子移走</a:t>
            </a:r>
          </a:p>
        </p:txBody>
      </p:sp>
      <p:sp>
        <p:nvSpPr>
          <p:cNvPr id="52230" name="矩形 52229"/>
          <p:cNvSpPr>
            <a:spLocks noChangeArrowheads="1"/>
          </p:cNvSpPr>
          <p:nvPr/>
        </p:nvSpPr>
        <p:spPr bwMode="auto">
          <a:xfrm>
            <a:off x="5257800" y="15081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r>
              <a:rPr lang="zh-CN" altLang="en-US" sz="2000" b="0">
                <a:latin typeface="Times New Roman" panose="02020603050405020304" pitchFamily="18" charset="0"/>
              </a:rPr>
              <a:t>变空间电荷区宽</a:t>
            </a:r>
            <a:r>
              <a:rPr lang="zh-CN" altLang="en-US" sz="2400" b="0">
                <a:solidFill>
                  <a:schemeClr val="bg1"/>
                </a:solidFill>
                <a:latin typeface="Times New Roman" panose="02020603050405020304" pitchFamily="18" charset="0"/>
              </a:rPr>
              <a:t> </a:t>
            </a:r>
          </a:p>
        </p:txBody>
      </p:sp>
      <p:graphicFrame>
        <p:nvGraphicFramePr>
          <p:cNvPr id="53255" name="对象 52230"/>
          <p:cNvGraphicFramePr>
            <a:graphicFrameLocks noChangeAspect="1"/>
          </p:cNvGraphicFramePr>
          <p:nvPr/>
        </p:nvGraphicFramePr>
        <p:xfrm>
          <a:off x="5181600" y="2574925"/>
          <a:ext cx="369888" cy="369888"/>
        </p:xfrm>
        <a:graphic>
          <a:graphicData uri="http://schemas.openxmlformats.org/presentationml/2006/ole">
            <mc:AlternateContent xmlns:mc="http://schemas.openxmlformats.org/markup-compatibility/2006">
              <mc:Choice xmlns:v="urn:schemas-microsoft-com:vml" Requires="v">
                <p:oleObj r:id="rId5" imgW="457200" imgH="457200" progId="">
                  <p:embed/>
                </p:oleObj>
              </mc:Choice>
              <mc:Fallback>
                <p:oleObj r:id="rId5" imgW="457200" imgH="457200" progId="">
                  <p:embed/>
                  <p:pic>
                    <p:nvPicPr>
                      <p:cNvPr id="53255" name="对象 522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25749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6" name="对象 52231"/>
          <p:cNvGraphicFramePr>
            <a:graphicFrameLocks noChangeAspect="1"/>
          </p:cNvGraphicFramePr>
          <p:nvPr/>
        </p:nvGraphicFramePr>
        <p:xfrm>
          <a:off x="5257800" y="4098925"/>
          <a:ext cx="369888" cy="369888"/>
        </p:xfrm>
        <a:graphic>
          <a:graphicData uri="http://schemas.openxmlformats.org/presentationml/2006/ole">
            <mc:AlternateContent xmlns:mc="http://schemas.openxmlformats.org/markup-compatibility/2006">
              <mc:Choice xmlns:v="urn:schemas-microsoft-com:vml" Requires="v">
                <p:oleObj r:id="rId7" imgW="457200" imgH="457200" progId="">
                  <p:embed/>
                </p:oleObj>
              </mc:Choice>
              <mc:Fallback>
                <p:oleObj r:id="rId7" imgW="457200" imgH="457200" progId="">
                  <p:embed/>
                  <p:pic>
                    <p:nvPicPr>
                      <p:cNvPr id="53256" name="对象 522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40989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3" name="对象 52232"/>
          <p:cNvGraphicFramePr>
            <a:graphicFrameLocks noChangeAspect="1"/>
          </p:cNvGraphicFramePr>
          <p:nvPr/>
        </p:nvGraphicFramePr>
        <p:xfrm>
          <a:off x="4648200" y="2498725"/>
          <a:ext cx="369888" cy="369888"/>
        </p:xfrm>
        <a:graphic>
          <a:graphicData uri="http://schemas.openxmlformats.org/presentationml/2006/ole">
            <mc:AlternateContent xmlns:mc="http://schemas.openxmlformats.org/markup-compatibility/2006">
              <mc:Choice xmlns:v="urn:schemas-microsoft-com:vml" Requires="v">
                <p:oleObj r:id="rId8" imgW="457200" imgH="457200" progId="">
                  <p:embed/>
                </p:oleObj>
              </mc:Choice>
              <mc:Fallback>
                <p:oleObj r:id="rId8" imgW="457200" imgH="457200" progId="">
                  <p:embed/>
                  <p:pic>
                    <p:nvPicPr>
                      <p:cNvPr id="52233" name="对象 522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24987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4" name="对象 52233"/>
          <p:cNvGraphicFramePr>
            <a:graphicFrameLocks noChangeAspect="1"/>
          </p:cNvGraphicFramePr>
          <p:nvPr/>
        </p:nvGraphicFramePr>
        <p:xfrm>
          <a:off x="4648200" y="4098925"/>
          <a:ext cx="369888" cy="369888"/>
        </p:xfrm>
        <a:graphic>
          <a:graphicData uri="http://schemas.openxmlformats.org/presentationml/2006/ole">
            <mc:AlternateContent xmlns:mc="http://schemas.openxmlformats.org/markup-compatibility/2006">
              <mc:Choice xmlns:v="urn:schemas-microsoft-com:vml" Requires="v">
                <p:oleObj r:id="rId9" imgW="457200" imgH="457200" progId="">
                  <p:embed/>
                </p:oleObj>
              </mc:Choice>
              <mc:Fallback>
                <p:oleObj r:id="rId9" imgW="457200" imgH="457200" progId="">
                  <p:embed/>
                  <p:pic>
                    <p:nvPicPr>
                      <p:cNvPr id="52234" name="对象 522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40989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5" name="对象 52234"/>
          <p:cNvGraphicFramePr>
            <a:graphicFrameLocks noChangeAspect="1"/>
          </p:cNvGraphicFramePr>
          <p:nvPr/>
        </p:nvGraphicFramePr>
        <p:xfrm>
          <a:off x="7772400" y="4098925"/>
          <a:ext cx="381000" cy="381000"/>
        </p:xfrm>
        <a:graphic>
          <a:graphicData uri="http://schemas.openxmlformats.org/presentationml/2006/ole">
            <mc:AlternateContent xmlns:mc="http://schemas.openxmlformats.org/markup-compatibility/2006">
              <mc:Choice xmlns:v="urn:schemas-microsoft-com:vml" Requires="v">
                <p:oleObj r:id="rId11" imgW="457200" imgH="457200" progId="">
                  <p:embed/>
                </p:oleObj>
              </mc:Choice>
              <mc:Fallback>
                <p:oleObj r:id="rId11" imgW="457200" imgH="457200" progId="">
                  <p:embed/>
                  <p:pic>
                    <p:nvPicPr>
                      <p:cNvPr id="52235" name="对象 522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72400" y="4098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6" name="对象 52235"/>
          <p:cNvGraphicFramePr>
            <a:graphicFrameLocks noChangeAspect="1"/>
          </p:cNvGraphicFramePr>
          <p:nvPr/>
        </p:nvGraphicFramePr>
        <p:xfrm>
          <a:off x="7696200" y="3336925"/>
          <a:ext cx="381000" cy="381000"/>
        </p:xfrm>
        <a:graphic>
          <a:graphicData uri="http://schemas.openxmlformats.org/presentationml/2006/ole">
            <mc:AlternateContent xmlns:mc="http://schemas.openxmlformats.org/markup-compatibility/2006">
              <mc:Choice xmlns:v="urn:schemas-microsoft-com:vml" Requires="v">
                <p:oleObj r:id="rId13" imgW="457200" imgH="457200" progId="">
                  <p:embed/>
                </p:oleObj>
              </mc:Choice>
              <mc:Fallback>
                <p:oleObj r:id="rId13" imgW="457200" imgH="457200" progId="">
                  <p:embed/>
                  <p:pic>
                    <p:nvPicPr>
                      <p:cNvPr id="52236" name="对象 522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6200" y="3336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61" name="对象 52236"/>
          <p:cNvGraphicFramePr>
            <a:graphicFrameLocks noChangeAspect="1"/>
          </p:cNvGraphicFramePr>
          <p:nvPr/>
        </p:nvGraphicFramePr>
        <p:xfrm>
          <a:off x="7162800" y="3260725"/>
          <a:ext cx="381000" cy="381000"/>
        </p:xfrm>
        <a:graphic>
          <a:graphicData uri="http://schemas.openxmlformats.org/presentationml/2006/ole">
            <mc:AlternateContent xmlns:mc="http://schemas.openxmlformats.org/markup-compatibility/2006">
              <mc:Choice xmlns:v="urn:schemas-microsoft-com:vml" Requires="v">
                <p:oleObj r:id="rId14" imgW="457200" imgH="457200" progId="">
                  <p:embed/>
                </p:oleObj>
              </mc:Choice>
              <mc:Fallback>
                <p:oleObj r:id="rId14" imgW="457200" imgH="457200" progId="">
                  <p:embed/>
                  <p:pic>
                    <p:nvPicPr>
                      <p:cNvPr id="53261" name="对象 522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2800" y="32607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62" name="对象 52237"/>
          <p:cNvGraphicFramePr>
            <a:graphicFrameLocks noChangeAspect="1"/>
          </p:cNvGraphicFramePr>
          <p:nvPr/>
        </p:nvGraphicFramePr>
        <p:xfrm>
          <a:off x="7086600" y="3810000"/>
          <a:ext cx="381000" cy="381000"/>
        </p:xfrm>
        <a:graphic>
          <a:graphicData uri="http://schemas.openxmlformats.org/presentationml/2006/ole">
            <mc:AlternateContent xmlns:mc="http://schemas.openxmlformats.org/markup-compatibility/2006">
              <mc:Choice xmlns:v="urn:schemas-microsoft-com:vml" Requires="v">
                <p:oleObj r:id="rId15" imgW="457200" imgH="457200" progId="">
                  <p:embed/>
                </p:oleObj>
              </mc:Choice>
              <mc:Fallback>
                <p:oleObj r:id="rId15" imgW="457200" imgH="457200" progId="">
                  <p:embed/>
                  <p:pic>
                    <p:nvPicPr>
                      <p:cNvPr id="53262" name="对象 522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6600" y="38100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39" name="直接连接符 52238"/>
          <p:cNvSpPr>
            <a:spLocks noChangeShapeType="1"/>
          </p:cNvSpPr>
          <p:nvPr/>
        </p:nvSpPr>
        <p:spPr bwMode="auto">
          <a:xfrm flipV="1">
            <a:off x="3733800" y="4022725"/>
            <a:ext cx="1905000" cy="0"/>
          </a:xfrm>
          <a:prstGeom prst="line">
            <a:avLst/>
          </a:prstGeom>
          <a:noFill/>
          <a:ln w="15875">
            <a:solidFill>
              <a:schemeClr val="bg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52240" name="直接连接符 52239"/>
          <p:cNvSpPr>
            <a:spLocks noChangeShapeType="1"/>
          </p:cNvSpPr>
          <p:nvPr/>
        </p:nvSpPr>
        <p:spPr bwMode="auto">
          <a:xfrm>
            <a:off x="3124200" y="3352800"/>
            <a:ext cx="0" cy="457200"/>
          </a:xfrm>
          <a:prstGeom prst="line">
            <a:avLst/>
          </a:prstGeom>
          <a:noFill/>
          <a:ln w="889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1" name="直接连接符 52240"/>
          <p:cNvSpPr>
            <a:spLocks noChangeShapeType="1"/>
          </p:cNvSpPr>
          <p:nvPr/>
        </p:nvSpPr>
        <p:spPr bwMode="auto">
          <a:xfrm>
            <a:off x="9829800" y="3413125"/>
            <a:ext cx="0" cy="457200"/>
          </a:xfrm>
          <a:prstGeom prst="line">
            <a:avLst/>
          </a:prstGeom>
          <a:noFill/>
          <a:ln w="8890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2" name="直接连接符 52241"/>
          <p:cNvSpPr>
            <a:spLocks noChangeShapeType="1"/>
          </p:cNvSpPr>
          <p:nvPr/>
        </p:nvSpPr>
        <p:spPr bwMode="auto">
          <a:xfrm>
            <a:off x="10287000" y="3657600"/>
            <a:ext cx="0" cy="228600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3" name="直接连接符 52242"/>
          <p:cNvSpPr>
            <a:spLocks noChangeShapeType="1"/>
          </p:cNvSpPr>
          <p:nvPr/>
        </p:nvSpPr>
        <p:spPr bwMode="auto">
          <a:xfrm>
            <a:off x="9829800" y="3657600"/>
            <a:ext cx="457200" cy="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4" name="直接连接符 52243"/>
          <p:cNvSpPr>
            <a:spLocks noChangeShapeType="1"/>
          </p:cNvSpPr>
          <p:nvPr/>
        </p:nvSpPr>
        <p:spPr bwMode="auto">
          <a:xfrm>
            <a:off x="2438400" y="5943600"/>
            <a:ext cx="3429000" cy="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5" name="直接连接符 52244"/>
          <p:cNvSpPr>
            <a:spLocks noChangeShapeType="1"/>
          </p:cNvSpPr>
          <p:nvPr/>
        </p:nvSpPr>
        <p:spPr bwMode="auto">
          <a:xfrm>
            <a:off x="2438400" y="3581400"/>
            <a:ext cx="0" cy="236220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6" name="直接连接符 52245"/>
          <p:cNvSpPr>
            <a:spLocks noChangeShapeType="1"/>
          </p:cNvSpPr>
          <p:nvPr/>
        </p:nvSpPr>
        <p:spPr bwMode="auto">
          <a:xfrm>
            <a:off x="2438400" y="3581400"/>
            <a:ext cx="609600" cy="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7" name="直接连接符 52246"/>
          <p:cNvSpPr>
            <a:spLocks noChangeShapeType="1"/>
          </p:cNvSpPr>
          <p:nvPr/>
        </p:nvSpPr>
        <p:spPr bwMode="auto">
          <a:xfrm>
            <a:off x="6024563" y="5734050"/>
            <a:ext cx="0" cy="457200"/>
          </a:xfrm>
          <a:prstGeom prst="line">
            <a:avLst/>
          </a:prstGeom>
          <a:noFill/>
          <a:ln w="3175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8" name="直接连接符 52247"/>
          <p:cNvSpPr>
            <a:spLocks noChangeShapeType="1"/>
          </p:cNvSpPr>
          <p:nvPr/>
        </p:nvSpPr>
        <p:spPr bwMode="auto">
          <a:xfrm>
            <a:off x="5867400" y="5791200"/>
            <a:ext cx="0" cy="3048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9" name="直接连接符 52248"/>
          <p:cNvSpPr>
            <a:spLocks noChangeShapeType="1"/>
          </p:cNvSpPr>
          <p:nvPr/>
        </p:nvSpPr>
        <p:spPr bwMode="auto">
          <a:xfrm>
            <a:off x="6324600" y="5715000"/>
            <a:ext cx="0" cy="457200"/>
          </a:xfrm>
          <a:prstGeom prst="line">
            <a:avLst/>
          </a:prstGeom>
          <a:noFill/>
          <a:ln w="3175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50" name="直接连接符 52249"/>
          <p:cNvSpPr>
            <a:spLocks noChangeShapeType="1"/>
          </p:cNvSpPr>
          <p:nvPr/>
        </p:nvSpPr>
        <p:spPr bwMode="auto">
          <a:xfrm>
            <a:off x="6172200" y="5791200"/>
            <a:ext cx="0" cy="3048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51" name="直接连接符 52250"/>
          <p:cNvSpPr>
            <a:spLocks noChangeShapeType="1"/>
          </p:cNvSpPr>
          <p:nvPr/>
        </p:nvSpPr>
        <p:spPr bwMode="auto">
          <a:xfrm flipV="1">
            <a:off x="5715000" y="5791200"/>
            <a:ext cx="838200" cy="228600"/>
          </a:xfrm>
          <a:prstGeom prst="line">
            <a:avLst/>
          </a:prstGeom>
          <a:noFill/>
          <a:ln w="3175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2252" name="直接连接符 52251"/>
          <p:cNvSpPr>
            <a:spLocks noChangeShapeType="1"/>
          </p:cNvSpPr>
          <p:nvPr/>
        </p:nvSpPr>
        <p:spPr bwMode="auto">
          <a:xfrm>
            <a:off x="6324600" y="5943600"/>
            <a:ext cx="3962400" cy="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53" name="直接连接符 52252"/>
          <p:cNvSpPr>
            <a:spLocks noChangeShapeType="1"/>
          </p:cNvSpPr>
          <p:nvPr/>
        </p:nvSpPr>
        <p:spPr bwMode="auto">
          <a:xfrm flipH="1">
            <a:off x="5562600" y="5181600"/>
            <a:ext cx="1219200" cy="0"/>
          </a:xfrm>
          <a:prstGeom prst="line">
            <a:avLst/>
          </a:prstGeom>
          <a:noFill/>
          <a:ln w="19050">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2254" name="直接连接符 52253"/>
          <p:cNvSpPr>
            <a:spLocks noChangeShapeType="1"/>
          </p:cNvSpPr>
          <p:nvPr/>
        </p:nvSpPr>
        <p:spPr bwMode="auto">
          <a:xfrm flipH="1">
            <a:off x="5562600" y="5486400"/>
            <a:ext cx="1219200" cy="0"/>
          </a:xfrm>
          <a:prstGeom prst="line">
            <a:avLst/>
          </a:prstGeom>
          <a:noFill/>
          <a:ln w="19050">
            <a:solidFill>
              <a:schemeClr val="tx2"/>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2255" name="文本框 52254"/>
          <p:cNvSpPr txBox="1">
            <a:spLocks noChangeArrowheads="1"/>
          </p:cNvSpPr>
          <p:nvPr/>
        </p:nvSpPr>
        <p:spPr bwMode="auto">
          <a:xfrm>
            <a:off x="6858000" y="4953001"/>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000" b="0">
                <a:latin typeface="Times New Roman" panose="02020603050405020304" pitchFamily="18" charset="0"/>
              </a:rPr>
              <a:t>内电场</a:t>
            </a:r>
          </a:p>
        </p:txBody>
      </p:sp>
      <p:sp>
        <p:nvSpPr>
          <p:cNvPr id="52256" name="文本框 52255"/>
          <p:cNvSpPr txBox="1">
            <a:spLocks noChangeArrowheads="1"/>
          </p:cNvSpPr>
          <p:nvPr/>
        </p:nvSpPr>
        <p:spPr bwMode="auto">
          <a:xfrm>
            <a:off x="6858000" y="5257801"/>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000" b="0">
                <a:latin typeface="Times New Roman" panose="02020603050405020304" pitchFamily="18" charset="0"/>
              </a:rPr>
              <a:t>外电场</a:t>
            </a:r>
          </a:p>
        </p:txBody>
      </p:sp>
      <p:sp>
        <p:nvSpPr>
          <p:cNvPr id="52257" name="直接连接符 52256"/>
          <p:cNvSpPr>
            <a:spLocks noChangeShapeType="1"/>
          </p:cNvSpPr>
          <p:nvPr/>
        </p:nvSpPr>
        <p:spPr bwMode="auto">
          <a:xfrm>
            <a:off x="3810000" y="2041525"/>
            <a:ext cx="1600200" cy="1905000"/>
          </a:xfrm>
          <a:prstGeom prst="line">
            <a:avLst/>
          </a:prstGeom>
          <a:noFill/>
          <a:ln w="15875">
            <a:solidFill>
              <a:srgbClr val="FFFF66"/>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52258" name="文本框 52257"/>
          <p:cNvSpPr txBox="1">
            <a:spLocks noChangeArrowheads="1"/>
          </p:cNvSpPr>
          <p:nvPr/>
        </p:nvSpPr>
        <p:spPr bwMode="auto">
          <a:xfrm>
            <a:off x="1905000" y="1431926"/>
            <a:ext cx="243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sz="2000" b="0">
                <a:latin typeface="Times New Roman" panose="02020603050405020304" pitchFamily="18" charset="0"/>
              </a:rPr>
              <a:t>少子越过</a:t>
            </a:r>
            <a:r>
              <a:rPr lang="en-US" altLang="zh-CN" sz="2000" b="0">
                <a:latin typeface="Times New Roman" panose="02020603050405020304" pitchFamily="18" charset="0"/>
              </a:rPr>
              <a:t>PN</a:t>
            </a:r>
            <a:r>
              <a:rPr lang="zh-CN" altLang="en-US" sz="2000" b="0">
                <a:latin typeface="Times New Roman" panose="02020603050405020304" pitchFamily="18" charset="0"/>
              </a:rPr>
              <a:t>结形成很小的反向电流</a:t>
            </a:r>
          </a:p>
        </p:txBody>
      </p:sp>
      <p:sp>
        <p:nvSpPr>
          <p:cNvPr id="52259" name="文本框 52258"/>
          <p:cNvSpPr txBox="1">
            <a:spLocks noChangeArrowheads="1"/>
          </p:cNvSpPr>
          <p:nvPr/>
        </p:nvSpPr>
        <p:spPr bwMode="auto">
          <a:xfrm>
            <a:off x="2590800" y="4373564"/>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000" b="0">
                <a:latin typeface="Times New Roman" panose="02020603050405020304" pitchFamily="18" charset="0"/>
              </a:rPr>
              <a:t>I</a:t>
            </a:r>
            <a:r>
              <a:rPr lang="en-US" altLang="zh-CN" sz="2000" b="0" baseline="-25000">
                <a:latin typeface="Times New Roman" panose="02020603050405020304" pitchFamily="18" charset="0"/>
              </a:rPr>
              <a:t>R</a:t>
            </a:r>
          </a:p>
        </p:txBody>
      </p:sp>
      <p:sp>
        <p:nvSpPr>
          <p:cNvPr id="52260" name="直接连接符 52259"/>
          <p:cNvSpPr>
            <a:spLocks noChangeShapeType="1"/>
          </p:cNvSpPr>
          <p:nvPr/>
        </p:nvSpPr>
        <p:spPr bwMode="auto">
          <a:xfrm>
            <a:off x="2590800" y="4191000"/>
            <a:ext cx="0" cy="990600"/>
          </a:xfrm>
          <a:prstGeom prst="line">
            <a:avLst/>
          </a:prstGeom>
          <a:noFill/>
          <a:ln w="222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2261" name="直接连接符 52260"/>
          <p:cNvSpPr>
            <a:spLocks noChangeShapeType="1"/>
          </p:cNvSpPr>
          <p:nvPr/>
        </p:nvSpPr>
        <p:spPr bwMode="auto">
          <a:xfrm>
            <a:off x="4343400" y="1676401"/>
            <a:ext cx="0" cy="3336925"/>
          </a:xfrm>
          <a:prstGeom prst="line">
            <a:avLst/>
          </a:prstGeom>
          <a:noFill/>
          <a:ln w="9525">
            <a:solidFill>
              <a:schemeClr val="tx1"/>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2262" name="直接连接符 52261"/>
          <p:cNvSpPr>
            <a:spLocks noChangeShapeType="1"/>
          </p:cNvSpPr>
          <p:nvPr/>
        </p:nvSpPr>
        <p:spPr bwMode="auto">
          <a:xfrm>
            <a:off x="8305800" y="1676401"/>
            <a:ext cx="0" cy="3336925"/>
          </a:xfrm>
          <a:prstGeom prst="line">
            <a:avLst/>
          </a:prstGeom>
          <a:noFill/>
          <a:ln w="9525">
            <a:solidFill>
              <a:schemeClr val="tx1"/>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2263" name="文本框 52262"/>
          <p:cNvSpPr txBox="1">
            <a:spLocks noChangeArrowheads="1"/>
          </p:cNvSpPr>
          <p:nvPr/>
        </p:nvSpPr>
        <p:spPr bwMode="auto">
          <a:xfrm>
            <a:off x="5981700" y="5445125"/>
            <a:ext cx="7620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000">
                <a:latin typeface="Times New Roman" panose="02020603050405020304" pitchFamily="18" charset="0"/>
              </a:rPr>
              <a:t>E</a:t>
            </a:r>
          </a:p>
        </p:txBody>
      </p:sp>
      <p:sp>
        <p:nvSpPr>
          <p:cNvPr id="52264" name="直接连接符 52263"/>
          <p:cNvSpPr>
            <a:spLocks noChangeShapeType="1"/>
          </p:cNvSpPr>
          <p:nvPr/>
        </p:nvSpPr>
        <p:spPr bwMode="auto">
          <a:xfrm flipH="1" flipV="1">
            <a:off x="5410200" y="3108325"/>
            <a:ext cx="3048000" cy="0"/>
          </a:xfrm>
          <a:prstGeom prst="line">
            <a:avLst/>
          </a:prstGeom>
          <a:noFill/>
          <a:ln w="15875">
            <a:solidFill>
              <a:schemeClr val="bg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2265" name="对象 52264"/>
          <p:cNvGraphicFramePr>
            <a:graphicFrameLocks noChangeAspect="1"/>
          </p:cNvGraphicFramePr>
          <p:nvPr/>
        </p:nvGraphicFramePr>
        <p:xfrm>
          <a:off x="8534400" y="4098925"/>
          <a:ext cx="381000" cy="381000"/>
        </p:xfrm>
        <a:graphic>
          <a:graphicData uri="http://schemas.openxmlformats.org/presentationml/2006/ole">
            <mc:AlternateContent xmlns:mc="http://schemas.openxmlformats.org/markup-compatibility/2006">
              <mc:Choice xmlns:v="urn:schemas-microsoft-com:vml" Requires="v">
                <p:oleObj r:id="rId16" imgW="457200" imgH="457200" progId="">
                  <p:embed/>
                </p:oleObj>
              </mc:Choice>
              <mc:Fallback>
                <p:oleObj r:id="rId16" imgW="457200" imgH="457200" progId="">
                  <p:embed/>
                  <p:pic>
                    <p:nvPicPr>
                      <p:cNvPr id="52265" name="对象 522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34400" y="4098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66" name="对象 52265"/>
          <p:cNvGraphicFramePr>
            <a:graphicFrameLocks noChangeAspect="1"/>
          </p:cNvGraphicFramePr>
          <p:nvPr/>
        </p:nvGraphicFramePr>
        <p:xfrm>
          <a:off x="8382000" y="3260725"/>
          <a:ext cx="381000" cy="381000"/>
        </p:xfrm>
        <a:graphic>
          <a:graphicData uri="http://schemas.openxmlformats.org/presentationml/2006/ole">
            <mc:AlternateContent xmlns:mc="http://schemas.openxmlformats.org/markup-compatibility/2006">
              <mc:Choice xmlns:v="urn:schemas-microsoft-com:vml" Requires="v">
                <p:oleObj r:id="rId17" imgW="457200" imgH="457200" progId="">
                  <p:embed/>
                </p:oleObj>
              </mc:Choice>
              <mc:Fallback>
                <p:oleObj r:id="rId17" imgW="457200" imgH="457200" progId="">
                  <p:embed/>
                  <p:pic>
                    <p:nvPicPr>
                      <p:cNvPr id="52266" name="对象 5226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0" y="32607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67" name="对象 52266"/>
          <p:cNvGraphicFramePr>
            <a:graphicFrameLocks noChangeAspect="1"/>
          </p:cNvGraphicFramePr>
          <p:nvPr/>
        </p:nvGraphicFramePr>
        <p:xfrm>
          <a:off x="3733800" y="2574925"/>
          <a:ext cx="369888" cy="369888"/>
        </p:xfrm>
        <a:graphic>
          <a:graphicData uri="http://schemas.openxmlformats.org/presentationml/2006/ole">
            <mc:AlternateContent xmlns:mc="http://schemas.openxmlformats.org/markup-compatibility/2006">
              <mc:Choice xmlns:v="urn:schemas-microsoft-com:vml" Requires="v">
                <p:oleObj r:id="rId18" imgW="457200" imgH="457200" progId="">
                  <p:embed/>
                </p:oleObj>
              </mc:Choice>
              <mc:Fallback>
                <p:oleObj r:id="rId18" imgW="457200" imgH="457200" progId="">
                  <p:embed/>
                  <p:pic>
                    <p:nvPicPr>
                      <p:cNvPr id="52267" name="对象 522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25749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68" name="对象 52267"/>
          <p:cNvGraphicFramePr>
            <a:graphicFrameLocks noChangeAspect="1"/>
          </p:cNvGraphicFramePr>
          <p:nvPr/>
        </p:nvGraphicFramePr>
        <p:xfrm>
          <a:off x="3886200" y="4175125"/>
          <a:ext cx="369888" cy="369888"/>
        </p:xfrm>
        <a:graphic>
          <a:graphicData uri="http://schemas.openxmlformats.org/presentationml/2006/ole">
            <mc:AlternateContent xmlns:mc="http://schemas.openxmlformats.org/markup-compatibility/2006">
              <mc:Choice xmlns:v="urn:schemas-microsoft-com:vml" Requires="v">
                <p:oleObj r:id="rId19" imgW="457200" imgH="457200" progId="">
                  <p:embed/>
                </p:oleObj>
              </mc:Choice>
              <mc:Fallback>
                <p:oleObj r:id="rId19" imgW="457200" imgH="457200" progId="">
                  <p:embed/>
                  <p:pic>
                    <p:nvPicPr>
                      <p:cNvPr id="52268" name="对象 522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41751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69" name="椭圆 52268"/>
          <p:cNvSpPr>
            <a:spLocks noChangeArrowheads="1"/>
          </p:cNvSpPr>
          <p:nvPr/>
        </p:nvSpPr>
        <p:spPr bwMode="auto">
          <a:xfrm>
            <a:off x="7162800" y="32004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2270" name="椭圆 52269"/>
          <p:cNvSpPr>
            <a:spLocks noChangeArrowheads="1"/>
          </p:cNvSpPr>
          <p:nvPr/>
        </p:nvSpPr>
        <p:spPr bwMode="auto">
          <a:xfrm>
            <a:off x="5181600" y="25146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2271" name="椭圆 52270"/>
          <p:cNvSpPr>
            <a:spLocks noChangeArrowheads="1"/>
          </p:cNvSpPr>
          <p:nvPr/>
        </p:nvSpPr>
        <p:spPr bwMode="auto">
          <a:xfrm>
            <a:off x="5257800" y="40386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2272" name="椭圆 52271"/>
          <p:cNvSpPr>
            <a:spLocks noChangeArrowheads="1"/>
          </p:cNvSpPr>
          <p:nvPr/>
        </p:nvSpPr>
        <p:spPr bwMode="auto">
          <a:xfrm>
            <a:off x="7010400" y="3733800"/>
            <a:ext cx="5334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2273" name="直接连接符 52272"/>
          <p:cNvSpPr>
            <a:spLocks noChangeShapeType="1"/>
          </p:cNvSpPr>
          <p:nvPr/>
        </p:nvSpPr>
        <p:spPr bwMode="auto">
          <a:xfrm>
            <a:off x="3810000" y="2041525"/>
            <a:ext cx="2133600" cy="990600"/>
          </a:xfrm>
          <a:prstGeom prst="line">
            <a:avLst/>
          </a:prstGeom>
          <a:noFill/>
          <a:ln w="15875">
            <a:solidFill>
              <a:srgbClr val="FFFF66"/>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53298" name="文本框 52273"/>
          <p:cNvSpPr txBox="1">
            <a:spLocks noChangeArrowheads="1"/>
          </p:cNvSpPr>
          <p:nvPr/>
        </p:nvSpPr>
        <p:spPr bwMode="auto">
          <a:xfrm>
            <a:off x="2057400" y="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DDDDDD"/>
                </a:solidFill>
                <a:latin typeface="Times New Roman" panose="02020603050405020304" pitchFamily="18" charset="0"/>
                <a:ea typeface="隶书" panose="02010509060101010101" pitchFamily="49" charset="-122"/>
              </a:rPr>
              <a:t>第</a:t>
            </a:r>
            <a:r>
              <a:rPr lang="en-US" altLang="zh-CN">
                <a:solidFill>
                  <a:srgbClr val="DDDDDD"/>
                </a:solidFill>
                <a:latin typeface="Times New Roman" panose="02020603050405020304" pitchFamily="18" charset="0"/>
                <a:ea typeface="隶书" panose="02010509060101010101" pitchFamily="49" charset="-122"/>
              </a:rPr>
              <a:t>1</a:t>
            </a:r>
            <a:r>
              <a:rPr lang="zh-CN" altLang="en-US">
                <a:solidFill>
                  <a:srgbClr val="DDDDDD"/>
                </a:solidFill>
                <a:latin typeface="Times New Roman" panose="02020603050405020304" pitchFamily="18" charset="0"/>
                <a:ea typeface="隶书" panose="02010509060101010101" pitchFamily="49" charset="-122"/>
              </a:rPr>
              <a:t>章</a:t>
            </a:r>
          </a:p>
        </p:txBody>
      </p:sp>
      <p:sp>
        <p:nvSpPr>
          <p:cNvPr id="53299" name="文本框 52274">
            <a:hlinkClick r:id="" action="ppaction://hlinkshowjump?jump=previousslide" highlightClick="1"/>
          </p:cNvPr>
          <p:cNvSpPr txBox="1">
            <a:spLocks noChangeArrowheads="1"/>
          </p:cNvSpPr>
          <p:nvPr/>
        </p:nvSpPr>
        <p:spPr bwMode="auto">
          <a:xfrm>
            <a:off x="6705600" y="62626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上页</a:t>
            </a:r>
          </a:p>
        </p:txBody>
      </p:sp>
      <p:sp>
        <p:nvSpPr>
          <p:cNvPr id="53300" name="文本框 52275">
            <a:hlinkClick r:id="" action="ppaction://hlinkshowjump?jump=nextslide"/>
          </p:cNvPr>
          <p:cNvSpPr txBox="1">
            <a:spLocks noChangeArrowheads="1"/>
          </p:cNvSpPr>
          <p:nvPr/>
        </p:nvSpPr>
        <p:spPr bwMode="auto">
          <a:xfrm>
            <a:off x="8001000" y="626268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下页</a:t>
            </a:r>
          </a:p>
        </p:txBody>
      </p:sp>
      <p:sp>
        <p:nvSpPr>
          <p:cNvPr id="52277" name="矩形 52276">
            <a:hlinkClick r:id="" action="ppaction://hlinkshowjump?jump=nextslide"/>
          </p:cNvPr>
          <p:cNvSpPr>
            <a:spLocks noChangeArrowheads="1" noChangeShapeType="1" noTextEdit="1"/>
          </p:cNvSpPr>
          <p:nvPr/>
        </p:nvSpPr>
        <p:spPr bwMode="auto">
          <a:xfrm>
            <a:off x="5664200" y="6308726"/>
            <a:ext cx="723900" cy="3524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kern="10">
                <a:gradFill rotWithShape="1">
                  <a:gsLst>
                    <a:gs pos="0">
                      <a:srgbClr val="FF0000"/>
                    </a:gs>
                    <a:gs pos="100000">
                      <a:srgbClr val="760000"/>
                    </a:gs>
                  </a:gsLst>
                  <a:path path="rect">
                    <a:fillToRect l="50000" t="50000" r="50000" b="50000"/>
                  </a:path>
                </a:gradFill>
                <a:effectLst>
                  <a:outerShdw dist="35921" dir="2700000" algn="ctr" rotWithShape="0">
                    <a:srgbClr val="C0C0C0"/>
                  </a:outerShdw>
                </a:effectLst>
                <a:latin typeface="隶书" panose="02010509060101010101" pitchFamily="49" charset="-122"/>
                <a:ea typeface="隶书" panose="02010509060101010101" pitchFamily="49" charset="-122"/>
              </a:rPr>
              <a:t>翻页</a:t>
            </a:r>
          </a:p>
        </p:txBody>
      </p:sp>
      <p:grpSp>
        <p:nvGrpSpPr>
          <p:cNvPr id="53302" name="组合 52277"/>
          <p:cNvGrpSpPr/>
          <p:nvPr/>
        </p:nvGrpSpPr>
        <p:grpSpPr bwMode="auto">
          <a:xfrm>
            <a:off x="1774825" y="549276"/>
            <a:ext cx="2827338" cy="519113"/>
            <a:chOff x="0" y="0"/>
            <a:chExt cx="1599" cy="327"/>
          </a:xfrm>
        </p:grpSpPr>
        <p:sp>
          <p:nvSpPr>
            <p:cNvPr id="53307" name="文本框 52278"/>
            <p:cNvSpPr txBox="1">
              <a:spLocks noChangeArrowheads="1"/>
            </p:cNvSpPr>
            <p:nvPr/>
          </p:nvSpPr>
          <p:spPr bwMode="auto">
            <a:xfrm>
              <a:off x="0" y="0"/>
              <a:ext cx="15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sz="2400" b="0">
                  <a:solidFill>
                    <a:schemeClr val="bg1"/>
                  </a:solidFill>
                  <a:latin typeface="Times New Roman" panose="02020603050405020304" pitchFamily="18" charset="0"/>
                </a:rPr>
                <a:t>   </a:t>
              </a:r>
              <a:r>
                <a:rPr lang="zh-CN" altLang="en-US" b="0">
                  <a:latin typeface="Times New Roman" panose="02020603050405020304" pitchFamily="18" charset="0"/>
                </a:rPr>
                <a:t>外加反向电压</a:t>
              </a:r>
            </a:p>
          </p:txBody>
        </p:sp>
        <p:sp>
          <p:nvSpPr>
            <p:cNvPr id="53308" name="椭圆 52279"/>
            <p:cNvSpPr>
              <a:spLocks noChangeArrowheads="1"/>
            </p:cNvSpPr>
            <p:nvPr/>
          </p:nvSpPr>
          <p:spPr bwMode="auto">
            <a:xfrm>
              <a:off x="12" y="100"/>
              <a:ext cx="136" cy="137"/>
            </a:xfrm>
            <a:prstGeom prst="ellipse">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pSp>
      <p:sp>
        <p:nvSpPr>
          <p:cNvPr id="53303" name="文本框 52280"/>
          <p:cNvSpPr txBox="1">
            <a:spLocks noChangeArrowheads="1"/>
          </p:cNvSpPr>
          <p:nvPr/>
        </p:nvSpPr>
        <p:spPr bwMode="auto">
          <a:xfrm>
            <a:off x="8832850" y="1628776"/>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b="0">
                <a:latin typeface="Times New Roman" panose="02020603050405020304" pitchFamily="18" charset="0"/>
              </a:rPr>
              <a:t>N</a:t>
            </a:r>
            <a:r>
              <a:rPr lang="zh-CN" altLang="en-US" b="0">
                <a:latin typeface="Times New Roman" panose="02020603050405020304" pitchFamily="18" charset="0"/>
              </a:rPr>
              <a:t>区</a:t>
            </a:r>
          </a:p>
        </p:txBody>
      </p:sp>
      <p:sp>
        <p:nvSpPr>
          <p:cNvPr id="53304" name="文本框 52281"/>
          <p:cNvSpPr txBox="1">
            <a:spLocks noChangeArrowheads="1"/>
          </p:cNvSpPr>
          <p:nvPr/>
        </p:nvSpPr>
        <p:spPr bwMode="auto">
          <a:xfrm>
            <a:off x="2279650" y="2133601"/>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en-US" altLang="zh-CN" b="0">
                <a:latin typeface="Times New Roman" panose="02020603050405020304" pitchFamily="18" charset="0"/>
              </a:rPr>
              <a:t>P</a:t>
            </a:r>
            <a:r>
              <a:rPr lang="zh-CN" altLang="en-US" b="0">
                <a:latin typeface="Times New Roman" panose="02020603050405020304" pitchFamily="18" charset="0"/>
              </a:rPr>
              <a:t>区</a:t>
            </a:r>
          </a:p>
        </p:txBody>
      </p:sp>
      <p:sp>
        <p:nvSpPr>
          <p:cNvPr id="53305" name="文本框 52282">
            <a:hlinkClick r:id="rId20" action="ppaction://hlinksldjump"/>
          </p:cNvPr>
          <p:cNvSpPr txBox="1">
            <a:spLocks noChangeArrowheads="1"/>
          </p:cNvSpPr>
          <p:nvPr/>
        </p:nvSpPr>
        <p:spPr bwMode="auto">
          <a:xfrm>
            <a:off x="9220200" y="62626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a:spcBef>
                <a:spcPct val="50000"/>
              </a:spcBef>
            </a:pPr>
            <a:r>
              <a:rPr lang="zh-CN" altLang="en-US">
                <a:solidFill>
                  <a:srgbClr val="CCECFF"/>
                </a:solidFill>
                <a:latin typeface="Times New Roman" panose="02020603050405020304" pitchFamily="18" charset="0"/>
                <a:ea typeface="隶书" panose="02010509060101010101" pitchFamily="49" charset="-122"/>
              </a:rPr>
              <a:t>返回</a:t>
            </a:r>
          </a:p>
        </p:txBody>
      </p:sp>
      <p:sp>
        <p:nvSpPr>
          <p:cNvPr id="52284" name="矩形 52283"/>
          <p:cNvSpPr>
            <a:spLocks noChangeArrowheads="1"/>
          </p:cNvSpPr>
          <p:nvPr/>
        </p:nvSpPr>
        <p:spPr bwMode="auto">
          <a:xfrm rot="10800000">
            <a:off x="10164763" y="4652963"/>
            <a:ext cx="215900" cy="431800"/>
          </a:xfrm>
          <a:prstGeom prst="rect">
            <a:avLst/>
          </a:prstGeom>
          <a:gradFill rotWithShape="1">
            <a:gsLst>
              <a:gs pos="0">
                <a:srgbClr val="76762F"/>
              </a:gs>
              <a:gs pos="50000">
                <a:srgbClr val="FFFF66"/>
              </a:gs>
              <a:gs pos="100000">
                <a:srgbClr val="76762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ransition spd="slow">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52241"/>
                                        </p:tgtEl>
                                        <p:attrNameLst>
                                          <p:attrName>style.visibility</p:attrName>
                                        </p:attrNameLst>
                                      </p:cBhvr>
                                      <p:to>
                                        <p:strVal val="visible"/>
                                      </p:to>
                                    </p:set>
                                    <p:animEffect transition="in" filter="blinds(vertical)">
                                      <p:cBhvr>
                                        <p:cTn id="7" dur="500"/>
                                        <p:tgtEl>
                                          <p:spTgt spid="52241"/>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52243"/>
                                        </p:tgtEl>
                                        <p:attrNameLst>
                                          <p:attrName>style.visibility</p:attrName>
                                        </p:attrNameLst>
                                      </p:cBhvr>
                                      <p:to>
                                        <p:strVal val="visible"/>
                                      </p:to>
                                    </p:set>
                                    <p:anim calcmode="lin" valueType="num">
                                      <p:cBhvr>
                                        <p:cTn id="11" dur="500" fill="hold"/>
                                        <p:tgtEl>
                                          <p:spTgt spid="52243"/>
                                        </p:tgtEl>
                                        <p:attrNameLst>
                                          <p:attrName>ppt_x</p:attrName>
                                        </p:attrNameLst>
                                      </p:cBhvr>
                                      <p:tavLst>
                                        <p:tav tm="0">
                                          <p:val>
                                            <p:strVal val="#ppt_x-#ppt_w/2"/>
                                          </p:val>
                                        </p:tav>
                                        <p:tav tm="100000">
                                          <p:val>
                                            <p:strVal val="#ppt_x"/>
                                          </p:val>
                                        </p:tav>
                                      </p:tavLst>
                                    </p:anim>
                                    <p:anim calcmode="lin" valueType="num">
                                      <p:cBhvr>
                                        <p:cTn id="12" dur="500" fill="hold"/>
                                        <p:tgtEl>
                                          <p:spTgt spid="52243"/>
                                        </p:tgtEl>
                                        <p:attrNameLst>
                                          <p:attrName>ppt_y</p:attrName>
                                        </p:attrNameLst>
                                      </p:cBhvr>
                                      <p:tavLst>
                                        <p:tav tm="0">
                                          <p:val>
                                            <p:strVal val="#ppt_y"/>
                                          </p:val>
                                        </p:tav>
                                        <p:tav tm="100000">
                                          <p:val>
                                            <p:strVal val="#ppt_y"/>
                                          </p:val>
                                        </p:tav>
                                      </p:tavLst>
                                    </p:anim>
                                    <p:anim calcmode="lin" valueType="num">
                                      <p:cBhvr>
                                        <p:cTn id="13" dur="500" fill="hold"/>
                                        <p:tgtEl>
                                          <p:spTgt spid="52243"/>
                                        </p:tgtEl>
                                        <p:attrNameLst>
                                          <p:attrName>ppt_w</p:attrName>
                                        </p:attrNameLst>
                                      </p:cBhvr>
                                      <p:tavLst>
                                        <p:tav tm="0">
                                          <p:val>
                                            <p:fltVal val="0"/>
                                          </p:val>
                                        </p:tav>
                                        <p:tav tm="100000">
                                          <p:val>
                                            <p:strVal val="#ppt_w"/>
                                          </p:val>
                                        </p:tav>
                                      </p:tavLst>
                                    </p:anim>
                                    <p:anim calcmode="lin" valueType="num">
                                      <p:cBhvr>
                                        <p:cTn id="14" dur="500" fill="hold"/>
                                        <p:tgtEl>
                                          <p:spTgt spid="52243"/>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7" presetClass="entr" presetSubtype="1" fill="hold" nodeType="afterEffect">
                                  <p:stCondLst>
                                    <p:cond delay="0"/>
                                  </p:stCondLst>
                                  <p:childTnLst>
                                    <p:set>
                                      <p:cBhvr>
                                        <p:cTn id="17" dur="1" fill="hold">
                                          <p:stCondLst>
                                            <p:cond delay="0"/>
                                          </p:stCondLst>
                                        </p:cTn>
                                        <p:tgtEl>
                                          <p:spTgt spid="52242"/>
                                        </p:tgtEl>
                                        <p:attrNameLst>
                                          <p:attrName>style.visibility</p:attrName>
                                        </p:attrNameLst>
                                      </p:cBhvr>
                                      <p:to>
                                        <p:strVal val="visible"/>
                                      </p:to>
                                    </p:set>
                                    <p:anim calcmode="lin" valueType="num">
                                      <p:cBhvr>
                                        <p:cTn id="18" dur="500" fill="hold"/>
                                        <p:tgtEl>
                                          <p:spTgt spid="52242"/>
                                        </p:tgtEl>
                                        <p:attrNameLst>
                                          <p:attrName>ppt_x</p:attrName>
                                        </p:attrNameLst>
                                      </p:cBhvr>
                                      <p:tavLst>
                                        <p:tav tm="0">
                                          <p:val>
                                            <p:strVal val="#ppt_x"/>
                                          </p:val>
                                        </p:tav>
                                        <p:tav tm="100000">
                                          <p:val>
                                            <p:strVal val="#ppt_x"/>
                                          </p:val>
                                        </p:tav>
                                      </p:tavLst>
                                    </p:anim>
                                    <p:anim calcmode="lin" valueType="num">
                                      <p:cBhvr>
                                        <p:cTn id="19" dur="500" fill="hold"/>
                                        <p:tgtEl>
                                          <p:spTgt spid="52242"/>
                                        </p:tgtEl>
                                        <p:attrNameLst>
                                          <p:attrName>ppt_y</p:attrName>
                                        </p:attrNameLst>
                                      </p:cBhvr>
                                      <p:tavLst>
                                        <p:tav tm="0">
                                          <p:val>
                                            <p:strVal val="#ppt_y-#ppt_h/2"/>
                                          </p:val>
                                        </p:tav>
                                        <p:tav tm="100000">
                                          <p:val>
                                            <p:strVal val="#ppt_y"/>
                                          </p:val>
                                        </p:tav>
                                      </p:tavLst>
                                    </p:anim>
                                    <p:anim calcmode="lin" valueType="num">
                                      <p:cBhvr>
                                        <p:cTn id="20" dur="500" fill="hold"/>
                                        <p:tgtEl>
                                          <p:spTgt spid="52242"/>
                                        </p:tgtEl>
                                        <p:attrNameLst>
                                          <p:attrName>ppt_w</p:attrName>
                                        </p:attrNameLst>
                                      </p:cBhvr>
                                      <p:tavLst>
                                        <p:tav tm="0">
                                          <p:val>
                                            <p:strVal val="#ppt_w"/>
                                          </p:val>
                                        </p:tav>
                                        <p:tav tm="100000">
                                          <p:val>
                                            <p:strVal val="#ppt_w"/>
                                          </p:val>
                                        </p:tav>
                                      </p:tavLst>
                                    </p:anim>
                                    <p:anim calcmode="lin" valueType="num">
                                      <p:cBhvr>
                                        <p:cTn id="21" dur="500" fill="hold"/>
                                        <p:tgtEl>
                                          <p:spTgt spid="52242"/>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17" presetClass="entr" presetSubtype="2" fill="hold" nodeType="afterEffect">
                                  <p:stCondLst>
                                    <p:cond delay="0"/>
                                  </p:stCondLst>
                                  <p:childTnLst>
                                    <p:set>
                                      <p:cBhvr>
                                        <p:cTn id="24" dur="1" fill="hold">
                                          <p:stCondLst>
                                            <p:cond delay="0"/>
                                          </p:stCondLst>
                                        </p:cTn>
                                        <p:tgtEl>
                                          <p:spTgt spid="52252"/>
                                        </p:tgtEl>
                                        <p:attrNameLst>
                                          <p:attrName>style.visibility</p:attrName>
                                        </p:attrNameLst>
                                      </p:cBhvr>
                                      <p:to>
                                        <p:strVal val="visible"/>
                                      </p:to>
                                    </p:set>
                                    <p:anim calcmode="lin" valueType="num">
                                      <p:cBhvr>
                                        <p:cTn id="25" dur="500" fill="hold"/>
                                        <p:tgtEl>
                                          <p:spTgt spid="52252"/>
                                        </p:tgtEl>
                                        <p:attrNameLst>
                                          <p:attrName>ppt_x</p:attrName>
                                        </p:attrNameLst>
                                      </p:cBhvr>
                                      <p:tavLst>
                                        <p:tav tm="0">
                                          <p:val>
                                            <p:strVal val="#ppt_x+#ppt_w/2"/>
                                          </p:val>
                                        </p:tav>
                                        <p:tav tm="100000">
                                          <p:val>
                                            <p:strVal val="#ppt_x"/>
                                          </p:val>
                                        </p:tav>
                                      </p:tavLst>
                                    </p:anim>
                                    <p:anim calcmode="lin" valueType="num">
                                      <p:cBhvr>
                                        <p:cTn id="26" dur="500" fill="hold"/>
                                        <p:tgtEl>
                                          <p:spTgt spid="52252"/>
                                        </p:tgtEl>
                                        <p:attrNameLst>
                                          <p:attrName>ppt_y</p:attrName>
                                        </p:attrNameLst>
                                      </p:cBhvr>
                                      <p:tavLst>
                                        <p:tav tm="0">
                                          <p:val>
                                            <p:strVal val="#ppt_y"/>
                                          </p:val>
                                        </p:tav>
                                        <p:tav tm="100000">
                                          <p:val>
                                            <p:strVal val="#ppt_y"/>
                                          </p:val>
                                        </p:tav>
                                      </p:tavLst>
                                    </p:anim>
                                    <p:anim calcmode="lin" valueType="num">
                                      <p:cBhvr>
                                        <p:cTn id="27" dur="500" fill="hold"/>
                                        <p:tgtEl>
                                          <p:spTgt spid="52252"/>
                                        </p:tgtEl>
                                        <p:attrNameLst>
                                          <p:attrName>ppt_w</p:attrName>
                                        </p:attrNameLst>
                                      </p:cBhvr>
                                      <p:tavLst>
                                        <p:tav tm="0">
                                          <p:val>
                                            <p:fltVal val="0"/>
                                          </p:val>
                                        </p:tav>
                                        <p:tav tm="100000">
                                          <p:val>
                                            <p:strVal val="#ppt_w"/>
                                          </p:val>
                                        </p:tav>
                                      </p:tavLst>
                                    </p:anim>
                                    <p:anim calcmode="lin" valueType="num">
                                      <p:cBhvr>
                                        <p:cTn id="28" dur="500" fill="hold"/>
                                        <p:tgtEl>
                                          <p:spTgt spid="52252"/>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4" presetClass="entr" presetSubtype="16" fill="hold" nodeType="afterEffect">
                                  <p:stCondLst>
                                    <p:cond delay="0"/>
                                  </p:stCondLst>
                                  <p:childTnLst>
                                    <p:set>
                                      <p:cBhvr>
                                        <p:cTn id="31" dur="1" fill="hold">
                                          <p:stCondLst>
                                            <p:cond delay="0"/>
                                          </p:stCondLst>
                                        </p:cTn>
                                        <p:tgtEl>
                                          <p:spTgt spid="52249"/>
                                        </p:tgtEl>
                                        <p:attrNameLst>
                                          <p:attrName>style.visibility</p:attrName>
                                        </p:attrNameLst>
                                      </p:cBhvr>
                                      <p:to>
                                        <p:strVal val="visible"/>
                                      </p:to>
                                    </p:set>
                                    <p:animEffect transition="in" filter="box(in)">
                                      <p:cBhvr>
                                        <p:cTn id="32" dur="500"/>
                                        <p:tgtEl>
                                          <p:spTgt spid="52249"/>
                                        </p:tgtEl>
                                      </p:cBhvr>
                                    </p:animEffect>
                                  </p:childTnLst>
                                </p:cTn>
                              </p:par>
                            </p:childTnLst>
                          </p:cTn>
                        </p:par>
                        <p:par>
                          <p:cTn id="33" fill="hold">
                            <p:stCondLst>
                              <p:cond delay="2500"/>
                            </p:stCondLst>
                            <p:childTnLst>
                              <p:par>
                                <p:cTn id="34" presetID="4" presetClass="entr" presetSubtype="16" fill="hold" nodeType="afterEffect">
                                  <p:stCondLst>
                                    <p:cond delay="0"/>
                                  </p:stCondLst>
                                  <p:childTnLst>
                                    <p:set>
                                      <p:cBhvr>
                                        <p:cTn id="35" dur="1" fill="hold">
                                          <p:stCondLst>
                                            <p:cond delay="0"/>
                                          </p:stCondLst>
                                        </p:cTn>
                                        <p:tgtEl>
                                          <p:spTgt spid="52250"/>
                                        </p:tgtEl>
                                        <p:attrNameLst>
                                          <p:attrName>style.visibility</p:attrName>
                                        </p:attrNameLst>
                                      </p:cBhvr>
                                      <p:to>
                                        <p:strVal val="visible"/>
                                      </p:to>
                                    </p:set>
                                    <p:animEffect transition="in" filter="box(in)">
                                      <p:cBhvr>
                                        <p:cTn id="36" dur="500"/>
                                        <p:tgtEl>
                                          <p:spTgt spid="52250"/>
                                        </p:tgtEl>
                                      </p:cBhvr>
                                    </p:animEffect>
                                  </p:childTnLst>
                                </p:cTn>
                              </p:par>
                            </p:childTnLst>
                          </p:cTn>
                        </p:par>
                        <p:par>
                          <p:cTn id="37" fill="hold">
                            <p:stCondLst>
                              <p:cond delay="3000"/>
                            </p:stCondLst>
                            <p:childTnLst>
                              <p:par>
                                <p:cTn id="38" presetID="4" presetClass="entr" presetSubtype="16" fill="hold" nodeType="afterEffect">
                                  <p:stCondLst>
                                    <p:cond delay="0"/>
                                  </p:stCondLst>
                                  <p:childTnLst>
                                    <p:set>
                                      <p:cBhvr>
                                        <p:cTn id="39" dur="1" fill="hold">
                                          <p:stCondLst>
                                            <p:cond delay="0"/>
                                          </p:stCondLst>
                                        </p:cTn>
                                        <p:tgtEl>
                                          <p:spTgt spid="52247"/>
                                        </p:tgtEl>
                                        <p:attrNameLst>
                                          <p:attrName>style.visibility</p:attrName>
                                        </p:attrNameLst>
                                      </p:cBhvr>
                                      <p:to>
                                        <p:strVal val="visible"/>
                                      </p:to>
                                    </p:set>
                                    <p:animEffect transition="in" filter="box(in)">
                                      <p:cBhvr>
                                        <p:cTn id="40" dur="500"/>
                                        <p:tgtEl>
                                          <p:spTgt spid="52247"/>
                                        </p:tgtEl>
                                      </p:cBhvr>
                                    </p:animEffect>
                                  </p:childTnLst>
                                </p:cTn>
                              </p:par>
                            </p:childTnLst>
                          </p:cTn>
                        </p:par>
                        <p:par>
                          <p:cTn id="41" fill="hold">
                            <p:stCondLst>
                              <p:cond delay="3500"/>
                            </p:stCondLst>
                            <p:childTnLst>
                              <p:par>
                                <p:cTn id="42" presetID="4" presetClass="entr" presetSubtype="16" fill="hold" nodeType="afterEffect">
                                  <p:stCondLst>
                                    <p:cond delay="0"/>
                                  </p:stCondLst>
                                  <p:childTnLst>
                                    <p:set>
                                      <p:cBhvr>
                                        <p:cTn id="43" dur="1" fill="hold">
                                          <p:stCondLst>
                                            <p:cond delay="0"/>
                                          </p:stCondLst>
                                        </p:cTn>
                                        <p:tgtEl>
                                          <p:spTgt spid="52248"/>
                                        </p:tgtEl>
                                        <p:attrNameLst>
                                          <p:attrName>style.visibility</p:attrName>
                                        </p:attrNameLst>
                                      </p:cBhvr>
                                      <p:to>
                                        <p:strVal val="visible"/>
                                      </p:to>
                                    </p:set>
                                    <p:animEffect transition="in" filter="box(in)">
                                      <p:cBhvr>
                                        <p:cTn id="44" dur="500"/>
                                        <p:tgtEl>
                                          <p:spTgt spid="52248"/>
                                        </p:tgtEl>
                                      </p:cBhvr>
                                    </p:animEffect>
                                  </p:childTnLst>
                                </p:cTn>
                              </p:par>
                            </p:childTnLst>
                          </p:cTn>
                        </p:par>
                        <p:par>
                          <p:cTn id="45" fill="hold">
                            <p:stCondLst>
                              <p:cond delay="4000"/>
                            </p:stCondLst>
                            <p:childTnLst>
                              <p:par>
                                <p:cTn id="46" presetID="5" presetClass="entr" presetSubtype="10" fill="hold" nodeType="afterEffect">
                                  <p:stCondLst>
                                    <p:cond delay="0"/>
                                  </p:stCondLst>
                                  <p:childTnLst>
                                    <p:set>
                                      <p:cBhvr>
                                        <p:cTn id="47" dur="1" fill="hold">
                                          <p:stCondLst>
                                            <p:cond delay="0"/>
                                          </p:stCondLst>
                                        </p:cTn>
                                        <p:tgtEl>
                                          <p:spTgt spid="52251"/>
                                        </p:tgtEl>
                                        <p:attrNameLst>
                                          <p:attrName>style.visibility</p:attrName>
                                        </p:attrNameLst>
                                      </p:cBhvr>
                                      <p:to>
                                        <p:strVal val="visible"/>
                                      </p:to>
                                    </p:set>
                                    <p:animEffect transition="in" filter="checkerboard(across)">
                                      <p:cBhvr>
                                        <p:cTn id="48" dur="500"/>
                                        <p:tgtEl>
                                          <p:spTgt spid="52251"/>
                                        </p:tgtEl>
                                      </p:cBhvr>
                                    </p:animEffect>
                                  </p:childTnLst>
                                </p:cTn>
                              </p:par>
                            </p:childTnLst>
                          </p:cTn>
                        </p:par>
                        <p:par>
                          <p:cTn id="49" fill="hold">
                            <p:stCondLst>
                              <p:cond delay="4500"/>
                            </p:stCondLst>
                            <p:childTnLst>
                              <p:par>
                                <p:cTn id="50" presetID="17" presetClass="entr" presetSubtype="2" fill="hold" nodeType="afterEffect">
                                  <p:stCondLst>
                                    <p:cond delay="0"/>
                                  </p:stCondLst>
                                  <p:childTnLst>
                                    <p:set>
                                      <p:cBhvr>
                                        <p:cTn id="51" dur="1" fill="hold">
                                          <p:stCondLst>
                                            <p:cond delay="0"/>
                                          </p:stCondLst>
                                        </p:cTn>
                                        <p:tgtEl>
                                          <p:spTgt spid="52244"/>
                                        </p:tgtEl>
                                        <p:attrNameLst>
                                          <p:attrName>style.visibility</p:attrName>
                                        </p:attrNameLst>
                                      </p:cBhvr>
                                      <p:to>
                                        <p:strVal val="visible"/>
                                      </p:to>
                                    </p:set>
                                    <p:anim calcmode="lin" valueType="num">
                                      <p:cBhvr>
                                        <p:cTn id="52" dur="500" fill="hold"/>
                                        <p:tgtEl>
                                          <p:spTgt spid="52244"/>
                                        </p:tgtEl>
                                        <p:attrNameLst>
                                          <p:attrName>ppt_x</p:attrName>
                                        </p:attrNameLst>
                                      </p:cBhvr>
                                      <p:tavLst>
                                        <p:tav tm="0">
                                          <p:val>
                                            <p:strVal val="#ppt_x+#ppt_w/2"/>
                                          </p:val>
                                        </p:tav>
                                        <p:tav tm="100000">
                                          <p:val>
                                            <p:strVal val="#ppt_x"/>
                                          </p:val>
                                        </p:tav>
                                      </p:tavLst>
                                    </p:anim>
                                    <p:anim calcmode="lin" valueType="num">
                                      <p:cBhvr>
                                        <p:cTn id="53" dur="500" fill="hold"/>
                                        <p:tgtEl>
                                          <p:spTgt spid="52244"/>
                                        </p:tgtEl>
                                        <p:attrNameLst>
                                          <p:attrName>ppt_y</p:attrName>
                                        </p:attrNameLst>
                                      </p:cBhvr>
                                      <p:tavLst>
                                        <p:tav tm="0">
                                          <p:val>
                                            <p:strVal val="#ppt_y"/>
                                          </p:val>
                                        </p:tav>
                                        <p:tav tm="100000">
                                          <p:val>
                                            <p:strVal val="#ppt_y"/>
                                          </p:val>
                                        </p:tav>
                                      </p:tavLst>
                                    </p:anim>
                                    <p:anim calcmode="lin" valueType="num">
                                      <p:cBhvr>
                                        <p:cTn id="54" dur="500" fill="hold"/>
                                        <p:tgtEl>
                                          <p:spTgt spid="52244"/>
                                        </p:tgtEl>
                                        <p:attrNameLst>
                                          <p:attrName>ppt_w</p:attrName>
                                        </p:attrNameLst>
                                      </p:cBhvr>
                                      <p:tavLst>
                                        <p:tav tm="0">
                                          <p:val>
                                            <p:fltVal val="0"/>
                                          </p:val>
                                        </p:tav>
                                        <p:tav tm="100000">
                                          <p:val>
                                            <p:strVal val="#ppt_w"/>
                                          </p:val>
                                        </p:tav>
                                      </p:tavLst>
                                    </p:anim>
                                    <p:anim calcmode="lin" valueType="num">
                                      <p:cBhvr>
                                        <p:cTn id="55" dur="500" fill="hold"/>
                                        <p:tgtEl>
                                          <p:spTgt spid="52244"/>
                                        </p:tgtEl>
                                        <p:attrNameLst>
                                          <p:attrName>ppt_h</p:attrName>
                                        </p:attrNameLst>
                                      </p:cBhvr>
                                      <p:tavLst>
                                        <p:tav tm="0">
                                          <p:val>
                                            <p:strVal val="#ppt_h"/>
                                          </p:val>
                                        </p:tav>
                                        <p:tav tm="100000">
                                          <p:val>
                                            <p:strVal val="#ppt_h"/>
                                          </p:val>
                                        </p:tav>
                                      </p:tavLst>
                                    </p:anim>
                                  </p:childTnLst>
                                </p:cTn>
                              </p:par>
                            </p:childTnLst>
                          </p:cTn>
                        </p:par>
                        <p:par>
                          <p:cTn id="56" fill="hold">
                            <p:stCondLst>
                              <p:cond delay="5000"/>
                            </p:stCondLst>
                            <p:childTnLst>
                              <p:par>
                                <p:cTn id="57" presetID="17" presetClass="entr" presetSubtype="4" fill="hold" nodeType="afterEffect">
                                  <p:stCondLst>
                                    <p:cond delay="0"/>
                                  </p:stCondLst>
                                  <p:childTnLst>
                                    <p:set>
                                      <p:cBhvr>
                                        <p:cTn id="58" dur="1" fill="hold">
                                          <p:stCondLst>
                                            <p:cond delay="0"/>
                                          </p:stCondLst>
                                        </p:cTn>
                                        <p:tgtEl>
                                          <p:spTgt spid="52245"/>
                                        </p:tgtEl>
                                        <p:attrNameLst>
                                          <p:attrName>style.visibility</p:attrName>
                                        </p:attrNameLst>
                                      </p:cBhvr>
                                      <p:to>
                                        <p:strVal val="visible"/>
                                      </p:to>
                                    </p:set>
                                    <p:anim calcmode="lin" valueType="num">
                                      <p:cBhvr>
                                        <p:cTn id="59" dur="500" fill="hold"/>
                                        <p:tgtEl>
                                          <p:spTgt spid="52245"/>
                                        </p:tgtEl>
                                        <p:attrNameLst>
                                          <p:attrName>ppt_x</p:attrName>
                                        </p:attrNameLst>
                                      </p:cBhvr>
                                      <p:tavLst>
                                        <p:tav tm="0">
                                          <p:val>
                                            <p:strVal val="#ppt_x"/>
                                          </p:val>
                                        </p:tav>
                                        <p:tav tm="100000">
                                          <p:val>
                                            <p:strVal val="#ppt_x"/>
                                          </p:val>
                                        </p:tav>
                                      </p:tavLst>
                                    </p:anim>
                                    <p:anim calcmode="lin" valueType="num">
                                      <p:cBhvr>
                                        <p:cTn id="60" dur="500" fill="hold"/>
                                        <p:tgtEl>
                                          <p:spTgt spid="52245"/>
                                        </p:tgtEl>
                                        <p:attrNameLst>
                                          <p:attrName>ppt_y</p:attrName>
                                        </p:attrNameLst>
                                      </p:cBhvr>
                                      <p:tavLst>
                                        <p:tav tm="0">
                                          <p:val>
                                            <p:strVal val="#ppt_y+#ppt_h/2"/>
                                          </p:val>
                                        </p:tav>
                                        <p:tav tm="100000">
                                          <p:val>
                                            <p:strVal val="#ppt_y"/>
                                          </p:val>
                                        </p:tav>
                                      </p:tavLst>
                                    </p:anim>
                                    <p:anim calcmode="lin" valueType="num">
                                      <p:cBhvr>
                                        <p:cTn id="61" dur="500" fill="hold"/>
                                        <p:tgtEl>
                                          <p:spTgt spid="52245"/>
                                        </p:tgtEl>
                                        <p:attrNameLst>
                                          <p:attrName>ppt_w</p:attrName>
                                        </p:attrNameLst>
                                      </p:cBhvr>
                                      <p:tavLst>
                                        <p:tav tm="0">
                                          <p:val>
                                            <p:strVal val="#ppt_w"/>
                                          </p:val>
                                        </p:tav>
                                        <p:tav tm="100000">
                                          <p:val>
                                            <p:strVal val="#ppt_w"/>
                                          </p:val>
                                        </p:tav>
                                      </p:tavLst>
                                    </p:anim>
                                    <p:anim calcmode="lin" valueType="num">
                                      <p:cBhvr>
                                        <p:cTn id="62" dur="500" fill="hold"/>
                                        <p:tgtEl>
                                          <p:spTgt spid="52245"/>
                                        </p:tgtEl>
                                        <p:attrNameLst>
                                          <p:attrName>ppt_h</p:attrName>
                                        </p:attrNameLst>
                                      </p:cBhvr>
                                      <p:tavLst>
                                        <p:tav tm="0">
                                          <p:val>
                                            <p:fltVal val="0"/>
                                          </p:val>
                                        </p:tav>
                                        <p:tav tm="100000">
                                          <p:val>
                                            <p:strVal val="#ppt_h"/>
                                          </p:val>
                                        </p:tav>
                                      </p:tavLst>
                                    </p:anim>
                                  </p:childTnLst>
                                </p:cTn>
                              </p:par>
                            </p:childTnLst>
                          </p:cTn>
                        </p:par>
                        <p:par>
                          <p:cTn id="63" fill="hold">
                            <p:stCondLst>
                              <p:cond delay="5500"/>
                            </p:stCondLst>
                            <p:childTnLst>
                              <p:par>
                                <p:cTn id="64" presetID="17" presetClass="entr" presetSubtype="8" fill="hold" nodeType="afterEffect">
                                  <p:stCondLst>
                                    <p:cond delay="0"/>
                                  </p:stCondLst>
                                  <p:childTnLst>
                                    <p:set>
                                      <p:cBhvr>
                                        <p:cTn id="65" dur="1" fill="hold">
                                          <p:stCondLst>
                                            <p:cond delay="0"/>
                                          </p:stCondLst>
                                        </p:cTn>
                                        <p:tgtEl>
                                          <p:spTgt spid="52246"/>
                                        </p:tgtEl>
                                        <p:attrNameLst>
                                          <p:attrName>style.visibility</p:attrName>
                                        </p:attrNameLst>
                                      </p:cBhvr>
                                      <p:to>
                                        <p:strVal val="visible"/>
                                      </p:to>
                                    </p:set>
                                    <p:anim calcmode="lin" valueType="num">
                                      <p:cBhvr>
                                        <p:cTn id="66" dur="500" fill="hold"/>
                                        <p:tgtEl>
                                          <p:spTgt spid="52246"/>
                                        </p:tgtEl>
                                        <p:attrNameLst>
                                          <p:attrName>ppt_x</p:attrName>
                                        </p:attrNameLst>
                                      </p:cBhvr>
                                      <p:tavLst>
                                        <p:tav tm="0">
                                          <p:val>
                                            <p:strVal val="#ppt_x-#ppt_w/2"/>
                                          </p:val>
                                        </p:tav>
                                        <p:tav tm="100000">
                                          <p:val>
                                            <p:strVal val="#ppt_x"/>
                                          </p:val>
                                        </p:tav>
                                      </p:tavLst>
                                    </p:anim>
                                    <p:anim calcmode="lin" valueType="num">
                                      <p:cBhvr>
                                        <p:cTn id="67" dur="500" fill="hold"/>
                                        <p:tgtEl>
                                          <p:spTgt spid="52246"/>
                                        </p:tgtEl>
                                        <p:attrNameLst>
                                          <p:attrName>ppt_y</p:attrName>
                                        </p:attrNameLst>
                                      </p:cBhvr>
                                      <p:tavLst>
                                        <p:tav tm="0">
                                          <p:val>
                                            <p:strVal val="#ppt_y"/>
                                          </p:val>
                                        </p:tav>
                                        <p:tav tm="100000">
                                          <p:val>
                                            <p:strVal val="#ppt_y"/>
                                          </p:val>
                                        </p:tav>
                                      </p:tavLst>
                                    </p:anim>
                                    <p:anim calcmode="lin" valueType="num">
                                      <p:cBhvr>
                                        <p:cTn id="68" dur="500" fill="hold"/>
                                        <p:tgtEl>
                                          <p:spTgt spid="52246"/>
                                        </p:tgtEl>
                                        <p:attrNameLst>
                                          <p:attrName>ppt_w</p:attrName>
                                        </p:attrNameLst>
                                      </p:cBhvr>
                                      <p:tavLst>
                                        <p:tav tm="0">
                                          <p:val>
                                            <p:fltVal val="0"/>
                                          </p:val>
                                        </p:tav>
                                        <p:tav tm="100000">
                                          <p:val>
                                            <p:strVal val="#ppt_w"/>
                                          </p:val>
                                        </p:tav>
                                      </p:tavLst>
                                    </p:anim>
                                    <p:anim calcmode="lin" valueType="num">
                                      <p:cBhvr>
                                        <p:cTn id="69" dur="500" fill="hold"/>
                                        <p:tgtEl>
                                          <p:spTgt spid="52246"/>
                                        </p:tgtEl>
                                        <p:attrNameLst>
                                          <p:attrName>ppt_h</p:attrName>
                                        </p:attrNameLst>
                                      </p:cBhvr>
                                      <p:tavLst>
                                        <p:tav tm="0">
                                          <p:val>
                                            <p:strVal val="#ppt_h"/>
                                          </p:val>
                                        </p:tav>
                                        <p:tav tm="100000">
                                          <p:val>
                                            <p:strVal val="#ppt_h"/>
                                          </p:val>
                                        </p:tav>
                                      </p:tavLst>
                                    </p:anim>
                                  </p:childTnLst>
                                </p:cTn>
                              </p:par>
                            </p:childTnLst>
                          </p:cTn>
                        </p:par>
                        <p:par>
                          <p:cTn id="70" fill="hold">
                            <p:stCondLst>
                              <p:cond delay="6000"/>
                            </p:stCondLst>
                            <p:childTnLst>
                              <p:par>
                                <p:cTn id="71" presetID="9" presetClass="entr" presetSubtype="0" fill="hold" nodeType="afterEffect">
                                  <p:stCondLst>
                                    <p:cond delay="0"/>
                                  </p:stCondLst>
                                  <p:childTnLst>
                                    <p:set>
                                      <p:cBhvr>
                                        <p:cTn id="72" dur="1" fill="hold">
                                          <p:stCondLst>
                                            <p:cond delay="0"/>
                                          </p:stCondLst>
                                        </p:cTn>
                                        <p:tgtEl>
                                          <p:spTgt spid="52240"/>
                                        </p:tgtEl>
                                        <p:attrNameLst>
                                          <p:attrName>style.visibility</p:attrName>
                                        </p:attrNameLst>
                                      </p:cBhvr>
                                      <p:to>
                                        <p:strVal val="visible"/>
                                      </p:to>
                                    </p:set>
                                    <p:animEffect transition="in" filter="dissolve">
                                      <p:cBhvr>
                                        <p:cTn id="73" dur="500"/>
                                        <p:tgtEl>
                                          <p:spTgt spid="52240"/>
                                        </p:tgtEl>
                                      </p:cBhvr>
                                    </p:animEffect>
                                  </p:childTnLst>
                                </p:cTn>
                              </p:par>
                            </p:childTnLst>
                          </p:cTn>
                        </p:par>
                        <p:par>
                          <p:cTn id="74" fill="hold">
                            <p:stCondLst>
                              <p:cond delay="6500"/>
                            </p:stCondLst>
                            <p:childTnLst>
                              <p:par>
                                <p:cTn id="75" presetID="9" presetClass="entr" presetSubtype="0" fill="hold" grpId="0" nodeType="afterEffect">
                                  <p:stCondLst>
                                    <p:cond delay="0"/>
                                  </p:stCondLst>
                                  <p:childTnLst>
                                    <p:set>
                                      <p:cBhvr>
                                        <p:cTn id="76" dur="1" fill="hold">
                                          <p:stCondLst>
                                            <p:cond delay="0"/>
                                          </p:stCondLst>
                                        </p:cTn>
                                        <p:tgtEl>
                                          <p:spTgt spid="52263"/>
                                        </p:tgtEl>
                                        <p:attrNameLst>
                                          <p:attrName>style.visibility</p:attrName>
                                        </p:attrNameLst>
                                      </p:cBhvr>
                                      <p:to>
                                        <p:strVal val="visible"/>
                                      </p:to>
                                    </p:set>
                                    <p:animEffect transition="in" filter="dissolve">
                                      <p:cBhvr>
                                        <p:cTn id="77" dur="500"/>
                                        <p:tgtEl>
                                          <p:spTgt spid="52263"/>
                                        </p:tgtEl>
                                      </p:cBhvr>
                                    </p:animEffect>
                                  </p:childTnLst>
                                </p:cTn>
                              </p:par>
                            </p:childTnLst>
                          </p:cTn>
                        </p:par>
                        <p:par>
                          <p:cTn id="78" fill="hold">
                            <p:stCondLst>
                              <p:cond delay="7000"/>
                            </p:stCondLst>
                            <p:childTnLst>
                              <p:par>
                                <p:cTn id="79" presetID="17" presetClass="entr" presetSubtype="2" fill="hold" nodeType="afterEffect">
                                  <p:stCondLst>
                                    <p:cond delay="0"/>
                                  </p:stCondLst>
                                  <p:childTnLst>
                                    <p:set>
                                      <p:cBhvr>
                                        <p:cTn id="80" dur="1" fill="hold">
                                          <p:stCondLst>
                                            <p:cond delay="0"/>
                                          </p:stCondLst>
                                        </p:cTn>
                                        <p:tgtEl>
                                          <p:spTgt spid="52253"/>
                                        </p:tgtEl>
                                        <p:attrNameLst>
                                          <p:attrName>style.visibility</p:attrName>
                                        </p:attrNameLst>
                                      </p:cBhvr>
                                      <p:to>
                                        <p:strVal val="visible"/>
                                      </p:to>
                                    </p:set>
                                    <p:anim calcmode="lin" valueType="num">
                                      <p:cBhvr>
                                        <p:cTn id="81" dur="500" fill="hold"/>
                                        <p:tgtEl>
                                          <p:spTgt spid="52253"/>
                                        </p:tgtEl>
                                        <p:attrNameLst>
                                          <p:attrName>ppt_x</p:attrName>
                                        </p:attrNameLst>
                                      </p:cBhvr>
                                      <p:tavLst>
                                        <p:tav tm="0">
                                          <p:val>
                                            <p:strVal val="#ppt_x+#ppt_w/2"/>
                                          </p:val>
                                        </p:tav>
                                        <p:tav tm="100000">
                                          <p:val>
                                            <p:strVal val="#ppt_x"/>
                                          </p:val>
                                        </p:tav>
                                      </p:tavLst>
                                    </p:anim>
                                    <p:anim calcmode="lin" valueType="num">
                                      <p:cBhvr>
                                        <p:cTn id="82" dur="500" fill="hold"/>
                                        <p:tgtEl>
                                          <p:spTgt spid="52253"/>
                                        </p:tgtEl>
                                        <p:attrNameLst>
                                          <p:attrName>ppt_y</p:attrName>
                                        </p:attrNameLst>
                                      </p:cBhvr>
                                      <p:tavLst>
                                        <p:tav tm="0">
                                          <p:val>
                                            <p:strVal val="#ppt_y"/>
                                          </p:val>
                                        </p:tav>
                                        <p:tav tm="100000">
                                          <p:val>
                                            <p:strVal val="#ppt_y"/>
                                          </p:val>
                                        </p:tav>
                                      </p:tavLst>
                                    </p:anim>
                                    <p:anim calcmode="lin" valueType="num">
                                      <p:cBhvr>
                                        <p:cTn id="83" dur="500" fill="hold"/>
                                        <p:tgtEl>
                                          <p:spTgt spid="52253"/>
                                        </p:tgtEl>
                                        <p:attrNameLst>
                                          <p:attrName>ppt_w</p:attrName>
                                        </p:attrNameLst>
                                      </p:cBhvr>
                                      <p:tavLst>
                                        <p:tav tm="0">
                                          <p:val>
                                            <p:fltVal val="0"/>
                                          </p:val>
                                        </p:tav>
                                        <p:tav tm="100000">
                                          <p:val>
                                            <p:strVal val="#ppt_w"/>
                                          </p:val>
                                        </p:tav>
                                      </p:tavLst>
                                    </p:anim>
                                    <p:anim calcmode="lin" valueType="num">
                                      <p:cBhvr>
                                        <p:cTn id="84" dur="500" fill="hold"/>
                                        <p:tgtEl>
                                          <p:spTgt spid="52253"/>
                                        </p:tgtEl>
                                        <p:attrNameLst>
                                          <p:attrName>ppt_h</p:attrName>
                                        </p:attrNameLst>
                                      </p:cBhvr>
                                      <p:tavLst>
                                        <p:tav tm="0">
                                          <p:val>
                                            <p:strVal val="#ppt_h"/>
                                          </p:val>
                                        </p:tav>
                                        <p:tav tm="100000">
                                          <p:val>
                                            <p:strVal val="#ppt_h"/>
                                          </p:val>
                                        </p:tav>
                                      </p:tavLst>
                                    </p:anim>
                                  </p:childTnLst>
                                </p:cTn>
                              </p:par>
                            </p:childTnLst>
                          </p:cTn>
                        </p:par>
                        <p:par>
                          <p:cTn id="85" fill="hold">
                            <p:stCondLst>
                              <p:cond delay="7500"/>
                            </p:stCondLst>
                            <p:childTnLst>
                              <p:par>
                                <p:cTn id="86" presetID="4" presetClass="entr" presetSubtype="16" fill="hold" grpId="0" nodeType="afterEffect">
                                  <p:stCondLst>
                                    <p:cond delay="0"/>
                                  </p:stCondLst>
                                  <p:childTnLst>
                                    <p:set>
                                      <p:cBhvr>
                                        <p:cTn id="87" dur="1" fill="hold">
                                          <p:stCondLst>
                                            <p:cond delay="0"/>
                                          </p:stCondLst>
                                        </p:cTn>
                                        <p:tgtEl>
                                          <p:spTgt spid="52255"/>
                                        </p:tgtEl>
                                        <p:attrNameLst>
                                          <p:attrName>style.visibility</p:attrName>
                                        </p:attrNameLst>
                                      </p:cBhvr>
                                      <p:to>
                                        <p:strVal val="visible"/>
                                      </p:to>
                                    </p:set>
                                    <p:animEffect transition="in" filter="box(in)">
                                      <p:cBhvr>
                                        <p:cTn id="88" dur="500"/>
                                        <p:tgtEl>
                                          <p:spTgt spid="52255"/>
                                        </p:tgtEl>
                                      </p:cBhvr>
                                    </p:animEffect>
                                  </p:childTnLst>
                                </p:cTn>
                              </p:par>
                            </p:childTnLst>
                          </p:cTn>
                        </p:par>
                        <p:par>
                          <p:cTn id="89" fill="hold">
                            <p:stCondLst>
                              <p:cond delay="8000"/>
                            </p:stCondLst>
                            <p:childTnLst>
                              <p:par>
                                <p:cTn id="90" presetID="17" presetClass="entr" presetSubtype="2" fill="hold" nodeType="afterEffect">
                                  <p:stCondLst>
                                    <p:cond delay="0"/>
                                  </p:stCondLst>
                                  <p:childTnLst>
                                    <p:set>
                                      <p:cBhvr>
                                        <p:cTn id="91" dur="1" fill="hold">
                                          <p:stCondLst>
                                            <p:cond delay="0"/>
                                          </p:stCondLst>
                                        </p:cTn>
                                        <p:tgtEl>
                                          <p:spTgt spid="52254"/>
                                        </p:tgtEl>
                                        <p:attrNameLst>
                                          <p:attrName>style.visibility</p:attrName>
                                        </p:attrNameLst>
                                      </p:cBhvr>
                                      <p:to>
                                        <p:strVal val="visible"/>
                                      </p:to>
                                    </p:set>
                                    <p:anim calcmode="lin" valueType="num">
                                      <p:cBhvr>
                                        <p:cTn id="92" dur="500" fill="hold"/>
                                        <p:tgtEl>
                                          <p:spTgt spid="52254"/>
                                        </p:tgtEl>
                                        <p:attrNameLst>
                                          <p:attrName>ppt_x</p:attrName>
                                        </p:attrNameLst>
                                      </p:cBhvr>
                                      <p:tavLst>
                                        <p:tav tm="0">
                                          <p:val>
                                            <p:strVal val="#ppt_x+#ppt_w/2"/>
                                          </p:val>
                                        </p:tav>
                                        <p:tav tm="100000">
                                          <p:val>
                                            <p:strVal val="#ppt_x"/>
                                          </p:val>
                                        </p:tav>
                                      </p:tavLst>
                                    </p:anim>
                                    <p:anim calcmode="lin" valueType="num">
                                      <p:cBhvr>
                                        <p:cTn id="93" dur="500" fill="hold"/>
                                        <p:tgtEl>
                                          <p:spTgt spid="52254"/>
                                        </p:tgtEl>
                                        <p:attrNameLst>
                                          <p:attrName>ppt_y</p:attrName>
                                        </p:attrNameLst>
                                      </p:cBhvr>
                                      <p:tavLst>
                                        <p:tav tm="0">
                                          <p:val>
                                            <p:strVal val="#ppt_y"/>
                                          </p:val>
                                        </p:tav>
                                        <p:tav tm="100000">
                                          <p:val>
                                            <p:strVal val="#ppt_y"/>
                                          </p:val>
                                        </p:tav>
                                      </p:tavLst>
                                    </p:anim>
                                    <p:anim calcmode="lin" valueType="num">
                                      <p:cBhvr>
                                        <p:cTn id="94" dur="500" fill="hold"/>
                                        <p:tgtEl>
                                          <p:spTgt spid="52254"/>
                                        </p:tgtEl>
                                        <p:attrNameLst>
                                          <p:attrName>ppt_w</p:attrName>
                                        </p:attrNameLst>
                                      </p:cBhvr>
                                      <p:tavLst>
                                        <p:tav tm="0">
                                          <p:val>
                                            <p:fltVal val="0"/>
                                          </p:val>
                                        </p:tav>
                                        <p:tav tm="100000">
                                          <p:val>
                                            <p:strVal val="#ppt_w"/>
                                          </p:val>
                                        </p:tav>
                                      </p:tavLst>
                                    </p:anim>
                                    <p:anim calcmode="lin" valueType="num">
                                      <p:cBhvr>
                                        <p:cTn id="95" dur="500" fill="hold"/>
                                        <p:tgtEl>
                                          <p:spTgt spid="52254"/>
                                        </p:tgtEl>
                                        <p:attrNameLst>
                                          <p:attrName>ppt_h</p:attrName>
                                        </p:attrNameLst>
                                      </p:cBhvr>
                                      <p:tavLst>
                                        <p:tav tm="0">
                                          <p:val>
                                            <p:strVal val="#ppt_h"/>
                                          </p:val>
                                        </p:tav>
                                        <p:tav tm="100000">
                                          <p:val>
                                            <p:strVal val="#ppt_h"/>
                                          </p:val>
                                        </p:tav>
                                      </p:tavLst>
                                    </p:anim>
                                  </p:childTnLst>
                                </p:cTn>
                              </p:par>
                            </p:childTnLst>
                          </p:cTn>
                        </p:par>
                        <p:par>
                          <p:cTn id="96" fill="hold">
                            <p:stCondLst>
                              <p:cond delay="8500"/>
                            </p:stCondLst>
                            <p:childTnLst>
                              <p:par>
                                <p:cTn id="97" presetID="4" presetClass="entr" presetSubtype="32" fill="hold" grpId="0" nodeType="afterEffect">
                                  <p:stCondLst>
                                    <p:cond delay="0"/>
                                  </p:stCondLst>
                                  <p:childTnLst>
                                    <p:set>
                                      <p:cBhvr>
                                        <p:cTn id="98" dur="1" fill="hold">
                                          <p:stCondLst>
                                            <p:cond delay="0"/>
                                          </p:stCondLst>
                                        </p:cTn>
                                        <p:tgtEl>
                                          <p:spTgt spid="52256"/>
                                        </p:tgtEl>
                                        <p:attrNameLst>
                                          <p:attrName>style.visibility</p:attrName>
                                        </p:attrNameLst>
                                      </p:cBhvr>
                                      <p:to>
                                        <p:strVal val="visible"/>
                                      </p:to>
                                    </p:set>
                                    <p:animEffect transition="in" filter="box(out)">
                                      <p:cBhvr>
                                        <p:cTn id="99" dur="500"/>
                                        <p:tgtEl>
                                          <p:spTgt spid="52256"/>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1" fill="hold" grpId="0" nodeType="clickEffect">
                                  <p:stCondLst>
                                    <p:cond delay="0"/>
                                  </p:stCondLst>
                                  <p:iterate type="wd">
                                    <p:tmPct val="100000"/>
                                  </p:iterate>
                                  <p:childTnLst>
                                    <p:set>
                                      <p:cBhvr>
                                        <p:cTn id="103" dur="1" fill="hold">
                                          <p:stCondLst>
                                            <p:cond delay="0"/>
                                          </p:stCondLst>
                                        </p:cTn>
                                        <p:tgtEl>
                                          <p:spTgt spid="52229"/>
                                        </p:tgtEl>
                                        <p:attrNameLst>
                                          <p:attrName>style.visibility</p:attrName>
                                        </p:attrNameLst>
                                      </p:cBhvr>
                                      <p:to>
                                        <p:strVal val="visible"/>
                                      </p:to>
                                    </p:set>
                                    <p:animEffect transition="in" filter="slide(fromTop)">
                                      <p:cBhvr>
                                        <p:cTn id="104" dur="300"/>
                                        <p:tgtEl>
                                          <p:spTgt spid="52229"/>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499"/>
                                          </p:stCondLst>
                                        </p:cTn>
                                        <p:tgtEl>
                                          <p:spTgt spid="52270"/>
                                        </p:tgtEl>
                                        <p:attrNameLst>
                                          <p:attrName>style.visibility</p:attrName>
                                        </p:attrNameLst>
                                      </p:cBhvr>
                                      <p:to>
                                        <p:strVal val="visible"/>
                                      </p:to>
                                    </p:set>
                                  </p:childTnLst>
                                </p:cTn>
                              </p:par>
                            </p:childTnLst>
                          </p:cTn>
                        </p:par>
                        <p:par>
                          <p:cTn id="109" fill="hold">
                            <p:stCondLst>
                              <p:cond delay="500"/>
                            </p:stCondLst>
                            <p:childTnLst>
                              <p:par>
                                <p:cTn id="110" presetID="11" presetClass="entr" presetSubtype="0" fill="hold" nodeType="afterEffect">
                                  <p:stCondLst>
                                    <p:cond delay="0"/>
                                  </p:stCondLst>
                                  <p:childTnLst>
                                    <p:set>
                                      <p:cBhvr>
                                        <p:cTn id="111" dur="1000">
                                          <p:stCondLst>
                                            <p:cond delay="0"/>
                                          </p:stCondLst>
                                        </p:cTn>
                                        <p:tgtEl>
                                          <p:spTgt spid="52233"/>
                                        </p:tgtEl>
                                        <p:attrNameLst>
                                          <p:attrName>style.visibility</p:attrName>
                                        </p:attrNameLst>
                                      </p:cBhvr>
                                      <p:to>
                                        <p:strVal val="visible"/>
                                      </p:to>
                                    </p:set>
                                  </p:childTnLst>
                                </p:cTn>
                              </p:par>
                            </p:childTnLst>
                          </p:cTn>
                        </p:par>
                        <p:par>
                          <p:cTn id="112" fill="hold">
                            <p:stCondLst>
                              <p:cond delay="1500"/>
                            </p:stCondLst>
                            <p:childTnLst>
                              <p:par>
                                <p:cTn id="113" presetID="1" presetClass="entr" presetSubtype="0" fill="hold" nodeType="afterEffect">
                                  <p:stCondLst>
                                    <p:cond delay="0"/>
                                  </p:stCondLst>
                                  <p:childTnLst>
                                    <p:set>
                                      <p:cBhvr>
                                        <p:cTn id="114" dur="1" fill="hold">
                                          <p:stCondLst>
                                            <p:cond delay="499"/>
                                          </p:stCondLst>
                                        </p:cTn>
                                        <p:tgtEl>
                                          <p:spTgt spid="52267"/>
                                        </p:tgtEl>
                                        <p:attrNameLst>
                                          <p:attrName>style.visibility</p:attrName>
                                        </p:attrNameLst>
                                      </p:cBhvr>
                                      <p:to>
                                        <p:strVal val="visible"/>
                                      </p:to>
                                    </p:set>
                                  </p:childTnLst>
                                </p:cTn>
                              </p:par>
                            </p:childTnLst>
                          </p:cTn>
                        </p:par>
                        <p:par>
                          <p:cTn id="115" fill="hold">
                            <p:stCondLst>
                              <p:cond delay="2000"/>
                            </p:stCondLst>
                            <p:childTnLst>
                              <p:par>
                                <p:cTn id="116" presetID="1" presetClass="entr" presetSubtype="0" fill="hold" nodeType="afterEffect">
                                  <p:stCondLst>
                                    <p:cond delay="0"/>
                                  </p:stCondLst>
                                  <p:childTnLst>
                                    <p:set>
                                      <p:cBhvr>
                                        <p:cTn id="117" dur="1" fill="hold">
                                          <p:stCondLst>
                                            <p:cond delay="499"/>
                                          </p:stCondLst>
                                        </p:cTn>
                                        <p:tgtEl>
                                          <p:spTgt spid="52271"/>
                                        </p:tgtEl>
                                        <p:attrNameLst>
                                          <p:attrName>style.visibility</p:attrName>
                                        </p:attrNameLst>
                                      </p:cBhvr>
                                      <p:to>
                                        <p:strVal val="visible"/>
                                      </p:to>
                                    </p:set>
                                  </p:childTnLst>
                                </p:cTn>
                              </p:par>
                            </p:childTnLst>
                          </p:cTn>
                        </p:par>
                        <p:par>
                          <p:cTn id="118" fill="hold">
                            <p:stCondLst>
                              <p:cond delay="2500"/>
                            </p:stCondLst>
                            <p:childTnLst>
                              <p:par>
                                <p:cTn id="119" presetID="11" presetClass="entr" presetSubtype="0" fill="hold" nodeType="afterEffect">
                                  <p:stCondLst>
                                    <p:cond delay="0"/>
                                  </p:stCondLst>
                                  <p:childTnLst>
                                    <p:set>
                                      <p:cBhvr>
                                        <p:cTn id="120" dur="1000">
                                          <p:stCondLst>
                                            <p:cond delay="0"/>
                                          </p:stCondLst>
                                        </p:cTn>
                                        <p:tgtEl>
                                          <p:spTgt spid="52234"/>
                                        </p:tgtEl>
                                        <p:attrNameLst>
                                          <p:attrName>style.visibility</p:attrName>
                                        </p:attrNameLst>
                                      </p:cBhvr>
                                      <p:to>
                                        <p:strVal val="visible"/>
                                      </p:to>
                                    </p:set>
                                  </p:childTnLst>
                                </p:cTn>
                              </p:par>
                            </p:childTnLst>
                          </p:cTn>
                        </p:par>
                        <p:par>
                          <p:cTn id="121" fill="hold">
                            <p:stCondLst>
                              <p:cond delay="3500"/>
                            </p:stCondLst>
                            <p:childTnLst>
                              <p:par>
                                <p:cTn id="122" presetID="1" presetClass="entr" presetSubtype="0" fill="hold" nodeType="afterEffect">
                                  <p:stCondLst>
                                    <p:cond delay="0"/>
                                  </p:stCondLst>
                                  <p:childTnLst>
                                    <p:set>
                                      <p:cBhvr>
                                        <p:cTn id="123" dur="1" fill="hold">
                                          <p:stCondLst>
                                            <p:cond delay="499"/>
                                          </p:stCondLst>
                                        </p:cTn>
                                        <p:tgtEl>
                                          <p:spTgt spid="52268"/>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499"/>
                                          </p:stCondLst>
                                        </p:cTn>
                                        <p:tgtEl>
                                          <p:spTgt spid="52269"/>
                                        </p:tgtEl>
                                        <p:attrNameLst>
                                          <p:attrName>style.visibility</p:attrName>
                                        </p:attrNameLst>
                                      </p:cBhvr>
                                      <p:to>
                                        <p:strVal val="visible"/>
                                      </p:to>
                                    </p:set>
                                  </p:childTnLst>
                                </p:cTn>
                              </p:par>
                            </p:childTnLst>
                          </p:cTn>
                        </p:par>
                        <p:par>
                          <p:cTn id="128" fill="hold">
                            <p:stCondLst>
                              <p:cond delay="500"/>
                            </p:stCondLst>
                            <p:childTnLst>
                              <p:par>
                                <p:cTn id="129" presetID="11" presetClass="entr" presetSubtype="0" fill="hold" nodeType="afterEffect">
                                  <p:stCondLst>
                                    <p:cond delay="0"/>
                                  </p:stCondLst>
                                  <p:childTnLst>
                                    <p:set>
                                      <p:cBhvr>
                                        <p:cTn id="130" dur="1000">
                                          <p:stCondLst>
                                            <p:cond delay="0"/>
                                          </p:stCondLst>
                                        </p:cTn>
                                        <p:tgtEl>
                                          <p:spTgt spid="52236"/>
                                        </p:tgtEl>
                                        <p:attrNameLst>
                                          <p:attrName>style.visibility</p:attrName>
                                        </p:attrNameLst>
                                      </p:cBhvr>
                                      <p:to>
                                        <p:strVal val="visible"/>
                                      </p:to>
                                    </p:set>
                                  </p:childTnLst>
                                </p:cTn>
                              </p:par>
                            </p:childTnLst>
                          </p:cTn>
                        </p:par>
                        <p:par>
                          <p:cTn id="131" fill="hold">
                            <p:stCondLst>
                              <p:cond delay="1500"/>
                            </p:stCondLst>
                            <p:childTnLst>
                              <p:par>
                                <p:cTn id="132" presetID="1" presetClass="entr" presetSubtype="0" fill="hold" nodeType="afterEffect">
                                  <p:stCondLst>
                                    <p:cond delay="0"/>
                                  </p:stCondLst>
                                  <p:childTnLst>
                                    <p:set>
                                      <p:cBhvr>
                                        <p:cTn id="133" dur="1" fill="hold">
                                          <p:stCondLst>
                                            <p:cond delay="499"/>
                                          </p:stCondLst>
                                        </p:cTn>
                                        <p:tgtEl>
                                          <p:spTgt spid="52266"/>
                                        </p:tgtEl>
                                        <p:attrNameLst>
                                          <p:attrName>style.visibility</p:attrName>
                                        </p:attrNameLst>
                                      </p:cBhvr>
                                      <p:to>
                                        <p:strVal val="visible"/>
                                      </p:to>
                                    </p:set>
                                  </p:childTnLst>
                                </p:cTn>
                              </p:par>
                            </p:childTnLst>
                          </p:cTn>
                        </p:par>
                        <p:par>
                          <p:cTn id="134" fill="hold">
                            <p:stCondLst>
                              <p:cond delay="2000"/>
                            </p:stCondLst>
                            <p:childTnLst>
                              <p:par>
                                <p:cTn id="135" presetID="1" presetClass="entr" presetSubtype="0" fill="hold" nodeType="afterEffect">
                                  <p:stCondLst>
                                    <p:cond delay="0"/>
                                  </p:stCondLst>
                                  <p:childTnLst>
                                    <p:set>
                                      <p:cBhvr>
                                        <p:cTn id="136" dur="1" fill="hold">
                                          <p:stCondLst>
                                            <p:cond delay="499"/>
                                          </p:stCondLst>
                                        </p:cTn>
                                        <p:tgtEl>
                                          <p:spTgt spid="52272"/>
                                        </p:tgtEl>
                                        <p:attrNameLst>
                                          <p:attrName>style.visibility</p:attrName>
                                        </p:attrNameLst>
                                      </p:cBhvr>
                                      <p:to>
                                        <p:strVal val="visible"/>
                                      </p:to>
                                    </p:set>
                                  </p:childTnLst>
                                  <p:subTnLst>
                                    <p:audio>
                                      <p:cMediaNode>
                                        <p:cTn display="0" masterRel="sameClick">
                                          <p:stCondLst>
                                            <p:cond evt="begin" delay="0">
                                              <p:tn val="135"/>
                                            </p:cond>
                                          </p:stCondLst>
                                          <p:endCondLst>
                                            <p:cond evt="onStopAudio" delay="0">
                                              <p:tgtEl>
                                                <p:sldTgt/>
                                              </p:tgtEl>
                                            </p:cond>
                                          </p:endCondLst>
                                        </p:cTn>
                                        <p:tgtEl>
                                          <p:sndTgt r:embed="rId2" name="laser.wav"/>
                                        </p:tgtEl>
                                      </p:cMediaNode>
                                    </p:audio>
                                  </p:subTnLst>
                                </p:cTn>
                              </p:par>
                            </p:childTnLst>
                          </p:cTn>
                        </p:par>
                        <p:par>
                          <p:cTn id="137" fill="hold">
                            <p:stCondLst>
                              <p:cond delay="2500"/>
                            </p:stCondLst>
                            <p:childTnLst>
                              <p:par>
                                <p:cTn id="138" presetID="11" presetClass="entr" presetSubtype="0" fill="hold" nodeType="afterEffect">
                                  <p:stCondLst>
                                    <p:cond delay="0"/>
                                  </p:stCondLst>
                                  <p:childTnLst>
                                    <p:set>
                                      <p:cBhvr>
                                        <p:cTn id="139" dur="1000">
                                          <p:stCondLst>
                                            <p:cond delay="0"/>
                                          </p:stCondLst>
                                        </p:cTn>
                                        <p:tgtEl>
                                          <p:spTgt spid="52235"/>
                                        </p:tgtEl>
                                        <p:attrNameLst>
                                          <p:attrName>style.visibility</p:attrName>
                                        </p:attrNameLst>
                                      </p:cBhvr>
                                      <p:to>
                                        <p:strVal val="visible"/>
                                      </p:to>
                                    </p:set>
                                  </p:childTnLst>
                                </p:cTn>
                              </p:par>
                            </p:childTnLst>
                          </p:cTn>
                        </p:par>
                        <p:par>
                          <p:cTn id="140" fill="hold">
                            <p:stCondLst>
                              <p:cond delay="3500"/>
                            </p:stCondLst>
                            <p:childTnLst>
                              <p:par>
                                <p:cTn id="141" presetID="1" presetClass="entr" presetSubtype="0" fill="hold" nodeType="afterEffect">
                                  <p:stCondLst>
                                    <p:cond delay="0"/>
                                  </p:stCondLst>
                                  <p:childTnLst>
                                    <p:set>
                                      <p:cBhvr>
                                        <p:cTn id="142" dur="1" fill="hold">
                                          <p:stCondLst>
                                            <p:cond delay="499"/>
                                          </p:stCondLst>
                                        </p:cTn>
                                        <p:tgtEl>
                                          <p:spTgt spid="5226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nodeType="clickEffect">
                                  <p:stCondLst>
                                    <p:cond delay="0"/>
                                  </p:stCondLst>
                                  <p:childTnLst>
                                    <p:set>
                                      <p:cBhvr>
                                        <p:cTn id="146" dur="1" fill="hold">
                                          <p:stCondLst>
                                            <p:cond delay="0"/>
                                          </p:stCondLst>
                                        </p:cTn>
                                        <p:tgtEl>
                                          <p:spTgt spid="52261"/>
                                        </p:tgtEl>
                                        <p:attrNameLst>
                                          <p:attrName>style.visibility</p:attrName>
                                        </p:attrNameLst>
                                      </p:cBhvr>
                                      <p:to>
                                        <p:strVal val="visible"/>
                                      </p:to>
                                    </p:set>
                                    <p:anim calcmode="lin" valueType="num">
                                      <p:cBhvr additive="base">
                                        <p:cTn id="147" dur="500" fill="hold"/>
                                        <p:tgtEl>
                                          <p:spTgt spid="52261"/>
                                        </p:tgtEl>
                                        <p:attrNameLst>
                                          <p:attrName>ppt_x</p:attrName>
                                        </p:attrNameLst>
                                      </p:cBhvr>
                                      <p:tavLst>
                                        <p:tav tm="0">
                                          <p:val>
                                            <p:strVal val="#ppt_x"/>
                                          </p:val>
                                        </p:tav>
                                        <p:tav tm="100000">
                                          <p:val>
                                            <p:strVal val="#ppt_x"/>
                                          </p:val>
                                        </p:tav>
                                      </p:tavLst>
                                    </p:anim>
                                    <p:anim calcmode="lin" valueType="num">
                                      <p:cBhvr additive="base">
                                        <p:cTn id="148" dur="500" fill="hold"/>
                                        <p:tgtEl>
                                          <p:spTgt spid="52261"/>
                                        </p:tgtEl>
                                        <p:attrNameLst>
                                          <p:attrName>ppt_y</p:attrName>
                                        </p:attrNameLst>
                                      </p:cBhvr>
                                      <p:tavLst>
                                        <p:tav tm="0">
                                          <p:val>
                                            <p:strVal val="0-#ppt_h/2"/>
                                          </p:val>
                                        </p:tav>
                                        <p:tav tm="100000">
                                          <p:val>
                                            <p:strVal val="#ppt_y"/>
                                          </p:val>
                                        </p:tav>
                                      </p:tavLst>
                                    </p:anim>
                                  </p:childTnLst>
                                </p:cTn>
                              </p:par>
                            </p:childTnLst>
                          </p:cTn>
                        </p:par>
                        <p:par>
                          <p:cTn id="149" fill="hold">
                            <p:stCondLst>
                              <p:cond delay="500"/>
                            </p:stCondLst>
                            <p:childTnLst>
                              <p:par>
                                <p:cTn id="150" presetID="2" presetClass="entr" presetSubtype="1" fill="hold" nodeType="afterEffect">
                                  <p:stCondLst>
                                    <p:cond delay="0"/>
                                  </p:stCondLst>
                                  <p:childTnLst>
                                    <p:set>
                                      <p:cBhvr>
                                        <p:cTn id="151" dur="1" fill="hold">
                                          <p:stCondLst>
                                            <p:cond delay="0"/>
                                          </p:stCondLst>
                                        </p:cTn>
                                        <p:tgtEl>
                                          <p:spTgt spid="52262"/>
                                        </p:tgtEl>
                                        <p:attrNameLst>
                                          <p:attrName>style.visibility</p:attrName>
                                        </p:attrNameLst>
                                      </p:cBhvr>
                                      <p:to>
                                        <p:strVal val="visible"/>
                                      </p:to>
                                    </p:set>
                                    <p:anim calcmode="lin" valueType="num">
                                      <p:cBhvr additive="base">
                                        <p:cTn id="152" dur="500" fill="hold"/>
                                        <p:tgtEl>
                                          <p:spTgt spid="52262"/>
                                        </p:tgtEl>
                                        <p:attrNameLst>
                                          <p:attrName>ppt_x</p:attrName>
                                        </p:attrNameLst>
                                      </p:cBhvr>
                                      <p:tavLst>
                                        <p:tav tm="0">
                                          <p:val>
                                            <p:strVal val="#ppt_x"/>
                                          </p:val>
                                        </p:tav>
                                        <p:tav tm="100000">
                                          <p:val>
                                            <p:strVal val="#ppt_x"/>
                                          </p:val>
                                        </p:tav>
                                      </p:tavLst>
                                    </p:anim>
                                    <p:anim calcmode="lin" valueType="num">
                                      <p:cBhvr additive="base">
                                        <p:cTn id="153" dur="500" fill="hold"/>
                                        <p:tgtEl>
                                          <p:spTgt spid="52262"/>
                                        </p:tgtEl>
                                        <p:attrNameLst>
                                          <p:attrName>ppt_y</p:attrName>
                                        </p:attrNameLst>
                                      </p:cBhvr>
                                      <p:tavLst>
                                        <p:tav tm="0">
                                          <p:val>
                                            <p:strVal val="0-#ppt_h/2"/>
                                          </p:val>
                                        </p:tav>
                                        <p:tav tm="100000">
                                          <p:val>
                                            <p:strVal val="#ppt_y"/>
                                          </p:val>
                                        </p:tav>
                                      </p:tavLst>
                                    </p:anim>
                                  </p:childTnLst>
                                </p:cTn>
                              </p:par>
                            </p:childTnLst>
                          </p:cTn>
                        </p:par>
                        <p:par>
                          <p:cTn id="154" fill="hold">
                            <p:stCondLst>
                              <p:cond delay="1000"/>
                            </p:stCondLst>
                            <p:childTnLst>
                              <p:par>
                                <p:cTn id="155" presetID="16" presetClass="entr" presetSubtype="37" fill="hold" nodeType="afterEffect">
                                  <p:stCondLst>
                                    <p:cond delay="0"/>
                                  </p:stCondLst>
                                  <p:childTnLst>
                                    <p:set>
                                      <p:cBhvr>
                                        <p:cTn id="156" dur="1" fill="hold">
                                          <p:stCondLst>
                                            <p:cond delay="0"/>
                                          </p:stCondLst>
                                        </p:cTn>
                                        <p:tgtEl>
                                          <p:spTgt spid="52228"/>
                                        </p:tgtEl>
                                        <p:attrNameLst>
                                          <p:attrName>style.visibility</p:attrName>
                                        </p:attrNameLst>
                                      </p:cBhvr>
                                      <p:to>
                                        <p:strVal val="visible"/>
                                      </p:to>
                                    </p:set>
                                    <p:animEffect transition="in" filter="barn(outVertical)">
                                      <p:cBhvr>
                                        <p:cTn id="157" dur="500"/>
                                        <p:tgtEl>
                                          <p:spTgt spid="52228"/>
                                        </p:tgtEl>
                                      </p:cBhvr>
                                    </p:animEffect>
                                  </p:childTnLst>
                                </p:cTn>
                              </p:par>
                            </p:childTnLst>
                          </p:cTn>
                        </p:par>
                        <p:par>
                          <p:cTn id="158" fill="hold">
                            <p:stCondLst>
                              <p:cond delay="1500"/>
                            </p:stCondLst>
                            <p:childTnLst>
                              <p:par>
                                <p:cTn id="159" presetID="5" presetClass="entr" presetSubtype="10" fill="hold" grpId="0" nodeType="afterEffect">
                                  <p:stCondLst>
                                    <p:cond delay="0"/>
                                  </p:stCondLst>
                                  <p:childTnLst>
                                    <p:set>
                                      <p:cBhvr>
                                        <p:cTn id="160" dur="1" fill="hold">
                                          <p:stCondLst>
                                            <p:cond delay="0"/>
                                          </p:stCondLst>
                                        </p:cTn>
                                        <p:tgtEl>
                                          <p:spTgt spid="52230"/>
                                        </p:tgtEl>
                                        <p:attrNameLst>
                                          <p:attrName>style.visibility</p:attrName>
                                        </p:attrNameLst>
                                      </p:cBhvr>
                                      <p:to>
                                        <p:strVal val="visible"/>
                                      </p:to>
                                    </p:set>
                                    <p:animEffect transition="in" filter="checkerboard(across)">
                                      <p:cBhvr>
                                        <p:cTn id="161" dur="500"/>
                                        <p:tgtEl>
                                          <p:spTgt spid="52230"/>
                                        </p:tgtEl>
                                      </p:cBhvr>
                                    </p:animEffect>
                                  </p:childTnLst>
                                </p:cTn>
                              </p:par>
                            </p:childTnLst>
                          </p:cTn>
                        </p:par>
                      </p:childTnLst>
                    </p:cTn>
                  </p:par>
                  <p:par>
                    <p:cTn id="162" fill="hold">
                      <p:stCondLst>
                        <p:cond delay="indefinite"/>
                      </p:stCondLst>
                      <p:childTnLst>
                        <p:par>
                          <p:cTn id="163" fill="hold">
                            <p:stCondLst>
                              <p:cond delay="0"/>
                            </p:stCondLst>
                            <p:childTnLst>
                              <p:par>
                                <p:cTn id="164" presetID="17" presetClass="entr" presetSubtype="8" fill="hold" nodeType="clickEffect">
                                  <p:stCondLst>
                                    <p:cond delay="0"/>
                                  </p:stCondLst>
                                  <p:childTnLst>
                                    <p:set>
                                      <p:cBhvr>
                                        <p:cTn id="165" dur="1" fill="hold">
                                          <p:stCondLst>
                                            <p:cond delay="0"/>
                                          </p:stCondLst>
                                        </p:cTn>
                                        <p:tgtEl>
                                          <p:spTgt spid="52239"/>
                                        </p:tgtEl>
                                        <p:attrNameLst>
                                          <p:attrName>style.visibility</p:attrName>
                                        </p:attrNameLst>
                                      </p:cBhvr>
                                      <p:to>
                                        <p:strVal val="visible"/>
                                      </p:to>
                                    </p:set>
                                    <p:anim calcmode="lin" valueType="num">
                                      <p:cBhvr>
                                        <p:cTn id="166" dur="500" fill="hold"/>
                                        <p:tgtEl>
                                          <p:spTgt spid="52239"/>
                                        </p:tgtEl>
                                        <p:attrNameLst>
                                          <p:attrName>ppt_x</p:attrName>
                                        </p:attrNameLst>
                                      </p:cBhvr>
                                      <p:tavLst>
                                        <p:tav tm="0">
                                          <p:val>
                                            <p:strVal val="#ppt_x-#ppt_w/2"/>
                                          </p:val>
                                        </p:tav>
                                        <p:tav tm="100000">
                                          <p:val>
                                            <p:strVal val="#ppt_x"/>
                                          </p:val>
                                        </p:tav>
                                      </p:tavLst>
                                    </p:anim>
                                    <p:anim calcmode="lin" valueType="num">
                                      <p:cBhvr>
                                        <p:cTn id="167" dur="500" fill="hold"/>
                                        <p:tgtEl>
                                          <p:spTgt spid="52239"/>
                                        </p:tgtEl>
                                        <p:attrNameLst>
                                          <p:attrName>ppt_y</p:attrName>
                                        </p:attrNameLst>
                                      </p:cBhvr>
                                      <p:tavLst>
                                        <p:tav tm="0">
                                          <p:val>
                                            <p:strVal val="#ppt_y"/>
                                          </p:val>
                                        </p:tav>
                                        <p:tav tm="100000">
                                          <p:val>
                                            <p:strVal val="#ppt_y"/>
                                          </p:val>
                                        </p:tav>
                                      </p:tavLst>
                                    </p:anim>
                                    <p:anim calcmode="lin" valueType="num">
                                      <p:cBhvr>
                                        <p:cTn id="168" dur="500" fill="hold"/>
                                        <p:tgtEl>
                                          <p:spTgt spid="52239"/>
                                        </p:tgtEl>
                                        <p:attrNameLst>
                                          <p:attrName>ppt_w</p:attrName>
                                        </p:attrNameLst>
                                      </p:cBhvr>
                                      <p:tavLst>
                                        <p:tav tm="0">
                                          <p:val>
                                            <p:fltVal val="0"/>
                                          </p:val>
                                        </p:tav>
                                        <p:tav tm="100000">
                                          <p:val>
                                            <p:strVal val="#ppt_w"/>
                                          </p:val>
                                        </p:tav>
                                      </p:tavLst>
                                    </p:anim>
                                    <p:anim calcmode="lin" valueType="num">
                                      <p:cBhvr>
                                        <p:cTn id="169" dur="500" fill="hold"/>
                                        <p:tgtEl>
                                          <p:spTgt spid="52239"/>
                                        </p:tgtEl>
                                        <p:attrNameLst>
                                          <p:attrName>ppt_h</p:attrName>
                                        </p:attrNameLst>
                                      </p:cBhvr>
                                      <p:tavLst>
                                        <p:tav tm="0">
                                          <p:val>
                                            <p:strVal val="#ppt_h"/>
                                          </p:val>
                                        </p:tav>
                                        <p:tav tm="100000">
                                          <p:val>
                                            <p:strVal val="#ppt_h"/>
                                          </p:val>
                                        </p:tav>
                                      </p:tavLst>
                                    </p:anim>
                                  </p:childTnLst>
                                </p:cTn>
                              </p:par>
                            </p:childTnLst>
                          </p:cTn>
                        </p:par>
                        <p:par>
                          <p:cTn id="170" fill="hold">
                            <p:stCondLst>
                              <p:cond delay="500"/>
                            </p:stCondLst>
                            <p:childTnLst>
                              <p:par>
                                <p:cTn id="171" presetID="17" presetClass="entr" presetSubtype="2" fill="hold" nodeType="afterEffect">
                                  <p:stCondLst>
                                    <p:cond delay="0"/>
                                  </p:stCondLst>
                                  <p:childTnLst>
                                    <p:set>
                                      <p:cBhvr>
                                        <p:cTn id="172" dur="1" fill="hold">
                                          <p:stCondLst>
                                            <p:cond delay="0"/>
                                          </p:stCondLst>
                                        </p:cTn>
                                        <p:tgtEl>
                                          <p:spTgt spid="52264"/>
                                        </p:tgtEl>
                                        <p:attrNameLst>
                                          <p:attrName>style.visibility</p:attrName>
                                        </p:attrNameLst>
                                      </p:cBhvr>
                                      <p:to>
                                        <p:strVal val="visible"/>
                                      </p:to>
                                    </p:set>
                                    <p:anim calcmode="lin" valueType="num">
                                      <p:cBhvr>
                                        <p:cTn id="173" dur="500" fill="hold"/>
                                        <p:tgtEl>
                                          <p:spTgt spid="52264"/>
                                        </p:tgtEl>
                                        <p:attrNameLst>
                                          <p:attrName>ppt_x</p:attrName>
                                        </p:attrNameLst>
                                      </p:cBhvr>
                                      <p:tavLst>
                                        <p:tav tm="0">
                                          <p:val>
                                            <p:strVal val="#ppt_x+#ppt_w/2"/>
                                          </p:val>
                                        </p:tav>
                                        <p:tav tm="100000">
                                          <p:val>
                                            <p:strVal val="#ppt_x"/>
                                          </p:val>
                                        </p:tav>
                                      </p:tavLst>
                                    </p:anim>
                                    <p:anim calcmode="lin" valueType="num">
                                      <p:cBhvr>
                                        <p:cTn id="174" dur="500" fill="hold"/>
                                        <p:tgtEl>
                                          <p:spTgt spid="52264"/>
                                        </p:tgtEl>
                                        <p:attrNameLst>
                                          <p:attrName>ppt_y</p:attrName>
                                        </p:attrNameLst>
                                      </p:cBhvr>
                                      <p:tavLst>
                                        <p:tav tm="0">
                                          <p:val>
                                            <p:strVal val="#ppt_y"/>
                                          </p:val>
                                        </p:tav>
                                        <p:tav tm="100000">
                                          <p:val>
                                            <p:strVal val="#ppt_y"/>
                                          </p:val>
                                        </p:tav>
                                      </p:tavLst>
                                    </p:anim>
                                    <p:anim calcmode="lin" valueType="num">
                                      <p:cBhvr>
                                        <p:cTn id="175" dur="500" fill="hold"/>
                                        <p:tgtEl>
                                          <p:spTgt spid="52264"/>
                                        </p:tgtEl>
                                        <p:attrNameLst>
                                          <p:attrName>ppt_w</p:attrName>
                                        </p:attrNameLst>
                                      </p:cBhvr>
                                      <p:tavLst>
                                        <p:tav tm="0">
                                          <p:val>
                                            <p:fltVal val="0"/>
                                          </p:val>
                                        </p:tav>
                                        <p:tav tm="100000">
                                          <p:val>
                                            <p:strVal val="#ppt_w"/>
                                          </p:val>
                                        </p:tav>
                                      </p:tavLst>
                                    </p:anim>
                                    <p:anim calcmode="lin" valueType="num">
                                      <p:cBhvr>
                                        <p:cTn id="176" dur="500" fill="hold"/>
                                        <p:tgtEl>
                                          <p:spTgt spid="52264"/>
                                        </p:tgtEl>
                                        <p:attrNameLst>
                                          <p:attrName>ppt_h</p:attrName>
                                        </p:attrNameLst>
                                      </p:cBhvr>
                                      <p:tavLst>
                                        <p:tav tm="0">
                                          <p:val>
                                            <p:strVal val="#ppt_h"/>
                                          </p:val>
                                        </p:tav>
                                        <p:tav tm="100000">
                                          <p:val>
                                            <p:strVal val="#ppt_h"/>
                                          </p:val>
                                        </p:tav>
                                      </p:tavLst>
                                    </p:anim>
                                  </p:childTnLst>
                                </p:cTn>
                              </p:par>
                            </p:childTnLst>
                          </p:cTn>
                        </p:par>
                        <p:par>
                          <p:cTn id="177" fill="hold">
                            <p:stCondLst>
                              <p:cond delay="1000"/>
                            </p:stCondLst>
                            <p:childTnLst>
                              <p:par>
                                <p:cTn id="178" presetID="22" presetClass="entr" presetSubtype="1" fill="hold" nodeType="afterEffect">
                                  <p:stCondLst>
                                    <p:cond delay="0"/>
                                  </p:stCondLst>
                                  <p:childTnLst>
                                    <p:set>
                                      <p:cBhvr>
                                        <p:cTn id="179" dur="1" fill="hold">
                                          <p:stCondLst>
                                            <p:cond delay="0"/>
                                          </p:stCondLst>
                                        </p:cTn>
                                        <p:tgtEl>
                                          <p:spTgt spid="52257"/>
                                        </p:tgtEl>
                                        <p:attrNameLst>
                                          <p:attrName>style.visibility</p:attrName>
                                        </p:attrNameLst>
                                      </p:cBhvr>
                                      <p:to>
                                        <p:strVal val="visible"/>
                                      </p:to>
                                    </p:set>
                                    <p:animEffect transition="in" filter="wipe(up)">
                                      <p:cBhvr>
                                        <p:cTn id="180" dur="500"/>
                                        <p:tgtEl>
                                          <p:spTgt spid="52257"/>
                                        </p:tgtEl>
                                      </p:cBhvr>
                                    </p:animEffect>
                                  </p:childTnLst>
                                </p:cTn>
                              </p:par>
                            </p:childTnLst>
                          </p:cTn>
                        </p:par>
                        <p:par>
                          <p:cTn id="181" fill="hold">
                            <p:stCondLst>
                              <p:cond delay="1500"/>
                            </p:stCondLst>
                            <p:childTnLst>
                              <p:par>
                                <p:cTn id="182" presetID="22" presetClass="entr" presetSubtype="1" fill="hold" nodeType="afterEffect">
                                  <p:stCondLst>
                                    <p:cond delay="0"/>
                                  </p:stCondLst>
                                  <p:childTnLst>
                                    <p:set>
                                      <p:cBhvr>
                                        <p:cTn id="183" dur="1" fill="hold">
                                          <p:stCondLst>
                                            <p:cond delay="0"/>
                                          </p:stCondLst>
                                        </p:cTn>
                                        <p:tgtEl>
                                          <p:spTgt spid="52273"/>
                                        </p:tgtEl>
                                        <p:attrNameLst>
                                          <p:attrName>style.visibility</p:attrName>
                                        </p:attrNameLst>
                                      </p:cBhvr>
                                      <p:to>
                                        <p:strVal val="visible"/>
                                      </p:to>
                                    </p:set>
                                    <p:animEffect transition="in" filter="wipe(up)">
                                      <p:cBhvr>
                                        <p:cTn id="184" dur="500"/>
                                        <p:tgtEl>
                                          <p:spTgt spid="52273"/>
                                        </p:tgtEl>
                                      </p:cBhvr>
                                    </p:animEffect>
                                  </p:childTnLst>
                                </p:cTn>
                              </p:par>
                            </p:childTnLst>
                          </p:cTn>
                        </p:par>
                        <p:par>
                          <p:cTn id="185" fill="hold">
                            <p:stCondLst>
                              <p:cond delay="2000"/>
                            </p:stCondLst>
                            <p:childTnLst>
                              <p:par>
                                <p:cTn id="186" presetID="3" presetClass="entr" presetSubtype="10" fill="hold" grpId="0" nodeType="afterEffect">
                                  <p:stCondLst>
                                    <p:cond delay="0"/>
                                  </p:stCondLst>
                                  <p:childTnLst>
                                    <p:set>
                                      <p:cBhvr>
                                        <p:cTn id="187" dur="1" fill="hold">
                                          <p:stCondLst>
                                            <p:cond delay="0"/>
                                          </p:stCondLst>
                                        </p:cTn>
                                        <p:tgtEl>
                                          <p:spTgt spid="52258"/>
                                        </p:tgtEl>
                                        <p:attrNameLst>
                                          <p:attrName>style.visibility</p:attrName>
                                        </p:attrNameLst>
                                      </p:cBhvr>
                                      <p:to>
                                        <p:strVal val="visible"/>
                                      </p:to>
                                    </p:set>
                                    <p:animEffect transition="in" filter="blinds(horizontal)">
                                      <p:cBhvr>
                                        <p:cTn id="188" dur="500"/>
                                        <p:tgtEl>
                                          <p:spTgt spid="52258"/>
                                        </p:tgtEl>
                                      </p:cBhvr>
                                    </p:animEffect>
                                  </p:childTnLst>
                                </p:cTn>
                              </p:par>
                            </p:childTnLst>
                          </p:cTn>
                        </p:par>
                        <p:par>
                          <p:cTn id="189" fill="hold">
                            <p:stCondLst>
                              <p:cond delay="2500"/>
                            </p:stCondLst>
                            <p:childTnLst>
                              <p:par>
                                <p:cTn id="190" presetID="17" presetClass="entr" presetSubtype="1" fill="hold" nodeType="afterEffect">
                                  <p:stCondLst>
                                    <p:cond delay="0"/>
                                  </p:stCondLst>
                                  <p:childTnLst>
                                    <p:set>
                                      <p:cBhvr>
                                        <p:cTn id="191" dur="1" fill="hold">
                                          <p:stCondLst>
                                            <p:cond delay="0"/>
                                          </p:stCondLst>
                                        </p:cTn>
                                        <p:tgtEl>
                                          <p:spTgt spid="52260"/>
                                        </p:tgtEl>
                                        <p:attrNameLst>
                                          <p:attrName>style.visibility</p:attrName>
                                        </p:attrNameLst>
                                      </p:cBhvr>
                                      <p:to>
                                        <p:strVal val="visible"/>
                                      </p:to>
                                    </p:set>
                                    <p:anim calcmode="lin" valueType="num">
                                      <p:cBhvr>
                                        <p:cTn id="192" dur="500" fill="hold"/>
                                        <p:tgtEl>
                                          <p:spTgt spid="52260"/>
                                        </p:tgtEl>
                                        <p:attrNameLst>
                                          <p:attrName>ppt_x</p:attrName>
                                        </p:attrNameLst>
                                      </p:cBhvr>
                                      <p:tavLst>
                                        <p:tav tm="0">
                                          <p:val>
                                            <p:strVal val="#ppt_x"/>
                                          </p:val>
                                        </p:tav>
                                        <p:tav tm="100000">
                                          <p:val>
                                            <p:strVal val="#ppt_x"/>
                                          </p:val>
                                        </p:tav>
                                      </p:tavLst>
                                    </p:anim>
                                    <p:anim calcmode="lin" valueType="num">
                                      <p:cBhvr>
                                        <p:cTn id="193" dur="500" fill="hold"/>
                                        <p:tgtEl>
                                          <p:spTgt spid="52260"/>
                                        </p:tgtEl>
                                        <p:attrNameLst>
                                          <p:attrName>ppt_y</p:attrName>
                                        </p:attrNameLst>
                                      </p:cBhvr>
                                      <p:tavLst>
                                        <p:tav tm="0">
                                          <p:val>
                                            <p:strVal val="#ppt_y-#ppt_h/2"/>
                                          </p:val>
                                        </p:tav>
                                        <p:tav tm="100000">
                                          <p:val>
                                            <p:strVal val="#ppt_y"/>
                                          </p:val>
                                        </p:tav>
                                      </p:tavLst>
                                    </p:anim>
                                    <p:anim calcmode="lin" valueType="num">
                                      <p:cBhvr>
                                        <p:cTn id="194" dur="500" fill="hold"/>
                                        <p:tgtEl>
                                          <p:spTgt spid="52260"/>
                                        </p:tgtEl>
                                        <p:attrNameLst>
                                          <p:attrName>ppt_w</p:attrName>
                                        </p:attrNameLst>
                                      </p:cBhvr>
                                      <p:tavLst>
                                        <p:tav tm="0">
                                          <p:val>
                                            <p:strVal val="#ppt_w"/>
                                          </p:val>
                                        </p:tav>
                                        <p:tav tm="100000">
                                          <p:val>
                                            <p:strVal val="#ppt_w"/>
                                          </p:val>
                                        </p:tav>
                                      </p:tavLst>
                                    </p:anim>
                                    <p:anim calcmode="lin" valueType="num">
                                      <p:cBhvr>
                                        <p:cTn id="195" dur="500" fill="hold"/>
                                        <p:tgtEl>
                                          <p:spTgt spid="52260"/>
                                        </p:tgtEl>
                                        <p:attrNameLst>
                                          <p:attrName>ppt_h</p:attrName>
                                        </p:attrNameLst>
                                      </p:cBhvr>
                                      <p:tavLst>
                                        <p:tav tm="0">
                                          <p:val>
                                            <p:fltVal val="0"/>
                                          </p:val>
                                        </p:tav>
                                        <p:tav tm="100000">
                                          <p:val>
                                            <p:strVal val="#ppt_h"/>
                                          </p:val>
                                        </p:tav>
                                      </p:tavLst>
                                    </p:anim>
                                  </p:childTnLst>
                                </p:cTn>
                              </p:par>
                            </p:childTnLst>
                          </p:cTn>
                        </p:par>
                        <p:par>
                          <p:cTn id="196" fill="hold">
                            <p:stCondLst>
                              <p:cond delay="3000"/>
                            </p:stCondLst>
                            <p:childTnLst>
                              <p:par>
                                <p:cTn id="197" presetID="5" presetClass="entr" presetSubtype="10" fill="hold" grpId="0" nodeType="afterEffect">
                                  <p:stCondLst>
                                    <p:cond delay="0"/>
                                  </p:stCondLst>
                                  <p:childTnLst>
                                    <p:set>
                                      <p:cBhvr>
                                        <p:cTn id="198" dur="1" fill="hold">
                                          <p:stCondLst>
                                            <p:cond delay="0"/>
                                          </p:stCondLst>
                                        </p:cTn>
                                        <p:tgtEl>
                                          <p:spTgt spid="52259"/>
                                        </p:tgtEl>
                                        <p:attrNameLst>
                                          <p:attrName>style.visibility</p:attrName>
                                        </p:attrNameLst>
                                      </p:cBhvr>
                                      <p:to>
                                        <p:strVal val="visible"/>
                                      </p:to>
                                    </p:set>
                                    <p:animEffect transition="in" filter="checkerboard(across)">
                                      <p:cBhvr>
                                        <p:cTn id="199" dur="500"/>
                                        <p:tgtEl>
                                          <p:spTgt spid="52259"/>
                                        </p:tgtEl>
                                      </p:cBhvr>
                                    </p:animEffect>
                                  </p:childTnLst>
                                </p:cTn>
                              </p:par>
                            </p:childTnLst>
                          </p:cTn>
                        </p:par>
                      </p:childTnLst>
                    </p:cTn>
                  </p:par>
                  <p:par>
                    <p:cTn id="200" fill="hold">
                      <p:stCondLst>
                        <p:cond delay="indefinite"/>
                      </p:stCondLst>
                      <p:childTnLst>
                        <p:par>
                          <p:cTn id="201" fill="hold">
                            <p:stCondLst>
                              <p:cond delay="0"/>
                            </p:stCondLst>
                            <p:childTnLst>
                              <p:par>
                                <p:cTn id="202" presetID="3" presetClass="entr" presetSubtype="10" fill="hold" nodeType="clickEffect">
                                  <p:stCondLst>
                                    <p:cond delay="0"/>
                                  </p:stCondLst>
                                  <p:childTnLst>
                                    <p:set>
                                      <p:cBhvr>
                                        <p:cTn id="203" dur="1" fill="hold">
                                          <p:stCondLst>
                                            <p:cond delay="0"/>
                                          </p:stCondLst>
                                        </p:cTn>
                                        <p:tgtEl>
                                          <p:spTgt spid="52277"/>
                                        </p:tgtEl>
                                        <p:attrNameLst>
                                          <p:attrName>style.visibility</p:attrName>
                                        </p:attrNameLst>
                                      </p:cBhvr>
                                      <p:to>
                                        <p:strVal val="visible"/>
                                      </p:to>
                                    </p:set>
                                    <p:animEffect transition="in" filter="blinds(horizontal)">
                                      <p:cBhvr>
                                        <p:cTn id="204" dur="500"/>
                                        <p:tgtEl>
                                          <p:spTgt spid="52277"/>
                                        </p:tgtEl>
                                      </p:cBhvr>
                                    </p:animEffect>
                                  </p:childTnLst>
                                </p:cTn>
                              </p:par>
                            </p:childTnLst>
                          </p:cTn>
                        </p:par>
                        <p:par>
                          <p:cTn id="205" fill="hold">
                            <p:stCondLst>
                              <p:cond delay="500"/>
                            </p:stCondLst>
                            <p:childTnLst>
                              <p:par>
                                <p:cTn id="206" presetID="1" presetClass="entr" presetSubtype="0" fill="hold" nodeType="afterEffect">
                                  <p:stCondLst>
                                    <p:cond delay="0"/>
                                  </p:stCondLst>
                                  <p:childTnLst>
                                    <p:set>
                                      <p:cBhvr>
                                        <p:cTn id="207" dur="1" fill="hold">
                                          <p:stCondLst>
                                            <p:cond delay="0"/>
                                          </p:stCondLst>
                                        </p:cTn>
                                        <p:tgtEl>
                                          <p:spTgt spid="52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p:bldP spid="52230" grpId="0"/>
      <p:bldP spid="52255" grpId="0"/>
      <p:bldP spid="52256" grpId="0"/>
      <p:bldP spid="52258" grpId="0"/>
      <p:bldP spid="52259" grpId="0"/>
      <p:bldP spid="5226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2360931" y="602615"/>
            <a:ext cx="4410075" cy="603250"/>
          </a:xfrm>
        </p:spPr>
        <p:txBody>
          <a:bodyPr/>
          <a:lstStyle/>
          <a:p>
            <a:pPr eaLnBrk="1" hangingPunct="1"/>
            <a:r>
              <a:rPr lang="zh-CN" altLang="en-US" sz="3200" b="1">
                <a:latin typeface="宋体" panose="02010600030101010101" pitchFamily="2" charset="-122"/>
              </a:rPr>
              <a:t>总结：</a:t>
            </a:r>
            <a:r>
              <a:rPr lang="en-US" altLang="zh-CN" sz="3200" b="1">
                <a:latin typeface="宋体" panose="02010600030101010101" pitchFamily="2" charset="-122"/>
              </a:rPr>
              <a:t>PN</a:t>
            </a:r>
            <a:r>
              <a:rPr lang="zh-CN" altLang="en-US" sz="3200" b="1">
                <a:latin typeface="宋体" panose="02010600030101010101" pitchFamily="2" charset="-122"/>
              </a:rPr>
              <a:t>结的形成</a:t>
            </a:r>
            <a:r>
              <a:rPr lang="zh-CN" altLang="en-US" sz="3400"/>
              <a:t> </a:t>
            </a:r>
          </a:p>
        </p:txBody>
      </p:sp>
      <p:sp>
        <p:nvSpPr>
          <p:cNvPr id="53251" name="Rectangle 3"/>
          <p:cNvSpPr>
            <a:spLocks noGrp="1" noChangeArrowheads="1"/>
          </p:cNvSpPr>
          <p:nvPr>
            <p:ph type="body" idx="4294967295"/>
          </p:nvPr>
        </p:nvSpPr>
        <p:spPr>
          <a:xfrm>
            <a:off x="2090738" y="1854201"/>
            <a:ext cx="4500562" cy="550863"/>
          </a:xfrm>
        </p:spPr>
        <p:txBody>
          <a:bodyPr>
            <a:normAutofit lnSpcReduction="10000"/>
          </a:bodyPr>
          <a:lstStyle/>
          <a:p>
            <a:pPr eaLnBrk="1" hangingPunct="1">
              <a:buFont typeface="Wingdings" panose="05000000000000000000" pitchFamily="2" charset="2"/>
              <a:buNone/>
            </a:pPr>
            <a:r>
              <a:rPr lang="en-US" altLang="zh-CN"/>
              <a:t> </a:t>
            </a:r>
            <a:r>
              <a:rPr lang="zh-CN" altLang="en-US" sz="2800" b="1">
                <a:ea typeface="幼圆" panose="02010509060101010101" pitchFamily="49" charset="-122"/>
              </a:rPr>
              <a:t>浓度差</a:t>
            </a:r>
            <a:r>
              <a:rPr lang="en-US" altLang="zh-CN" sz="2800" b="1">
                <a:ea typeface="幼圆" panose="02010509060101010101" pitchFamily="49" charset="-122"/>
              </a:rPr>
              <a:t>→</a:t>
            </a:r>
            <a:r>
              <a:rPr lang="zh-CN" altLang="en-US" sz="2800" b="1">
                <a:ea typeface="幼圆" panose="02010509060101010101" pitchFamily="49" charset="-122"/>
              </a:rPr>
              <a:t>扩散和复合</a:t>
            </a:r>
            <a:r>
              <a:rPr lang="zh-CN" altLang="en-US"/>
              <a:t> </a:t>
            </a:r>
          </a:p>
        </p:txBody>
      </p:sp>
      <p:sp>
        <p:nvSpPr>
          <p:cNvPr id="54276" name="AutoShape 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4277" name="Rectangle 5"/>
          <p:cNvSpPr>
            <a:spLocks noChangeArrowheads="1"/>
          </p:cNvSpPr>
          <p:nvPr/>
        </p:nvSpPr>
        <p:spPr bwMode="auto">
          <a:xfrm>
            <a:off x="6003635" y="21148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53254" name="Object 6"/>
          <p:cNvGraphicFramePr>
            <a:graphicFrameLocks noChangeAspect="1"/>
          </p:cNvGraphicFramePr>
          <p:nvPr/>
        </p:nvGraphicFramePr>
        <p:xfrm>
          <a:off x="6770689" y="1538289"/>
          <a:ext cx="3457575" cy="2251075"/>
        </p:xfrm>
        <a:graphic>
          <a:graphicData uri="http://schemas.openxmlformats.org/presentationml/2006/ole">
            <mc:AlternateContent xmlns:mc="http://schemas.openxmlformats.org/markup-compatibility/2006">
              <mc:Choice xmlns:v="urn:schemas-microsoft-com:vml" Requires="v">
                <p:oleObj r:id="rId2" imgW="1871345" imgH="1041400" progId="Visio.Drawing.11">
                  <p:embed/>
                </p:oleObj>
              </mc:Choice>
              <mc:Fallback>
                <p:oleObj r:id="rId2" imgW="1871345" imgH="1041400" progId="Visio.Drawing.11">
                  <p:embed/>
                  <p:pic>
                    <p:nvPicPr>
                      <p:cNvPr id="53254"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0689" y="1538289"/>
                        <a:ext cx="3457575"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55" name="Rectangle 7"/>
          <p:cNvSpPr>
            <a:spLocks noChangeArrowheads="1"/>
          </p:cNvSpPr>
          <p:nvPr/>
        </p:nvSpPr>
        <p:spPr bwMode="auto">
          <a:xfrm>
            <a:off x="1774826" y="3789363"/>
            <a:ext cx="5942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66675">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a:ea typeface="华文楷体" panose="02010600040101010101" pitchFamily="2" charset="-122"/>
              </a:rPr>
              <a:t> </a:t>
            </a:r>
            <a:r>
              <a:rPr lang="zh-CN" altLang="en-US"/>
              <a:t>空间电荷区（耗尽层）→内电场</a:t>
            </a:r>
          </a:p>
        </p:txBody>
      </p:sp>
      <p:sp>
        <p:nvSpPr>
          <p:cNvPr id="53256" name="Rectangle 8"/>
          <p:cNvSpPr>
            <a:spLocks noChangeArrowheads="1"/>
          </p:cNvSpPr>
          <p:nvPr/>
        </p:nvSpPr>
        <p:spPr bwMode="auto">
          <a:xfrm>
            <a:off x="2090739" y="2754313"/>
            <a:ext cx="43656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ea typeface="华文楷体" panose="02010600040101010101" pitchFamily="2" charset="-122"/>
              </a:rPr>
              <a:t> </a:t>
            </a:r>
            <a:r>
              <a:rPr lang="zh-CN" altLang="en-US">
                <a:latin typeface="幼圆" panose="02010509060101010101" pitchFamily="49" charset="-122"/>
              </a:rPr>
              <a:t>扩散和复合→空间电荷区</a:t>
            </a:r>
          </a:p>
          <a:p>
            <a:pPr algn="just" eaLnBrk="1" hangingPunct="1"/>
            <a:r>
              <a:rPr lang="zh-CN" altLang="en-US">
                <a:latin typeface="幼圆" panose="02010509060101010101" pitchFamily="49" charset="-122"/>
              </a:rPr>
              <a:t>             （耗尽层）</a:t>
            </a:r>
          </a:p>
        </p:txBody>
      </p:sp>
      <p:sp>
        <p:nvSpPr>
          <p:cNvPr id="53257" name="Rectangle 9"/>
          <p:cNvSpPr>
            <a:spLocks noChangeArrowheads="1"/>
          </p:cNvSpPr>
          <p:nvPr/>
        </p:nvSpPr>
        <p:spPr bwMode="auto">
          <a:xfrm>
            <a:off x="2135188" y="4508501"/>
            <a:ext cx="7110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66675">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ctr" eaLnBrk="1" hangingPunct="1"/>
            <a:r>
              <a:rPr lang="zh-CN" altLang="en-US"/>
              <a:t>内电场→阻止扩散、并引起少数载流子漂移</a:t>
            </a:r>
          </a:p>
        </p:txBody>
      </p:sp>
      <p:sp>
        <p:nvSpPr>
          <p:cNvPr id="53258" name="Rectangle 10"/>
          <p:cNvSpPr>
            <a:spLocks noChangeArrowheads="1"/>
          </p:cNvSpPr>
          <p:nvPr/>
        </p:nvSpPr>
        <p:spPr bwMode="auto">
          <a:xfrm>
            <a:off x="2225676" y="5273676"/>
            <a:ext cx="6994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最终，扩散与内电场作用达到平衡→</a:t>
            </a:r>
            <a:r>
              <a:rPr lang="en-US" altLang="zh-CN">
                <a:solidFill>
                  <a:srgbClr val="CC0000"/>
                </a:solidFill>
                <a:latin typeface="幼圆" panose="02010509060101010101" pitchFamily="49" charset="-122"/>
              </a:rPr>
              <a:t>PN</a:t>
            </a:r>
            <a:r>
              <a:rPr lang="zh-CN" altLang="en-US">
                <a:solidFill>
                  <a:srgbClr val="CC0000"/>
                </a:solidFill>
                <a:latin typeface="幼圆" panose="02010509060101010101" pitchFamily="49" charset="-122"/>
              </a:rPr>
              <a:t>结</a:t>
            </a:r>
          </a:p>
        </p:txBody>
      </p:sp>
      <p:sp>
        <p:nvSpPr>
          <p:cNvPr id="54283" name="AutoShape 11">
            <a:hlinkClick r:id="rId4"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3260" name="AutoShape 12">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4"/>
                                        </p:tgtEl>
                                        <p:attrNameLst>
                                          <p:attrName>style.visibility</p:attrName>
                                        </p:attrNameLst>
                                      </p:cBhvr>
                                      <p:to>
                                        <p:strVal val="visible"/>
                                      </p:to>
                                    </p:set>
                                    <p:animEffect transition="in" filter="blinds(horizontal)">
                                      <p:cBhvr>
                                        <p:cTn id="7" dur="500"/>
                                        <p:tgtEl>
                                          <p:spTgt spid="532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51">
                                            <p:txEl>
                                              <p:pRg st="0" end="0"/>
                                            </p:txEl>
                                          </p:spTgt>
                                        </p:tgtEl>
                                        <p:attrNameLst>
                                          <p:attrName>style.visibility</p:attrName>
                                        </p:attrNameLst>
                                      </p:cBhvr>
                                      <p:to>
                                        <p:strVal val="visible"/>
                                      </p:to>
                                    </p:set>
                                    <p:animEffect transition="in" filter="blinds(horizontal)">
                                      <p:cBhvr>
                                        <p:cTn id="12" dur="500"/>
                                        <p:tgtEl>
                                          <p:spTgt spid="532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256"/>
                                        </p:tgtEl>
                                        <p:attrNameLst>
                                          <p:attrName>style.visibility</p:attrName>
                                        </p:attrNameLst>
                                      </p:cBhvr>
                                      <p:to>
                                        <p:strVal val="visible"/>
                                      </p:to>
                                    </p:set>
                                    <p:animEffect transition="in" filter="blinds(horizontal)">
                                      <p:cBhvr>
                                        <p:cTn id="17" dur="500"/>
                                        <p:tgtEl>
                                          <p:spTgt spid="5325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255"/>
                                        </p:tgtEl>
                                        <p:attrNameLst>
                                          <p:attrName>style.visibility</p:attrName>
                                        </p:attrNameLst>
                                      </p:cBhvr>
                                      <p:to>
                                        <p:strVal val="visible"/>
                                      </p:to>
                                    </p:set>
                                    <p:animEffect transition="in" filter="blinds(horizontal)">
                                      <p:cBhvr>
                                        <p:cTn id="22" dur="500"/>
                                        <p:tgtEl>
                                          <p:spTgt spid="5325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3257"/>
                                        </p:tgtEl>
                                        <p:attrNameLst>
                                          <p:attrName>style.visibility</p:attrName>
                                        </p:attrNameLst>
                                      </p:cBhvr>
                                      <p:to>
                                        <p:strVal val="visible"/>
                                      </p:to>
                                    </p:set>
                                    <p:animEffect transition="in" filter="blinds(horizontal)">
                                      <p:cBhvr>
                                        <p:cTn id="27" dur="500"/>
                                        <p:tgtEl>
                                          <p:spTgt spid="5325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3258"/>
                                        </p:tgtEl>
                                        <p:attrNameLst>
                                          <p:attrName>style.visibility</p:attrName>
                                        </p:attrNameLst>
                                      </p:cBhvr>
                                      <p:to>
                                        <p:strVal val="visible"/>
                                      </p:to>
                                    </p:set>
                                    <p:animEffect transition="in" filter="blinds(horizontal)">
                                      <p:cBhvr>
                                        <p:cTn id="32" dur="500"/>
                                        <p:tgtEl>
                                          <p:spTgt spid="53258"/>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53260"/>
                                        </p:tgtEl>
                                      </p:cBhvr>
                                    </p:animEffect>
                                    <p:animScale>
                                      <p:cBhvr>
                                        <p:cTn id="37" dur="250" autoRev="1" fill="hold"/>
                                        <p:tgtEl>
                                          <p:spTgt spid="532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P spid="53255" grpId="0"/>
      <p:bldP spid="53256" grpId="0"/>
      <p:bldP spid="53257" grpId="0"/>
      <p:bldP spid="53258" grpId="0"/>
      <p:bldP spid="5326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2405381" y="400686"/>
            <a:ext cx="5024755" cy="694055"/>
          </a:xfrm>
        </p:spPr>
        <p:txBody>
          <a:bodyPr/>
          <a:lstStyle/>
          <a:p>
            <a:pPr eaLnBrk="1" hangingPunct="1"/>
            <a:r>
              <a:rPr lang="zh-CN" altLang="en-US" sz="3200" b="1">
                <a:latin typeface="宋体" panose="02010600030101010101" pitchFamily="2" charset="-122"/>
              </a:rPr>
              <a:t>总结：</a:t>
            </a:r>
            <a:r>
              <a:rPr lang="en-US" altLang="zh-CN" sz="3200" b="1">
                <a:latin typeface="宋体" panose="02010600030101010101" pitchFamily="2" charset="-122"/>
              </a:rPr>
              <a:t>PN</a:t>
            </a:r>
            <a:r>
              <a:rPr lang="zh-CN" altLang="en-US" sz="3200" b="1">
                <a:latin typeface="宋体" panose="02010600030101010101" pitchFamily="2" charset="-122"/>
              </a:rPr>
              <a:t>结的单向导电性</a:t>
            </a:r>
            <a:r>
              <a:rPr lang="zh-CN" altLang="en-US"/>
              <a:t> </a:t>
            </a:r>
          </a:p>
        </p:txBody>
      </p:sp>
      <p:sp>
        <p:nvSpPr>
          <p:cNvPr id="54275" name="Rectangle 3"/>
          <p:cNvSpPr>
            <a:spLocks noGrp="1" noChangeArrowheads="1"/>
          </p:cNvSpPr>
          <p:nvPr>
            <p:ph type="body" idx="4294967295"/>
          </p:nvPr>
        </p:nvSpPr>
        <p:spPr>
          <a:xfrm>
            <a:off x="2090739" y="1752600"/>
            <a:ext cx="3870325" cy="596900"/>
          </a:xfrm>
        </p:spPr>
        <p:txBody>
          <a:bodyPr>
            <a:normAutofit lnSpcReduction="10000"/>
          </a:bodyPr>
          <a:lstStyle/>
          <a:p>
            <a:pPr eaLnBrk="1" hangingPunct="1"/>
            <a:r>
              <a:rPr lang="en-US" altLang="zh-CN" sz="3200" b="1">
                <a:latin typeface="幼圆" panose="02010509060101010101" pitchFamily="49" charset="-122"/>
                <a:ea typeface="幼圆" panose="02010509060101010101" pitchFamily="49" charset="-122"/>
              </a:rPr>
              <a:t>PN</a:t>
            </a:r>
            <a:r>
              <a:rPr lang="zh-CN" altLang="en-US" sz="3200" b="1">
                <a:latin typeface="幼圆" panose="02010509060101010101" pitchFamily="49" charset="-122"/>
                <a:ea typeface="幼圆" panose="02010509060101010101" pitchFamily="49" charset="-122"/>
              </a:rPr>
              <a:t>结加正向电压</a:t>
            </a:r>
            <a:r>
              <a:rPr lang="zh-CN" altLang="en-US"/>
              <a:t> </a:t>
            </a:r>
          </a:p>
        </p:txBody>
      </p:sp>
      <p:sp>
        <p:nvSpPr>
          <p:cNvPr id="55300" name="AutoShape 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5301" name="Rectangle 5"/>
          <p:cNvSpPr>
            <a:spLocks noChangeArrowheads="1"/>
          </p:cNvSpPr>
          <p:nvPr/>
        </p:nvSpPr>
        <p:spPr bwMode="auto">
          <a:xfrm>
            <a:off x="6003635" y="18910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54278" name="Object 6"/>
          <p:cNvGraphicFramePr>
            <a:graphicFrameLocks noChangeAspect="1"/>
          </p:cNvGraphicFramePr>
          <p:nvPr/>
        </p:nvGraphicFramePr>
        <p:xfrm>
          <a:off x="7175501" y="1628775"/>
          <a:ext cx="3173413" cy="2609850"/>
        </p:xfrm>
        <a:graphic>
          <a:graphicData uri="http://schemas.openxmlformats.org/presentationml/2006/ole">
            <mc:AlternateContent xmlns:mc="http://schemas.openxmlformats.org/markup-compatibility/2006">
              <mc:Choice xmlns:v="urn:schemas-microsoft-com:vml" Requires="v">
                <p:oleObj r:id="rId2" imgW="1608455" imgH="1439545" progId="Visio.Drawing.11">
                  <p:embed/>
                </p:oleObj>
              </mc:Choice>
              <mc:Fallback>
                <p:oleObj r:id="rId2" imgW="1608455" imgH="1439545" progId="Visio.Drawing.11">
                  <p:embed/>
                  <p:pic>
                    <p:nvPicPr>
                      <p:cNvPr id="54278"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1" y="1628775"/>
                        <a:ext cx="317341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79" name="Rectangle 7"/>
          <p:cNvSpPr>
            <a:spLocks noChangeArrowheads="1"/>
          </p:cNvSpPr>
          <p:nvPr/>
        </p:nvSpPr>
        <p:spPr bwMode="auto">
          <a:xfrm>
            <a:off x="2360614" y="3405188"/>
            <a:ext cx="43386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外电场与内电场方向相反</a:t>
            </a:r>
          </a:p>
        </p:txBody>
      </p:sp>
      <p:sp>
        <p:nvSpPr>
          <p:cNvPr id="54280" name="Rectangle 8"/>
          <p:cNvSpPr>
            <a:spLocks noChangeArrowheads="1"/>
          </p:cNvSpPr>
          <p:nvPr/>
        </p:nvSpPr>
        <p:spPr bwMode="auto">
          <a:xfrm>
            <a:off x="2316164" y="4149726"/>
            <a:ext cx="4949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外电场→空间电荷区变窄</a:t>
            </a:r>
          </a:p>
        </p:txBody>
      </p:sp>
      <p:sp>
        <p:nvSpPr>
          <p:cNvPr id="54281" name="Rectangle 9"/>
          <p:cNvSpPr>
            <a:spLocks noChangeArrowheads="1"/>
          </p:cNvSpPr>
          <p:nvPr/>
        </p:nvSpPr>
        <p:spPr bwMode="auto">
          <a:xfrm>
            <a:off x="2316163" y="4824413"/>
            <a:ext cx="77517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幼圆" panose="02010509060101010101" pitchFamily="49" charset="-122"/>
              </a:rPr>
              <a:t>当外加电压足够大→外电场足够强→克服内电场</a:t>
            </a:r>
          </a:p>
          <a:p>
            <a:pPr eaLnBrk="1" hangingPunct="1"/>
            <a:r>
              <a:rPr lang="zh-CN" altLang="en-US">
                <a:latin typeface="幼圆" panose="02010509060101010101" pitchFamily="49" charset="-122"/>
              </a:rPr>
              <a:t>作用→ </a:t>
            </a:r>
            <a:r>
              <a:rPr lang="en-US" altLang="zh-CN">
                <a:latin typeface="幼圆" panose="02010509060101010101" pitchFamily="49" charset="-122"/>
              </a:rPr>
              <a:t>PN</a:t>
            </a:r>
            <a:r>
              <a:rPr lang="zh-CN" altLang="en-US">
                <a:latin typeface="幼圆" panose="02010509060101010101" pitchFamily="49" charset="-122"/>
              </a:rPr>
              <a:t>结导通→电流</a:t>
            </a:r>
            <a:r>
              <a:rPr lang="en-US" altLang="zh-CN">
                <a:latin typeface="幼圆" panose="02010509060101010101" pitchFamily="49" charset="-122"/>
              </a:rPr>
              <a:t>I</a:t>
            </a:r>
            <a:r>
              <a:rPr lang="zh-CN" altLang="en-US">
                <a:latin typeface="幼圆" panose="02010509060101010101" pitchFamily="49" charset="-122"/>
              </a:rPr>
              <a:t>从</a:t>
            </a:r>
            <a:r>
              <a:rPr lang="en-US" altLang="zh-CN">
                <a:latin typeface="幼圆" panose="02010509060101010101" pitchFamily="49" charset="-122"/>
              </a:rPr>
              <a:t>P</a:t>
            </a:r>
            <a:r>
              <a:rPr lang="zh-CN" altLang="en-US">
                <a:latin typeface="幼圆" panose="02010509060101010101" pitchFamily="49" charset="-122"/>
              </a:rPr>
              <a:t>流向</a:t>
            </a:r>
            <a:r>
              <a:rPr lang="en-US" altLang="zh-CN">
                <a:latin typeface="幼圆" panose="02010509060101010101" pitchFamily="49" charset="-122"/>
              </a:rPr>
              <a:t>N</a:t>
            </a:r>
          </a:p>
        </p:txBody>
      </p:sp>
      <p:sp>
        <p:nvSpPr>
          <p:cNvPr id="54282" name="Rectangle 10"/>
          <p:cNvSpPr>
            <a:spLocks noChangeArrowheads="1"/>
          </p:cNvSpPr>
          <p:nvPr/>
        </p:nvSpPr>
        <p:spPr bwMode="auto">
          <a:xfrm>
            <a:off x="2405063" y="2573338"/>
            <a:ext cx="4591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外加正向电压→外电场</a:t>
            </a:r>
          </a:p>
        </p:txBody>
      </p:sp>
      <p:sp>
        <p:nvSpPr>
          <p:cNvPr id="55307" name="AutoShape 11">
            <a:hlinkClick r:id="rId4"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4284" name="AutoShape 12">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blinds(horizontal)">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278"/>
                                        </p:tgtEl>
                                        <p:attrNameLst>
                                          <p:attrName>style.visibility</p:attrName>
                                        </p:attrNameLst>
                                      </p:cBhvr>
                                      <p:to>
                                        <p:strVal val="visible"/>
                                      </p:to>
                                    </p:set>
                                    <p:animEffect transition="in" filter="blinds(horizontal)">
                                      <p:cBhvr>
                                        <p:cTn id="12" dur="500"/>
                                        <p:tgtEl>
                                          <p:spTgt spid="5427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282"/>
                                        </p:tgtEl>
                                        <p:attrNameLst>
                                          <p:attrName>style.visibility</p:attrName>
                                        </p:attrNameLst>
                                      </p:cBhvr>
                                      <p:to>
                                        <p:strVal val="visible"/>
                                      </p:to>
                                    </p:set>
                                    <p:animEffect transition="in" filter="blinds(horizontal)">
                                      <p:cBhvr>
                                        <p:cTn id="17" dur="500"/>
                                        <p:tgtEl>
                                          <p:spTgt spid="5428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279"/>
                                        </p:tgtEl>
                                        <p:attrNameLst>
                                          <p:attrName>style.visibility</p:attrName>
                                        </p:attrNameLst>
                                      </p:cBhvr>
                                      <p:to>
                                        <p:strVal val="visible"/>
                                      </p:to>
                                    </p:set>
                                    <p:animEffect transition="in" filter="blinds(horizontal)">
                                      <p:cBhvr>
                                        <p:cTn id="22" dur="500"/>
                                        <p:tgtEl>
                                          <p:spTgt spid="5427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4280"/>
                                        </p:tgtEl>
                                        <p:attrNameLst>
                                          <p:attrName>style.visibility</p:attrName>
                                        </p:attrNameLst>
                                      </p:cBhvr>
                                      <p:to>
                                        <p:strVal val="visible"/>
                                      </p:to>
                                    </p:set>
                                    <p:animEffect transition="in" filter="blinds(horizontal)">
                                      <p:cBhvr>
                                        <p:cTn id="27" dur="500"/>
                                        <p:tgtEl>
                                          <p:spTgt spid="5428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4281"/>
                                        </p:tgtEl>
                                        <p:attrNameLst>
                                          <p:attrName>style.visibility</p:attrName>
                                        </p:attrNameLst>
                                      </p:cBhvr>
                                      <p:to>
                                        <p:strVal val="visible"/>
                                      </p:to>
                                    </p:set>
                                    <p:animEffect transition="in" filter="blinds(horizontal)">
                                      <p:cBhvr>
                                        <p:cTn id="32" dur="500"/>
                                        <p:tgtEl>
                                          <p:spTgt spid="54281"/>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54284"/>
                                        </p:tgtEl>
                                      </p:cBhvr>
                                    </p:animEffect>
                                    <p:animScale>
                                      <p:cBhvr>
                                        <p:cTn id="37" dur="250" autoRev="1" fill="hold"/>
                                        <p:tgtEl>
                                          <p:spTgt spid="5428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P spid="54279" grpId="0"/>
      <p:bldP spid="54280" grpId="0"/>
      <p:bldP spid="54281" grpId="0"/>
      <p:bldP spid="54282" grpId="0"/>
      <p:bldP spid="5428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4294967295"/>
          </p:nvPr>
        </p:nvSpPr>
        <p:spPr>
          <a:xfrm>
            <a:off x="2046289" y="1854200"/>
            <a:ext cx="3825875" cy="596900"/>
          </a:xfrm>
        </p:spPr>
        <p:txBody>
          <a:bodyPr>
            <a:normAutofit lnSpcReduction="10000"/>
          </a:bodyPr>
          <a:lstStyle/>
          <a:p>
            <a:pPr eaLnBrk="1" hangingPunct="1"/>
            <a:r>
              <a:rPr lang="en-US" altLang="zh-CN" sz="3200" b="1">
                <a:latin typeface="幼圆" panose="02010509060101010101" pitchFamily="49" charset="-122"/>
                <a:ea typeface="幼圆" panose="02010509060101010101" pitchFamily="49" charset="-122"/>
              </a:rPr>
              <a:t>PN</a:t>
            </a:r>
            <a:r>
              <a:rPr lang="zh-CN" altLang="en-US" sz="3200" b="1">
                <a:latin typeface="幼圆" panose="02010509060101010101" pitchFamily="49" charset="-122"/>
                <a:ea typeface="幼圆" panose="02010509060101010101" pitchFamily="49" charset="-122"/>
              </a:rPr>
              <a:t>结加反向电压</a:t>
            </a:r>
            <a:r>
              <a:rPr lang="zh-CN" altLang="en-US"/>
              <a:t> </a:t>
            </a:r>
          </a:p>
        </p:txBody>
      </p:sp>
      <p:sp>
        <p:nvSpPr>
          <p:cNvPr id="56323" name="AutoShape 3">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6324" name="Rectangle 4"/>
          <p:cNvSpPr>
            <a:spLocks noGrp="1" noChangeArrowheads="1"/>
          </p:cNvSpPr>
          <p:nvPr>
            <p:ph type="title" idx="4294967295"/>
          </p:nvPr>
        </p:nvSpPr>
        <p:spPr>
          <a:xfrm>
            <a:off x="2362200" y="503239"/>
            <a:ext cx="4852988" cy="630237"/>
          </a:xfrm>
        </p:spPr>
        <p:txBody>
          <a:bodyPr/>
          <a:lstStyle/>
          <a:p>
            <a:pPr eaLnBrk="1" hangingPunct="1"/>
            <a:r>
              <a:rPr lang="zh-CN" altLang="en-US" sz="3200" b="1">
                <a:latin typeface="宋体" panose="02010600030101010101" pitchFamily="2" charset="-122"/>
              </a:rPr>
              <a:t>总结：</a:t>
            </a:r>
            <a:r>
              <a:rPr lang="en-US" altLang="zh-CN" sz="3200" b="1">
                <a:latin typeface="宋体" panose="02010600030101010101" pitchFamily="2" charset="-122"/>
              </a:rPr>
              <a:t>PN</a:t>
            </a:r>
            <a:r>
              <a:rPr lang="zh-CN" altLang="en-US" sz="3200" b="1">
                <a:latin typeface="宋体" panose="02010600030101010101" pitchFamily="2" charset="-122"/>
              </a:rPr>
              <a:t>结的单向导电性</a:t>
            </a:r>
            <a:r>
              <a:rPr lang="zh-CN" altLang="en-US"/>
              <a:t> </a:t>
            </a:r>
          </a:p>
        </p:txBody>
      </p:sp>
      <p:graphicFrame>
        <p:nvGraphicFramePr>
          <p:cNvPr id="55301" name="Object 5"/>
          <p:cNvGraphicFramePr>
            <a:graphicFrameLocks noChangeAspect="1"/>
          </p:cNvGraphicFramePr>
          <p:nvPr/>
        </p:nvGraphicFramePr>
        <p:xfrm>
          <a:off x="7086600" y="1584326"/>
          <a:ext cx="3086100" cy="2581275"/>
        </p:xfrm>
        <a:graphic>
          <a:graphicData uri="http://schemas.openxmlformats.org/presentationml/2006/ole">
            <mc:AlternateContent xmlns:mc="http://schemas.openxmlformats.org/markup-compatibility/2006">
              <mc:Choice xmlns:v="urn:schemas-microsoft-com:vml" Requires="v">
                <p:oleObj r:id="rId2" imgW="1718945" imgH="1439545" progId="Visio.Drawing.11">
                  <p:embed/>
                </p:oleObj>
              </mc:Choice>
              <mc:Fallback>
                <p:oleObj r:id="rId2" imgW="1718945" imgH="1439545" progId="Visio.Drawing.11">
                  <p:embed/>
                  <p:pic>
                    <p:nvPicPr>
                      <p:cNvPr id="55301"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584326"/>
                        <a:ext cx="30861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5302" name="Rectangle 6"/>
          <p:cNvSpPr>
            <a:spLocks noChangeArrowheads="1"/>
          </p:cNvSpPr>
          <p:nvPr/>
        </p:nvSpPr>
        <p:spPr bwMode="auto">
          <a:xfrm>
            <a:off x="2181226" y="2640013"/>
            <a:ext cx="4410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外电场与内电场方向相同</a:t>
            </a:r>
          </a:p>
        </p:txBody>
      </p:sp>
      <p:sp>
        <p:nvSpPr>
          <p:cNvPr id="55303" name="Rectangle 7"/>
          <p:cNvSpPr>
            <a:spLocks noChangeArrowheads="1"/>
          </p:cNvSpPr>
          <p:nvPr/>
        </p:nvSpPr>
        <p:spPr bwMode="auto">
          <a:xfrm>
            <a:off x="2181225" y="3429000"/>
            <a:ext cx="42306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外电场→空间电荷区变宽</a:t>
            </a:r>
          </a:p>
          <a:p>
            <a:pPr eaLnBrk="1" hangingPunct="1"/>
            <a:r>
              <a:rPr lang="zh-CN" altLang="en-US"/>
              <a:t>→不导通（截止）</a:t>
            </a:r>
          </a:p>
        </p:txBody>
      </p:sp>
      <p:sp>
        <p:nvSpPr>
          <p:cNvPr id="55304" name="Rectangle 8"/>
          <p:cNvSpPr>
            <a:spLocks noChangeArrowheads="1"/>
          </p:cNvSpPr>
          <p:nvPr/>
        </p:nvSpPr>
        <p:spPr bwMode="auto">
          <a:xfrm>
            <a:off x="1909763" y="4689475"/>
            <a:ext cx="80121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solidFill>
                  <a:srgbClr val="CC0000"/>
                </a:solidFill>
                <a:latin typeface="幼圆" panose="02010509060101010101" pitchFamily="49" charset="-122"/>
              </a:rPr>
              <a:t>结论：</a:t>
            </a:r>
            <a:r>
              <a:rPr lang="en-US" altLang="zh-CN">
                <a:latin typeface="幼圆" panose="02010509060101010101" pitchFamily="49" charset="-122"/>
              </a:rPr>
              <a:t>PN</a:t>
            </a:r>
            <a:r>
              <a:rPr lang="zh-CN" altLang="en-US">
                <a:latin typeface="幼圆" panose="02010509060101010101" pitchFamily="49" charset="-122"/>
              </a:rPr>
              <a:t>结具有单向导电性。</a:t>
            </a:r>
            <a:r>
              <a:rPr lang="en-US" altLang="zh-CN">
                <a:latin typeface="幼圆" panose="02010509060101010101" pitchFamily="49" charset="-122"/>
              </a:rPr>
              <a:t>PN</a:t>
            </a:r>
            <a:r>
              <a:rPr lang="zh-CN" altLang="en-US">
                <a:latin typeface="幼圆" panose="02010509060101010101" pitchFamily="49" charset="-122"/>
              </a:rPr>
              <a:t>结加正向电压导</a:t>
            </a:r>
          </a:p>
          <a:p>
            <a:pPr eaLnBrk="1" hangingPunct="1"/>
            <a:r>
              <a:rPr lang="zh-CN" altLang="en-US">
                <a:latin typeface="幼圆" panose="02010509060101010101" pitchFamily="49" charset="-122"/>
              </a:rPr>
              <a:t>      通，加反向电压截止，导通方向：</a:t>
            </a:r>
            <a:r>
              <a:rPr lang="en-US" altLang="zh-CN">
                <a:solidFill>
                  <a:srgbClr val="CC0000"/>
                </a:solidFill>
                <a:latin typeface="幼圆" panose="02010509060101010101" pitchFamily="49" charset="-122"/>
              </a:rPr>
              <a:t>P →N</a:t>
            </a:r>
          </a:p>
        </p:txBody>
      </p:sp>
      <p:sp>
        <p:nvSpPr>
          <p:cNvPr id="56329" name="AutoShape 9">
            <a:hlinkClick r:id="rId4"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5306" name="AutoShape 10">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298">
                                            <p:txEl>
                                              <p:pRg st="0" end="0"/>
                                            </p:txEl>
                                          </p:spTgt>
                                        </p:tgtEl>
                                        <p:attrNameLst>
                                          <p:attrName>style.visibility</p:attrName>
                                        </p:attrNameLst>
                                      </p:cBhvr>
                                      <p:to>
                                        <p:strVal val="visible"/>
                                      </p:to>
                                    </p:set>
                                    <p:animEffect transition="in" filter="blinds(horizontal)">
                                      <p:cBhvr>
                                        <p:cTn id="7" dur="500"/>
                                        <p:tgtEl>
                                          <p:spTgt spid="552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301"/>
                                        </p:tgtEl>
                                        <p:attrNameLst>
                                          <p:attrName>style.visibility</p:attrName>
                                        </p:attrNameLst>
                                      </p:cBhvr>
                                      <p:to>
                                        <p:strVal val="visible"/>
                                      </p:to>
                                    </p:set>
                                    <p:animEffect transition="in" filter="blinds(horizontal)">
                                      <p:cBhvr>
                                        <p:cTn id="12" dur="500"/>
                                        <p:tgtEl>
                                          <p:spTgt spid="5530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302"/>
                                        </p:tgtEl>
                                        <p:attrNameLst>
                                          <p:attrName>style.visibility</p:attrName>
                                        </p:attrNameLst>
                                      </p:cBhvr>
                                      <p:to>
                                        <p:strVal val="visible"/>
                                      </p:to>
                                    </p:set>
                                    <p:animEffect transition="in" filter="blinds(horizontal)">
                                      <p:cBhvr>
                                        <p:cTn id="17" dur="500"/>
                                        <p:tgtEl>
                                          <p:spTgt spid="553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303"/>
                                        </p:tgtEl>
                                        <p:attrNameLst>
                                          <p:attrName>style.visibility</p:attrName>
                                        </p:attrNameLst>
                                      </p:cBhvr>
                                      <p:to>
                                        <p:strVal val="visible"/>
                                      </p:to>
                                    </p:set>
                                    <p:animEffect transition="in" filter="blinds(horizontal)">
                                      <p:cBhvr>
                                        <p:cTn id="22" dur="500"/>
                                        <p:tgtEl>
                                          <p:spTgt spid="5530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304"/>
                                        </p:tgtEl>
                                        <p:attrNameLst>
                                          <p:attrName>style.visibility</p:attrName>
                                        </p:attrNameLst>
                                      </p:cBhvr>
                                      <p:to>
                                        <p:strVal val="visible"/>
                                      </p:to>
                                    </p:set>
                                    <p:animEffect transition="in" filter="blinds(horizontal)">
                                      <p:cBhvr>
                                        <p:cTn id="27" dur="500"/>
                                        <p:tgtEl>
                                          <p:spTgt spid="55304"/>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55306"/>
                                        </p:tgtEl>
                                      </p:cBhvr>
                                    </p:animEffect>
                                    <p:animScale>
                                      <p:cBhvr>
                                        <p:cTn id="32" dur="250" autoRev="1" fill="hold"/>
                                        <p:tgtEl>
                                          <p:spTgt spid="5530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build="p"/>
      <p:bldP spid="55302" grpId="0"/>
      <p:bldP spid="55303" grpId="0"/>
      <p:bldP spid="55304" grpId="0"/>
      <p:bldP spid="5530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2090738" y="414339"/>
            <a:ext cx="8001000" cy="765175"/>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1.4.2 </a:t>
            </a:r>
            <a:r>
              <a:rPr lang="zh-CN" altLang="en-US" sz="3200" b="1">
                <a:solidFill>
                  <a:schemeClr val="folHlink"/>
                </a:solidFill>
                <a:latin typeface="黑体" panose="02010609060101010101" pitchFamily="49" charset="-122"/>
                <a:ea typeface="黑体" panose="02010609060101010101" pitchFamily="49" charset="-122"/>
              </a:rPr>
              <a:t>二极管的特性和主要参数</a:t>
            </a:r>
          </a:p>
        </p:txBody>
      </p:sp>
      <p:sp>
        <p:nvSpPr>
          <p:cNvPr id="56323" name="Rectangle 3"/>
          <p:cNvSpPr>
            <a:spLocks noGrp="1" noChangeArrowheads="1"/>
          </p:cNvSpPr>
          <p:nvPr>
            <p:ph type="body" idx="4294967295"/>
          </p:nvPr>
        </p:nvSpPr>
        <p:spPr>
          <a:xfrm>
            <a:off x="2046289" y="1808163"/>
            <a:ext cx="7019925" cy="495300"/>
          </a:xfrm>
        </p:spPr>
        <p:txBody>
          <a:bodyPr/>
          <a:lstStyle/>
          <a:p>
            <a:pPr eaLnBrk="1" hangingPunct="1">
              <a:lnSpc>
                <a:spcPct val="90000"/>
              </a:lnSpc>
              <a:buFont typeface="Wingdings" panose="05000000000000000000" pitchFamily="2" charset="2"/>
              <a:buNone/>
            </a:pPr>
            <a:r>
              <a:rPr lang="zh-CN" altLang="en-US" sz="2800" b="1">
                <a:latin typeface="幼圆" panose="02010509060101010101" pitchFamily="49" charset="-122"/>
                <a:ea typeface="幼圆" panose="02010509060101010101" pitchFamily="49" charset="-122"/>
              </a:rPr>
              <a:t>二极管：一个</a:t>
            </a:r>
            <a:r>
              <a:rPr lang="en-US" altLang="zh-CN" sz="2800" b="1">
                <a:latin typeface="幼圆" panose="02010509060101010101" pitchFamily="49" charset="-122"/>
                <a:ea typeface="幼圆" panose="02010509060101010101" pitchFamily="49" charset="-122"/>
              </a:rPr>
              <a:t>PN</a:t>
            </a:r>
            <a:r>
              <a:rPr lang="zh-CN" altLang="en-US" sz="2800" b="1">
                <a:latin typeface="幼圆" panose="02010509060101010101" pitchFamily="49" charset="-122"/>
                <a:ea typeface="幼圆" panose="02010509060101010101" pitchFamily="49" charset="-122"/>
              </a:rPr>
              <a:t>结，两个电极</a:t>
            </a:r>
            <a:r>
              <a:rPr lang="en-US" altLang="zh-CN" sz="2800" b="1">
                <a:latin typeface="幼圆" panose="02010509060101010101" pitchFamily="49" charset="-122"/>
                <a:ea typeface="幼圆" panose="02010509060101010101" pitchFamily="49" charset="-122"/>
              </a:rPr>
              <a:t>--</a:t>
            </a:r>
            <a:r>
              <a:rPr lang="zh-CN" altLang="en-US" sz="2800" b="1">
                <a:latin typeface="幼圆" panose="02010509060101010101" pitchFamily="49" charset="-122"/>
                <a:ea typeface="幼圆" panose="02010509060101010101" pitchFamily="49" charset="-122"/>
              </a:rPr>
              <a:t>阳极、阴极</a:t>
            </a:r>
          </a:p>
        </p:txBody>
      </p:sp>
      <p:sp>
        <p:nvSpPr>
          <p:cNvPr id="57348" name="Rectangle 4"/>
          <p:cNvSpPr>
            <a:spLocks noChangeArrowheads="1"/>
          </p:cNvSpPr>
          <p:nvPr/>
        </p:nvSpPr>
        <p:spPr bwMode="auto">
          <a:xfrm>
            <a:off x="6003635" y="17243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56325" name="Object 5"/>
          <p:cNvGraphicFramePr>
            <a:graphicFrameLocks noChangeAspect="1"/>
          </p:cNvGraphicFramePr>
          <p:nvPr/>
        </p:nvGraphicFramePr>
        <p:xfrm>
          <a:off x="9201150" y="773113"/>
          <a:ext cx="1169988" cy="3065462"/>
        </p:xfrm>
        <a:graphic>
          <a:graphicData uri="http://schemas.openxmlformats.org/presentationml/2006/ole">
            <mc:AlternateContent xmlns:mc="http://schemas.openxmlformats.org/markup-compatibility/2006">
              <mc:Choice xmlns:v="urn:schemas-microsoft-com:vml" Requires="v">
                <p:oleObj r:id="rId2" imgW="474345" imgH="1371600" progId="Visio.Drawing.11">
                  <p:embed/>
                </p:oleObj>
              </mc:Choice>
              <mc:Fallback>
                <p:oleObj r:id="rId2" imgW="474345" imgH="1371600" progId="Visio.Drawing.11">
                  <p:embed/>
                  <p:pic>
                    <p:nvPicPr>
                      <p:cNvPr id="5632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1150" y="773113"/>
                        <a:ext cx="1169988"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26" name="Rectangle 6"/>
          <p:cNvSpPr>
            <a:spLocks noChangeArrowheads="1"/>
          </p:cNvSpPr>
          <p:nvPr/>
        </p:nvSpPr>
        <p:spPr bwMode="auto">
          <a:xfrm>
            <a:off x="1865313" y="2349500"/>
            <a:ext cx="3924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sz="3200">
                <a:latin typeface="宋体" panose="02010600030101010101" pitchFamily="2" charset="-122"/>
                <a:ea typeface="宋体" panose="02010600030101010101" pitchFamily="2" charset="-122"/>
              </a:rPr>
              <a:t>1.</a:t>
            </a:r>
            <a:r>
              <a:rPr lang="zh-CN" altLang="en-US" sz="3200">
                <a:latin typeface="宋体" panose="02010600030101010101" pitchFamily="2" charset="-122"/>
                <a:ea typeface="宋体" panose="02010600030101010101" pitchFamily="2" charset="-122"/>
              </a:rPr>
              <a:t>二极管的伏安特性</a:t>
            </a:r>
          </a:p>
        </p:txBody>
      </p:sp>
      <p:sp>
        <p:nvSpPr>
          <p:cNvPr id="56327" name="Rectangle 7"/>
          <p:cNvSpPr>
            <a:spLocks noChangeArrowheads="1"/>
          </p:cNvSpPr>
          <p:nvPr/>
        </p:nvSpPr>
        <p:spPr bwMode="auto">
          <a:xfrm>
            <a:off x="2181225" y="3021013"/>
            <a:ext cx="47244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en-US" altLang="zh-CN">
                <a:latin typeface="华文楷体" panose="02010600040101010101" pitchFamily="2" charset="-122"/>
                <a:ea typeface="华文楷体" panose="02010600040101010101" pitchFamily="2" charset="-122"/>
              </a:rPr>
              <a:t>——</a:t>
            </a:r>
            <a:r>
              <a:rPr lang="zh-CN" altLang="en-US"/>
              <a:t>二极管两端的电压与流</a:t>
            </a:r>
          </a:p>
          <a:p>
            <a:pPr eaLnBrk="1" hangingPunct="1"/>
            <a:r>
              <a:rPr lang="zh-CN" altLang="en-US"/>
              <a:t>过的电流之间的关系曲线</a:t>
            </a:r>
            <a:r>
              <a:rPr lang="zh-CN" altLang="en-US">
                <a:ea typeface="华文楷体" panose="02010600040101010101" pitchFamily="2" charset="-122"/>
              </a:rPr>
              <a:t> </a:t>
            </a:r>
          </a:p>
        </p:txBody>
      </p:sp>
      <p:sp>
        <p:nvSpPr>
          <p:cNvPr id="57352" name="Rectangle 8"/>
          <p:cNvSpPr>
            <a:spLocks noChangeArrowheads="1"/>
          </p:cNvSpPr>
          <p:nvPr/>
        </p:nvSpPr>
        <p:spPr bwMode="auto">
          <a:xfrm>
            <a:off x="6003635" y="12147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56329" name="Object 9"/>
          <p:cNvGraphicFramePr>
            <a:graphicFrameLocks noChangeAspect="1"/>
          </p:cNvGraphicFramePr>
          <p:nvPr/>
        </p:nvGraphicFramePr>
        <p:xfrm>
          <a:off x="6996113" y="3114675"/>
          <a:ext cx="3509962" cy="3094038"/>
        </p:xfrm>
        <a:graphic>
          <a:graphicData uri="http://schemas.openxmlformats.org/presentationml/2006/ole">
            <mc:AlternateContent xmlns:mc="http://schemas.openxmlformats.org/markup-compatibility/2006">
              <mc:Choice xmlns:v="urn:schemas-microsoft-com:vml" Requires="v">
                <p:oleObj r:id="rId4" imgW="2413000" imgH="2006600" progId="Visio.Drawing.11">
                  <p:embed/>
                </p:oleObj>
              </mc:Choice>
              <mc:Fallback>
                <p:oleObj r:id="rId4" imgW="2413000" imgH="2006600" progId="Visio.Drawing.11">
                  <p:embed/>
                  <p:pic>
                    <p:nvPicPr>
                      <p:cNvPr id="5632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6113" y="3114675"/>
                        <a:ext cx="3509962"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0" name="Rectangle 10"/>
          <p:cNvSpPr>
            <a:spLocks noChangeArrowheads="1"/>
          </p:cNvSpPr>
          <p:nvPr/>
        </p:nvSpPr>
        <p:spPr bwMode="auto">
          <a:xfrm>
            <a:off x="2000251" y="4059238"/>
            <a:ext cx="2092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sz="2400">
                <a:ea typeface="华文楷体" panose="02010600040101010101" pitchFamily="2" charset="-122"/>
              </a:rPr>
              <a:t>● </a:t>
            </a:r>
            <a:r>
              <a:rPr lang="zh-CN" altLang="en-US"/>
              <a:t>正向特性</a:t>
            </a:r>
          </a:p>
        </p:txBody>
      </p:sp>
      <p:sp>
        <p:nvSpPr>
          <p:cNvPr id="56331" name="Rectangle 11"/>
          <p:cNvSpPr>
            <a:spLocks noChangeArrowheads="1"/>
          </p:cNvSpPr>
          <p:nvPr/>
        </p:nvSpPr>
        <p:spPr bwMode="auto">
          <a:xfrm>
            <a:off x="2135188" y="4638676"/>
            <a:ext cx="467995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latin typeface="黑体" panose="02010609060101010101" pitchFamily="49" charset="-122"/>
                <a:ea typeface="黑体" panose="02010609060101010101" pitchFamily="49" charset="-122"/>
              </a:rPr>
              <a:t>死区</a:t>
            </a:r>
            <a:r>
              <a:rPr lang="en-US" altLang="zh-CN">
                <a:latin typeface="华文楷体" panose="02010600040101010101" pitchFamily="2" charset="-122"/>
              </a:rPr>
              <a:t>——</a:t>
            </a:r>
            <a:r>
              <a:rPr lang="zh-CN" altLang="en-US">
                <a:latin typeface="幼圆" panose="02010509060101010101" pitchFamily="49" charset="-122"/>
              </a:rPr>
              <a:t>电压小，基本不</a:t>
            </a:r>
          </a:p>
          <a:p>
            <a:pPr eaLnBrk="1" hangingPunct="1"/>
            <a:r>
              <a:rPr lang="zh-CN" altLang="en-US">
                <a:latin typeface="幼圆" panose="02010509060101010101" pitchFamily="49" charset="-122"/>
              </a:rPr>
              <a:t>导通。死区电压：硅管</a:t>
            </a:r>
            <a:r>
              <a:rPr lang="en-US" altLang="zh-CN">
                <a:latin typeface="幼圆" panose="02010509060101010101" pitchFamily="49" charset="-122"/>
              </a:rPr>
              <a:t>0.3</a:t>
            </a:r>
          </a:p>
          <a:p>
            <a:pPr eaLnBrk="1" hangingPunct="1"/>
            <a:r>
              <a:rPr lang="en-US" altLang="zh-CN">
                <a:latin typeface="幼圆" panose="02010509060101010101" pitchFamily="49" charset="-122"/>
              </a:rPr>
              <a:t>~0.5V </a:t>
            </a:r>
            <a:r>
              <a:rPr lang="zh-CN" altLang="en-US">
                <a:latin typeface="幼圆" panose="02010509060101010101" pitchFamily="49" charset="-122"/>
              </a:rPr>
              <a:t>锗管约</a:t>
            </a:r>
            <a:r>
              <a:rPr lang="en-US" altLang="zh-CN">
                <a:latin typeface="幼圆" panose="02010509060101010101" pitchFamily="49" charset="-122"/>
              </a:rPr>
              <a:t>0.1V</a:t>
            </a:r>
          </a:p>
        </p:txBody>
      </p:sp>
      <p:sp>
        <p:nvSpPr>
          <p:cNvPr id="57356" name="AutoShape 12">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7357" name="AutoShape 13">
            <a:hlinkClick r:id="rId6"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6334" name="AutoShape 14">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blinds(horizontal)">
                                      <p:cBhvr>
                                        <p:cTn id="7" dur="500"/>
                                        <p:tgtEl>
                                          <p:spTgt spid="56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5"/>
                                        </p:tgtEl>
                                        <p:attrNameLst>
                                          <p:attrName>style.visibility</p:attrName>
                                        </p:attrNameLst>
                                      </p:cBhvr>
                                      <p:to>
                                        <p:strVal val="visible"/>
                                      </p:to>
                                    </p:set>
                                    <p:animEffect transition="in" filter="blinds(horizontal)">
                                      <p:cBhvr>
                                        <p:cTn id="12" dur="500"/>
                                        <p:tgtEl>
                                          <p:spTgt spid="563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326"/>
                                        </p:tgtEl>
                                        <p:attrNameLst>
                                          <p:attrName>style.visibility</p:attrName>
                                        </p:attrNameLst>
                                      </p:cBhvr>
                                      <p:to>
                                        <p:strVal val="visible"/>
                                      </p:to>
                                    </p:set>
                                    <p:animEffect transition="in" filter="blinds(horizontal)">
                                      <p:cBhvr>
                                        <p:cTn id="17" dur="500"/>
                                        <p:tgtEl>
                                          <p:spTgt spid="563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327"/>
                                        </p:tgtEl>
                                        <p:attrNameLst>
                                          <p:attrName>style.visibility</p:attrName>
                                        </p:attrNameLst>
                                      </p:cBhvr>
                                      <p:to>
                                        <p:strVal val="visible"/>
                                      </p:to>
                                    </p:set>
                                    <p:animEffect transition="in" filter="blinds(horizontal)">
                                      <p:cBhvr>
                                        <p:cTn id="22" dur="500"/>
                                        <p:tgtEl>
                                          <p:spTgt spid="563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329"/>
                                        </p:tgtEl>
                                        <p:attrNameLst>
                                          <p:attrName>style.visibility</p:attrName>
                                        </p:attrNameLst>
                                      </p:cBhvr>
                                      <p:to>
                                        <p:strVal val="visible"/>
                                      </p:to>
                                    </p:set>
                                    <p:animEffect transition="in" filter="blinds(horizontal)">
                                      <p:cBhvr>
                                        <p:cTn id="27" dur="500"/>
                                        <p:tgtEl>
                                          <p:spTgt spid="563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6330"/>
                                        </p:tgtEl>
                                        <p:attrNameLst>
                                          <p:attrName>style.visibility</p:attrName>
                                        </p:attrNameLst>
                                      </p:cBhvr>
                                      <p:to>
                                        <p:strVal val="visible"/>
                                      </p:to>
                                    </p:set>
                                    <p:animEffect transition="in" filter="blinds(horizontal)">
                                      <p:cBhvr>
                                        <p:cTn id="32" dur="500"/>
                                        <p:tgtEl>
                                          <p:spTgt spid="5633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331"/>
                                        </p:tgtEl>
                                        <p:attrNameLst>
                                          <p:attrName>style.visibility</p:attrName>
                                        </p:attrNameLst>
                                      </p:cBhvr>
                                      <p:to>
                                        <p:strVal val="visible"/>
                                      </p:to>
                                    </p:set>
                                    <p:animEffect transition="in" filter="blinds(horizontal)">
                                      <p:cBhvr>
                                        <p:cTn id="37" dur="500"/>
                                        <p:tgtEl>
                                          <p:spTgt spid="56331"/>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56334"/>
                                        </p:tgtEl>
                                      </p:cBhvr>
                                    </p:animEffect>
                                    <p:animScale>
                                      <p:cBhvr>
                                        <p:cTn id="42" dur="250" autoRev="1" fill="hold"/>
                                        <p:tgtEl>
                                          <p:spTgt spid="563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P spid="56326" grpId="0"/>
      <p:bldP spid="56327" grpId="0"/>
      <p:bldP spid="56330" grpId="0"/>
      <p:bldP spid="56331" grpId="0"/>
      <p:bldP spid="5633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2181225" y="503239"/>
            <a:ext cx="4140200" cy="631825"/>
          </a:xfrm>
        </p:spPr>
        <p:txBody>
          <a:bodyPr/>
          <a:lstStyle/>
          <a:p>
            <a:pPr eaLnBrk="1" hangingPunct="1"/>
            <a:r>
              <a:rPr lang="en-US" altLang="zh-CN" sz="3200" b="1">
                <a:latin typeface="宋体" panose="02010600030101010101" pitchFamily="2" charset="-122"/>
              </a:rPr>
              <a:t>1.</a:t>
            </a:r>
            <a:r>
              <a:rPr lang="zh-CN" altLang="en-US" sz="3200" b="1">
                <a:latin typeface="宋体" panose="02010600030101010101" pitchFamily="2" charset="-122"/>
              </a:rPr>
              <a:t>二极管的伏安特性</a:t>
            </a:r>
          </a:p>
        </p:txBody>
      </p:sp>
      <p:sp>
        <p:nvSpPr>
          <p:cNvPr id="57347" name="Rectangle 3"/>
          <p:cNvSpPr>
            <a:spLocks noGrp="1" noChangeArrowheads="1"/>
          </p:cNvSpPr>
          <p:nvPr>
            <p:ph type="body" sz="half" idx="4294967295"/>
          </p:nvPr>
        </p:nvSpPr>
        <p:spPr>
          <a:xfrm>
            <a:off x="2149476" y="2393950"/>
            <a:ext cx="5395913" cy="584200"/>
          </a:xfrm>
        </p:spPr>
        <p:txBody>
          <a:bodyPr/>
          <a:lstStyle/>
          <a:p>
            <a:pPr eaLnBrk="1" hangingPunct="1">
              <a:buFont typeface="Wingdings" panose="05000000000000000000" pitchFamily="2" charset="2"/>
              <a:buNone/>
            </a:pPr>
            <a:r>
              <a:rPr lang="zh-CN" altLang="en-US" sz="2800" b="1">
                <a:ea typeface="黑体" panose="02010609060101010101" pitchFamily="49" charset="-122"/>
              </a:rPr>
              <a:t>非线性区</a:t>
            </a:r>
            <a:r>
              <a:rPr lang="en-US" altLang="zh-CN" sz="2600">
                <a:latin typeface="Arial" panose="020B0604020202020204" pitchFamily="34" charset="0"/>
              </a:rPr>
              <a:t>——</a:t>
            </a:r>
            <a:r>
              <a:rPr lang="zh-CN" altLang="en-US" sz="2800" b="1">
                <a:ea typeface="幼圆" panose="02010509060101010101" pitchFamily="49" charset="-122"/>
              </a:rPr>
              <a:t>开始导通，电流小</a:t>
            </a:r>
          </a:p>
        </p:txBody>
      </p:sp>
      <p:sp>
        <p:nvSpPr>
          <p:cNvPr id="57348" name="Rectangle 4"/>
          <p:cNvSpPr>
            <a:spLocks noChangeArrowheads="1"/>
          </p:cNvSpPr>
          <p:nvPr/>
        </p:nvSpPr>
        <p:spPr bwMode="auto">
          <a:xfrm>
            <a:off x="2000251" y="1808163"/>
            <a:ext cx="20875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ea typeface="华文楷体" panose="02010600040101010101" pitchFamily="2" charset="-122"/>
              </a:rPr>
              <a:t>● 正向特性</a:t>
            </a:r>
          </a:p>
        </p:txBody>
      </p:sp>
      <p:graphicFrame>
        <p:nvGraphicFramePr>
          <p:cNvPr id="57349" name="Object 5"/>
          <p:cNvGraphicFramePr>
            <a:graphicFrameLocks noGrp="1" noChangeAspect="1"/>
          </p:cNvGraphicFramePr>
          <p:nvPr>
            <p:ph sz="half" idx="4294967295"/>
          </p:nvPr>
        </p:nvGraphicFramePr>
        <p:xfrm>
          <a:off x="7581900" y="1449388"/>
          <a:ext cx="3086100" cy="2609850"/>
        </p:xfrm>
        <a:graphic>
          <a:graphicData uri="http://schemas.openxmlformats.org/presentationml/2006/ole">
            <mc:AlternateContent xmlns:mc="http://schemas.openxmlformats.org/markup-compatibility/2006">
              <mc:Choice xmlns:v="urn:schemas-microsoft-com:vml" Requires="v">
                <p:oleObj r:id="rId2" imgW="2413000" imgH="2006600" progId="Visio.Drawing.11">
                  <p:embed/>
                </p:oleObj>
              </mc:Choice>
              <mc:Fallback>
                <p:oleObj r:id="rId2" imgW="2413000" imgH="2006600" progId="Visio.Drawing.11">
                  <p:embed/>
                  <p:pic>
                    <p:nvPicPr>
                      <p:cNvPr id="57349" name="Object 5"/>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1900" y="1449388"/>
                        <a:ext cx="30861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7350" name="Rectangle 6"/>
          <p:cNvSpPr>
            <a:spLocks noChangeArrowheads="1"/>
          </p:cNvSpPr>
          <p:nvPr/>
        </p:nvSpPr>
        <p:spPr bwMode="auto">
          <a:xfrm>
            <a:off x="2135189" y="3068638"/>
            <a:ext cx="56213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ea typeface="黑体" panose="02010609060101010101" pitchFamily="49" charset="-122"/>
              </a:rPr>
              <a:t>导通区</a:t>
            </a:r>
            <a:r>
              <a:rPr lang="en-US" altLang="zh-CN">
                <a:latin typeface="华文楷体" panose="02010600040101010101" pitchFamily="2" charset="-122"/>
                <a:ea typeface="华文楷体" panose="02010600040101010101" pitchFamily="2" charset="-122"/>
              </a:rPr>
              <a:t>——</a:t>
            </a:r>
            <a:r>
              <a:rPr lang="zh-CN" altLang="en-US">
                <a:latin typeface="幼圆" panose="02010509060101010101" pitchFamily="49" charset="-122"/>
              </a:rPr>
              <a:t>近似线性，导通压降：</a:t>
            </a:r>
          </a:p>
          <a:p>
            <a:pPr eaLnBrk="1" hangingPunct="1"/>
            <a:r>
              <a:rPr lang="zh-CN" altLang="en-US">
                <a:latin typeface="幼圆" panose="02010509060101010101" pitchFamily="49" charset="-122"/>
              </a:rPr>
              <a:t>  硅管</a:t>
            </a:r>
            <a:r>
              <a:rPr lang="en-US" altLang="zh-CN">
                <a:latin typeface="幼圆" panose="02010509060101010101" pitchFamily="49" charset="-122"/>
              </a:rPr>
              <a:t>0.6</a:t>
            </a:r>
            <a:r>
              <a:rPr lang="en-US" altLang="zh-CN">
                <a:latin typeface="Times New Roman" panose="02020603050405020304" pitchFamily="18" charset="0"/>
              </a:rPr>
              <a:t>~</a:t>
            </a:r>
            <a:r>
              <a:rPr lang="en-US" altLang="zh-CN">
                <a:latin typeface="幼圆" panose="02010509060101010101" pitchFamily="49" charset="-122"/>
              </a:rPr>
              <a:t>0.7V  </a:t>
            </a:r>
            <a:r>
              <a:rPr lang="zh-CN" altLang="en-US">
                <a:latin typeface="幼圆" panose="02010509060101010101" pitchFamily="49" charset="-122"/>
              </a:rPr>
              <a:t>锗管</a:t>
            </a:r>
            <a:r>
              <a:rPr lang="en-US" altLang="zh-CN">
                <a:latin typeface="幼圆" panose="02010509060101010101" pitchFamily="49" charset="-122"/>
              </a:rPr>
              <a:t>0.2</a:t>
            </a:r>
            <a:r>
              <a:rPr lang="en-US" altLang="zh-CN">
                <a:latin typeface="Times New Roman" panose="02020603050405020304" pitchFamily="18" charset="0"/>
              </a:rPr>
              <a:t>~</a:t>
            </a:r>
            <a:r>
              <a:rPr lang="en-US" altLang="zh-CN">
                <a:latin typeface="幼圆" panose="02010509060101010101" pitchFamily="49" charset="-122"/>
              </a:rPr>
              <a:t>0.3V</a:t>
            </a:r>
          </a:p>
        </p:txBody>
      </p:sp>
      <p:sp>
        <p:nvSpPr>
          <p:cNvPr id="57351" name="Rectangle 7"/>
          <p:cNvSpPr>
            <a:spLocks noChangeArrowheads="1"/>
          </p:cNvSpPr>
          <p:nvPr/>
        </p:nvSpPr>
        <p:spPr bwMode="auto">
          <a:xfrm>
            <a:off x="1955801" y="4194176"/>
            <a:ext cx="2430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r>
              <a:rPr lang="zh-CN" altLang="en-US">
                <a:ea typeface="华文楷体" panose="02010600040101010101" pitchFamily="2" charset="-122"/>
              </a:rPr>
              <a:t>● 反向特性</a:t>
            </a:r>
          </a:p>
        </p:txBody>
      </p:sp>
      <p:sp>
        <p:nvSpPr>
          <p:cNvPr id="57352" name="Rectangle 8"/>
          <p:cNvSpPr>
            <a:spLocks noChangeArrowheads="1"/>
          </p:cNvSpPr>
          <p:nvPr/>
        </p:nvSpPr>
        <p:spPr bwMode="auto">
          <a:xfrm>
            <a:off x="2316164" y="4733925"/>
            <a:ext cx="66881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ea typeface="黑体" panose="02010609060101010101" pitchFamily="49" charset="-122"/>
              </a:rPr>
              <a:t>正常工作区</a:t>
            </a:r>
            <a:r>
              <a:rPr lang="en-US" altLang="zh-CN" sz="2600">
                <a:latin typeface="Arial" panose="020B0604020202020204" pitchFamily="34" charset="0"/>
                <a:ea typeface="宋体" panose="02010600030101010101" pitchFamily="2" charset="-122"/>
              </a:rPr>
              <a:t>——</a:t>
            </a:r>
            <a:r>
              <a:rPr lang="zh-CN" altLang="en-US"/>
              <a:t>截止</a:t>
            </a:r>
            <a:r>
              <a:rPr lang="en-US" altLang="zh-CN" sz="2600">
                <a:latin typeface="Arial" panose="020B0604020202020204" pitchFamily="34" charset="0"/>
                <a:ea typeface="宋体" panose="02010600030101010101" pitchFamily="2" charset="-122"/>
              </a:rPr>
              <a:t>——</a:t>
            </a:r>
            <a:r>
              <a:rPr lang="en-US" altLang="zh-CN"/>
              <a:t> </a:t>
            </a:r>
            <a:r>
              <a:rPr lang="zh-CN" altLang="en-US"/>
              <a:t>反向电流很小</a:t>
            </a:r>
          </a:p>
        </p:txBody>
      </p:sp>
      <p:sp>
        <p:nvSpPr>
          <p:cNvPr id="57353" name="Rectangle 9"/>
          <p:cNvSpPr>
            <a:spLocks noChangeArrowheads="1"/>
          </p:cNvSpPr>
          <p:nvPr/>
        </p:nvSpPr>
        <p:spPr bwMode="auto">
          <a:xfrm>
            <a:off x="2316163" y="5408613"/>
            <a:ext cx="69135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ea typeface="黑体" panose="02010609060101010101" pitchFamily="49" charset="-122"/>
              </a:rPr>
              <a:t>反向击穿区</a:t>
            </a:r>
            <a:r>
              <a:rPr lang="en-US" altLang="zh-CN" sz="2600">
                <a:latin typeface="Arial" panose="020B0604020202020204" pitchFamily="34" charset="0"/>
                <a:ea typeface="宋体" panose="02010600030101010101" pitchFamily="2" charset="-122"/>
              </a:rPr>
              <a:t>——</a:t>
            </a:r>
            <a:r>
              <a:rPr lang="zh-CN" altLang="en-US"/>
              <a:t>反向电压过大，反向击穿</a:t>
            </a:r>
          </a:p>
        </p:txBody>
      </p:sp>
      <p:sp>
        <p:nvSpPr>
          <p:cNvPr id="58378" name="AutoShape 10">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8379" name="AutoShape 11">
            <a:hlinkClick r:id="rId4"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7356" name="AutoShape 12">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349"/>
                                        </p:tgtEl>
                                        <p:attrNameLst>
                                          <p:attrName>style.visibility</p:attrName>
                                        </p:attrNameLst>
                                      </p:cBhvr>
                                      <p:to>
                                        <p:strVal val="visible"/>
                                      </p:to>
                                    </p:set>
                                    <p:animEffect transition="in" filter="blinds(horizontal)">
                                      <p:cBhvr>
                                        <p:cTn id="7" dur="500"/>
                                        <p:tgtEl>
                                          <p:spTgt spid="573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348"/>
                                        </p:tgtEl>
                                        <p:attrNameLst>
                                          <p:attrName>style.visibility</p:attrName>
                                        </p:attrNameLst>
                                      </p:cBhvr>
                                      <p:to>
                                        <p:strVal val="visible"/>
                                      </p:to>
                                    </p:set>
                                    <p:animEffect transition="in" filter="blinds(horizontal)">
                                      <p:cBhvr>
                                        <p:cTn id="12" dur="500"/>
                                        <p:tgtEl>
                                          <p:spTgt spid="573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347">
                                            <p:txEl>
                                              <p:pRg st="0" end="0"/>
                                            </p:txEl>
                                          </p:spTgt>
                                        </p:tgtEl>
                                        <p:attrNameLst>
                                          <p:attrName>style.visibility</p:attrName>
                                        </p:attrNameLst>
                                      </p:cBhvr>
                                      <p:to>
                                        <p:strVal val="visible"/>
                                      </p:to>
                                    </p:set>
                                    <p:animEffect transition="in" filter="blinds(horizontal)">
                                      <p:cBhvr>
                                        <p:cTn id="17" dur="500"/>
                                        <p:tgtEl>
                                          <p:spTgt spid="573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7350"/>
                                        </p:tgtEl>
                                        <p:attrNameLst>
                                          <p:attrName>style.visibility</p:attrName>
                                        </p:attrNameLst>
                                      </p:cBhvr>
                                      <p:to>
                                        <p:strVal val="visible"/>
                                      </p:to>
                                    </p:set>
                                    <p:animEffect transition="in" filter="blinds(horizontal)">
                                      <p:cBhvr>
                                        <p:cTn id="22" dur="500"/>
                                        <p:tgtEl>
                                          <p:spTgt spid="5735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351"/>
                                        </p:tgtEl>
                                        <p:attrNameLst>
                                          <p:attrName>style.visibility</p:attrName>
                                        </p:attrNameLst>
                                      </p:cBhvr>
                                      <p:to>
                                        <p:strVal val="visible"/>
                                      </p:to>
                                    </p:set>
                                    <p:animEffect transition="in" filter="blinds(horizontal)">
                                      <p:cBhvr>
                                        <p:cTn id="27" dur="500"/>
                                        <p:tgtEl>
                                          <p:spTgt spid="5735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7352"/>
                                        </p:tgtEl>
                                        <p:attrNameLst>
                                          <p:attrName>style.visibility</p:attrName>
                                        </p:attrNameLst>
                                      </p:cBhvr>
                                      <p:to>
                                        <p:strVal val="visible"/>
                                      </p:to>
                                    </p:set>
                                    <p:animEffect transition="in" filter="blinds(horizontal)">
                                      <p:cBhvr>
                                        <p:cTn id="32" dur="500"/>
                                        <p:tgtEl>
                                          <p:spTgt spid="5735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7353"/>
                                        </p:tgtEl>
                                        <p:attrNameLst>
                                          <p:attrName>style.visibility</p:attrName>
                                        </p:attrNameLst>
                                      </p:cBhvr>
                                      <p:to>
                                        <p:strVal val="visible"/>
                                      </p:to>
                                    </p:set>
                                    <p:animEffect transition="in" filter="blinds(horizontal)">
                                      <p:cBhvr>
                                        <p:cTn id="37" dur="500"/>
                                        <p:tgtEl>
                                          <p:spTgt spid="57353"/>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57356"/>
                                        </p:tgtEl>
                                      </p:cBhvr>
                                    </p:animEffect>
                                    <p:animScale>
                                      <p:cBhvr>
                                        <p:cTn id="42" dur="250" autoRev="1" fill="hold"/>
                                        <p:tgtEl>
                                          <p:spTgt spid="5735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P spid="57348" grpId="0"/>
      <p:bldP spid="57350" grpId="0"/>
      <p:bldP spid="57351" grpId="0"/>
      <p:bldP spid="57352" grpId="0"/>
      <p:bldP spid="57353" grpId="0"/>
      <p:bldP spid="5735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2090739" y="503238"/>
            <a:ext cx="4492625" cy="628650"/>
          </a:xfrm>
        </p:spPr>
        <p:txBody>
          <a:bodyPr/>
          <a:lstStyle/>
          <a:p>
            <a:pPr eaLnBrk="1" hangingPunct="1"/>
            <a:r>
              <a:rPr lang="en-US" altLang="zh-CN" sz="3200" b="1">
                <a:latin typeface="宋体" panose="02010600030101010101" pitchFamily="2" charset="-122"/>
              </a:rPr>
              <a:t>2.</a:t>
            </a:r>
            <a:r>
              <a:rPr lang="zh-CN" altLang="en-US" sz="3200" b="1">
                <a:latin typeface="宋体" panose="02010600030101010101" pitchFamily="2" charset="-122"/>
              </a:rPr>
              <a:t>二极管的主要参数</a:t>
            </a:r>
          </a:p>
        </p:txBody>
      </p:sp>
      <p:sp>
        <p:nvSpPr>
          <p:cNvPr id="58371" name="Rectangle 3"/>
          <p:cNvSpPr>
            <a:spLocks noGrp="1" noChangeArrowheads="1"/>
          </p:cNvSpPr>
          <p:nvPr>
            <p:ph type="body" idx="4294967295"/>
          </p:nvPr>
        </p:nvSpPr>
        <p:spPr>
          <a:xfrm>
            <a:off x="2090739" y="1854200"/>
            <a:ext cx="3690937" cy="584200"/>
          </a:xfrm>
        </p:spPr>
        <p:txBody>
          <a:bodyPr/>
          <a:lstStyle/>
          <a:p>
            <a:pPr eaLnBrk="1" hangingPunct="1"/>
            <a:r>
              <a:rPr lang="zh-CN" altLang="en-US" sz="2800" b="1">
                <a:ea typeface="幼圆" panose="02010509060101010101" pitchFamily="49" charset="-122"/>
              </a:rPr>
              <a:t>最大正向电流</a:t>
            </a:r>
            <a:r>
              <a:rPr lang="zh-CN" altLang="en-US"/>
              <a:t> </a:t>
            </a:r>
          </a:p>
        </p:txBody>
      </p:sp>
      <p:sp>
        <p:nvSpPr>
          <p:cNvPr id="58372" name="Rectangle 4"/>
          <p:cNvSpPr>
            <a:spLocks noChangeArrowheads="1"/>
          </p:cNvSpPr>
          <p:nvPr/>
        </p:nvSpPr>
        <p:spPr bwMode="auto">
          <a:xfrm>
            <a:off x="2090738" y="2663825"/>
            <a:ext cx="45910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Char char="o"/>
            </a:pPr>
            <a:r>
              <a:rPr lang="zh-CN" altLang="en-US"/>
              <a:t>最高反向工作电压</a:t>
            </a:r>
            <a:r>
              <a:rPr lang="zh-CN" altLang="en-US" sz="3000">
                <a:ea typeface="宋体" panose="02010600030101010101" pitchFamily="2" charset="-122"/>
              </a:rPr>
              <a:t> </a:t>
            </a:r>
          </a:p>
        </p:txBody>
      </p:sp>
      <p:sp>
        <p:nvSpPr>
          <p:cNvPr id="58373" name="Rectangle 5"/>
          <p:cNvSpPr>
            <a:spLocks noChangeArrowheads="1"/>
          </p:cNvSpPr>
          <p:nvPr/>
        </p:nvSpPr>
        <p:spPr bwMode="auto">
          <a:xfrm>
            <a:off x="2090738" y="3429000"/>
            <a:ext cx="31496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Char char="o"/>
            </a:pPr>
            <a:r>
              <a:rPr lang="zh-CN" altLang="en-US"/>
              <a:t>反向电流</a:t>
            </a:r>
            <a:r>
              <a:rPr lang="zh-CN" altLang="en-US" sz="3000">
                <a:ea typeface="宋体" panose="02010600030101010101" pitchFamily="2" charset="-122"/>
              </a:rPr>
              <a:t> </a:t>
            </a:r>
          </a:p>
        </p:txBody>
      </p:sp>
      <p:sp>
        <p:nvSpPr>
          <p:cNvPr id="58374" name="Rectangle 6"/>
          <p:cNvSpPr>
            <a:spLocks noChangeArrowheads="1"/>
          </p:cNvSpPr>
          <p:nvPr/>
        </p:nvSpPr>
        <p:spPr bwMode="auto">
          <a:xfrm>
            <a:off x="2090739" y="4284663"/>
            <a:ext cx="36909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Char char="o"/>
            </a:pPr>
            <a:r>
              <a:rPr lang="zh-CN" altLang="en-US"/>
              <a:t>最高工作频率</a:t>
            </a:r>
          </a:p>
        </p:txBody>
      </p:sp>
      <p:graphicFrame>
        <p:nvGraphicFramePr>
          <p:cNvPr id="58375" name="对象 58374"/>
          <p:cNvGraphicFramePr>
            <a:graphicFrameLocks noChangeAspect="1"/>
          </p:cNvGraphicFramePr>
          <p:nvPr/>
        </p:nvGraphicFramePr>
        <p:xfrm>
          <a:off x="4970464" y="1898651"/>
          <a:ext cx="585787" cy="519113"/>
        </p:xfrm>
        <a:graphic>
          <a:graphicData uri="http://schemas.openxmlformats.org/presentationml/2006/ole">
            <mc:AlternateContent xmlns:mc="http://schemas.openxmlformats.org/markup-compatibility/2006">
              <mc:Choice xmlns:v="urn:schemas-microsoft-com:vml" Requires="v">
                <p:oleObj r:id="rId2" imgW="254635" imgH="229235" progId="">
                  <p:embed/>
                </p:oleObj>
              </mc:Choice>
              <mc:Fallback>
                <p:oleObj r:id="rId2" imgW="254635" imgH="229235" progId="">
                  <p:embed/>
                  <p:pic>
                    <p:nvPicPr>
                      <p:cNvPr id="58375" name="对象 583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464" y="1898651"/>
                        <a:ext cx="585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0"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58377" name="对象 58376"/>
          <p:cNvGraphicFramePr>
            <a:graphicFrameLocks noChangeAspect="1"/>
          </p:cNvGraphicFramePr>
          <p:nvPr/>
        </p:nvGraphicFramePr>
        <p:xfrm>
          <a:off x="5781675" y="2754314"/>
          <a:ext cx="630238" cy="473075"/>
        </p:xfrm>
        <a:graphic>
          <a:graphicData uri="http://schemas.openxmlformats.org/presentationml/2006/ole">
            <mc:AlternateContent xmlns:mc="http://schemas.openxmlformats.org/markup-compatibility/2006">
              <mc:Choice xmlns:v="urn:schemas-microsoft-com:vml" Requires="v">
                <p:oleObj r:id="rId4" imgW="305435" imgH="229235" progId="">
                  <p:embed/>
                </p:oleObj>
              </mc:Choice>
              <mc:Fallback>
                <p:oleObj r:id="rId4" imgW="305435" imgH="229235" progId="">
                  <p:embed/>
                  <p:pic>
                    <p:nvPicPr>
                      <p:cNvPr id="58377" name="对象 583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1675" y="2754314"/>
                        <a:ext cx="6302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2" name="Rectangle 10"/>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58379" name="对象 58378"/>
          <p:cNvGraphicFramePr>
            <a:graphicFrameLocks noChangeAspect="1"/>
          </p:cNvGraphicFramePr>
          <p:nvPr/>
        </p:nvGraphicFramePr>
        <p:xfrm>
          <a:off x="4251325" y="3519488"/>
          <a:ext cx="539750" cy="488950"/>
        </p:xfrm>
        <a:graphic>
          <a:graphicData uri="http://schemas.openxmlformats.org/presentationml/2006/ole">
            <mc:AlternateContent xmlns:mc="http://schemas.openxmlformats.org/markup-compatibility/2006">
              <mc:Choice xmlns:v="urn:schemas-microsoft-com:vml" Requires="v">
                <p:oleObj r:id="rId6" imgW="178435" imgH="229235" progId="">
                  <p:embed/>
                </p:oleObj>
              </mc:Choice>
              <mc:Fallback>
                <p:oleObj r:id="rId6" imgW="178435" imgH="229235" progId="">
                  <p:embed/>
                  <p:pic>
                    <p:nvPicPr>
                      <p:cNvPr id="58379" name="对象 583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1325" y="3519488"/>
                        <a:ext cx="5397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4" name="Rectangle 12"/>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58381" name="对象 58380"/>
          <p:cNvGraphicFramePr>
            <a:graphicFrameLocks noChangeAspect="1"/>
          </p:cNvGraphicFramePr>
          <p:nvPr/>
        </p:nvGraphicFramePr>
        <p:xfrm>
          <a:off x="4926014" y="4373563"/>
          <a:ext cx="477837" cy="450850"/>
        </p:xfrm>
        <a:graphic>
          <a:graphicData uri="http://schemas.openxmlformats.org/presentationml/2006/ole">
            <mc:AlternateContent xmlns:mc="http://schemas.openxmlformats.org/markup-compatibility/2006">
              <mc:Choice xmlns:v="urn:schemas-microsoft-com:vml" Requires="v">
                <p:oleObj r:id="rId8" imgW="216535" imgH="229235" progId="">
                  <p:embed/>
                </p:oleObj>
              </mc:Choice>
              <mc:Fallback>
                <p:oleObj r:id="rId8" imgW="216535" imgH="229235" progId="">
                  <p:embed/>
                  <p:pic>
                    <p:nvPicPr>
                      <p:cNvPr id="58381" name="对象 583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6014" y="4373563"/>
                        <a:ext cx="47783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6" name="AutoShape 1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9407" name="AutoShape 15">
            <a:hlinkClick r:id="rId10"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8384" name="AutoShape 16">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blinds(horizontal)">
                                      <p:cBhvr>
                                        <p:cTn id="7" dur="500"/>
                                        <p:tgtEl>
                                          <p:spTgt spid="5837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8375"/>
                                        </p:tgtEl>
                                        <p:attrNameLst>
                                          <p:attrName>style.visibility</p:attrName>
                                        </p:attrNameLst>
                                      </p:cBhvr>
                                      <p:to>
                                        <p:strVal val="visible"/>
                                      </p:to>
                                    </p:set>
                                    <p:animEffect transition="in" filter="blinds(horizontal)">
                                      <p:cBhvr>
                                        <p:cTn id="10" dur="500"/>
                                        <p:tgtEl>
                                          <p:spTgt spid="5837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8372"/>
                                        </p:tgtEl>
                                        <p:attrNameLst>
                                          <p:attrName>style.visibility</p:attrName>
                                        </p:attrNameLst>
                                      </p:cBhvr>
                                      <p:to>
                                        <p:strVal val="visible"/>
                                      </p:to>
                                    </p:set>
                                    <p:animEffect transition="in" filter="blinds(horizontal)">
                                      <p:cBhvr>
                                        <p:cTn id="15" dur="500"/>
                                        <p:tgtEl>
                                          <p:spTgt spid="58372"/>
                                        </p:tgtEl>
                                      </p:cBhvr>
                                    </p:animEffect>
                                  </p:childTnLst>
                                </p:cTn>
                              </p:par>
                              <p:par>
                                <p:cTn id="16" presetID="3" presetClass="entr" presetSubtype="10" fill="hold" nodeType="withEffect">
                                  <p:stCondLst>
                                    <p:cond delay="0"/>
                                  </p:stCondLst>
                                  <p:childTnLst>
                                    <p:set>
                                      <p:cBhvr>
                                        <p:cTn id="17" dur="1" fill="hold">
                                          <p:stCondLst>
                                            <p:cond delay="0"/>
                                          </p:stCondLst>
                                        </p:cTn>
                                        <p:tgtEl>
                                          <p:spTgt spid="58377"/>
                                        </p:tgtEl>
                                        <p:attrNameLst>
                                          <p:attrName>style.visibility</p:attrName>
                                        </p:attrNameLst>
                                      </p:cBhvr>
                                      <p:to>
                                        <p:strVal val="visible"/>
                                      </p:to>
                                    </p:set>
                                    <p:animEffect transition="in" filter="blinds(horizontal)">
                                      <p:cBhvr>
                                        <p:cTn id="18" dur="500"/>
                                        <p:tgtEl>
                                          <p:spTgt spid="5837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8373"/>
                                        </p:tgtEl>
                                        <p:attrNameLst>
                                          <p:attrName>style.visibility</p:attrName>
                                        </p:attrNameLst>
                                      </p:cBhvr>
                                      <p:to>
                                        <p:strVal val="visible"/>
                                      </p:to>
                                    </p:set>
                                    <p:animEffect transition="in" filter="blinds(horizontal)">
                                      <p:cBhvr>
                                        <p:cTn id="23" dur="500"/>
                                        <p:tgtEl>
                                          <p:spTgt spid="58373"/>
                                        </p:tgtEl>
                                      </p:cBhvr>
                                    </p:animEffect>
                                  </p:childTnLst>
                                </p:cTn>
                              </p:par>
                              <p:par>
                                <p:cTn id="24" presetID="3" presetClass="entr" presetSubtype="10" fill="hold" nodeType="withEffect">
                                  <p:stCondLst>
                                    <p:cond delay="0"/>
                                  </p:stCondLst>
                                  <p:childTnLst>
                                    <p:set>
                                      <p:cBhvr>
                                        <p:cTn id="25" dur="1" fill="hold">
                                          <p:stCondLst>
                                            <p:cond delay="0"/>
                                          </p:stCondLst>
                                        </p:cTn>
                                        <p:tgtEl>
                                          <p:spTgt spid="58379"/>
                                        </p:tgtEl>
                                        <p:attrNameLst>
                                          <p:attrName>style.visibility</p:attrName>
                                        </p:attrNameLst>
                                      </p:cBhvr>
                                      <p:to>
                                        <p:strVal val="visible"/>
                                      </p:to>
                                    </p:set>
                                    <p:animEffect transition="in" filter="blinds(horizontal)">
                                      <p:cBhvr>
                                        <p:cTn id="26" dur="500"/>
                                        <p:tgtEl>
                                          <p:spTgt spid="5837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8374"/>
                                        </p:tgtEl>
                                        <p:attrNameLst>
                                          <p:attrName>style.visibility</p:attrName>
                                        </p:attrNameLst>
                                      </p:cBhvr>
                                      <p:to>
                                        <p:strVal val="visible"/>
                                      </p:to>
                                    </p:set>
                                    <p:animEffect transition="in" filter="blinds(horizontal)">
                                      <p:cBhvr>
                                        <p:cTn id="31" dur="500"/>
                                        <p:tgtEl>
                                          <p:spTgt spid="58374"/>
                                        </p:tgtEl>
                                      </p:cBhvr>
                                    </p:animEffect>
                                  </p:childTnLst>
                                </p:cTn>
                              </p:par>
                              <p:par>
                                <p:cTn id="32" presetID="3" presetClass="entr" presetSubtype="10" fill="hold" nodeType="withEffect">
                                  <p:stCondLst>
                                    <p:cond delay="0"/>
                                  </p:stCondLst>
                                  <p:childTnLst>
                                    <p:set>
                                      <p:cBhvr>
                                        <p:cTn id="33" dur="1" fill="hold">
                                          <p:stCondLst>
                                            <p:cond delay="0"/>
                                          </p:stCondLst>
                                        </p:cTn>
                                        <p:tgtEl>
                                          <p:spTgt spid="58381"/>
                                        </p:tgtEl>
                                        <p:attrNameLst>
                                          <p:attrName>style.visibility</p:attrName>
                                        </p:attrNameLst>
                                      </p:cBhvr>
                                      <p:to>
                                        <p:strVal val="visible"/>
                                      </p:to>
                                    </p:set>
                                    <p:animEffect transition="in" filter="blinds(horizontal)">
                                      <p:cBhvr>
                                        <p:cTn id="34" dur="500"/>
                                        <p:tgtEl>
                                          <p:spTgt spid="58381"/>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0" nodeType="clickEffect">
                                  <p:stCondLst>
                                    <p:cond delay="0"/>
                                  </p:stCondLst>
                                  <p:childTnLst>
                                    <p:animEffect transition="out" filter="fade">
                                      <p:cBhvr>
                                        <p:cTn id="38" dur="500" tmFilter="0, 0; .2, .5; .8, .5; 1, 0"/>
                                        <p:tgtEl>
                                          <p:spTgt spid="58384"/>
                                        </p:tgtEl>
                                      </p:cBhvr>
                                    </p:animEffect>
                                    <p:animScale>
                                      <p:cBhvr>
                                        <p:cTn id="39" dur="250" autoRev="1" fill="hold"/>
                                        <p:tgtEl>
                                          <p:spTgt spid="5838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P spid="58372" grpId="0"/>
      <p:bldP spid="58373" grpId="0"/>
      <p:bldP spid="58374" grpId="0"/>
      <p:bldP spid="5838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2098675" y="304801"/>
            <a:ext cx="7327900" cy="784225"/>
          </a:xfrm>
        </p:spPr>
        <p:txBody>
          <a:bodyPr/>
          <a:lstStyle/>
          <a:p>
            <a:pPr eaLnBrk="1" hangingPunct="1"/>
            <a:r>
              <a:rPr lang="en-US" altLang="zh-CN" sz="3200" b="1">
                <a:solidFill>
                  <a:schemeClr val="folHlink"/>
                </a:solidFill>
                <a:latin typeface="黑体" panose="02010609060101010101" pitchFamily="49" charset="-122"/>
                <a:ea typeface="黑体" panose="02010609060101010101" pitchFamily="49" charset="-122"/>
              </a:rPr>
              <a:t>1.4.3 </a:t>
            </a:r>
            <a:r>
              <a:rPr lang="zh-CN" altLang="en-US" sz="3200" b="1">
                <a:solidFill>
                  <a:schemeClr val="folHlink"/>
                </a:solidFill>
                <a:latin typeface="黑体" panose="02010609060101010101" pitchFamily="49" charset="-122"/>
                <a:ea typeface="黑体" panose="02010609060101010101" pitchFamily="49" charset="-122"/>
              </a:rPr>
              <a:t>二极管的工作点和理想特性</a:t>
            </a:r>
          </a:p>
        </p:txBody>
      </p:sp>
      <p:sp>
        <p:nvSpPr>
          <p:cNvPr id="59395" name="Rectangle 3"/>
          <p:cNvSpPr>
            <a:spLocks noGrp="1" noChangeArrowheads="1"/>
          </p:cNvSpPr>
          <p:nvPr>
            <p:ph type="body" sz="half" idx="4294967295"/>
          </p:nvPr>
        </p:nvSpPr>
        <p:spPr>
          <a:xfrm>
            <a:off x="2090738" y="1752601"/>
            <a:ext cx="3600450" cy="550863"/>
          </a:xfrm>
        </p:spPr>
        <p:txBody>
          <a:bodyPr/>
          <a:lstStyle/>
          <a:p>
            <a:pPr eaLnBrk="1" hangingPunct="1">
              <a:lnSpc>
                <a:spcPct val="90000"/>
              </a:lnSpc>
            </a:pPr>
            <a:r>
              <a:rPr lang="zh-CN" altLang="en-US" sz="3200" b="1"/>
              <a:t>二极管的工作点</a:t>
            </a:r>
            <a:r>
              <a:rPr lang="zh-CN" altLang="en-US" sz="2600"/>
              <a:t> </a:t>
            </a:r>
          </a:p>
        </p:txBody>
      </p:sp>
      <p:graphicFrame>
        <p:nvGraphicFramePr>
          <p:cNvPr id="60419" name="Object 4"/>
          <p:cNvGraphicFramePr>
            <a:graphicFrameLocks noGrp="1" noChangeAspect="1"/>
          </p:cNvGraphicFramePr>
          <p:nvPr>
            <p:ph sz="quarter" idx="4294967295"/>
          </p:nvPr>
        </p:nvGraphicFramePr>
        <p:xfrm>
          <a:off x="10145713" y="3384551"/>
          <a:ext cx="317500" cy="430213"/>
        </p:xfrm>
        <a:graphic>
          <a:graphicData uri="http://schemas.openxmlformats.org/presentationml/2006/ole">
            <mc:AlternateContent xmlns:mc="http://schemas.openxmlformats.org/markup-compatibility/2006">
              <mc:Choice xmlns:v="urn:schemas-microsoft-com:vml" Requires="v">
                <p:oleObj r:id="rId2" imgW="144145" imgH="194945" progId="Visio.Drawing.11">
                  <p:embed/>
                </p:oleObj>
              </mc:Choice>
              <mc:Fallback>
                <p:oleObj r:id="rId2" imgW="144145" imgH="194945" progId="Visio.Drawing.11">
                  <p:embed/>
                  <p:pic>
                    <p:nvPicPr>
                      <p:cNvPr id="60419"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5713" y="3384551"/>
                        <a:ext cx="3175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21" name="Rectangle 5"/>
          <p:cNvSpPr>
            <a:spLocks noChangeArrowheads="1"/>
          </p:cNvSpPr>
          <p:nvPr/>
        </p:nvSpPr>
        <p:spPr bwMode="auto">
          <a:xfrm>
            <a:off x="6003635" y="21434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59398" name="Object 6"/>
          <p:cNvGraphicFramePr>
            <a:graphicFrameLocks noChangeAspect="1"/>
          </p:cNvGraphicFramePr>
          <p:nvPr/>
        </p:nvGraphicFramePr>
        <p:xfrm>
          <a:off x="5556250" y="1493838"/>
          <a:ext cx="2286000" cy="2025650"/>
        </p:xfrm>
        <a:graphic>
          <a:graphicData uri="http://schemas.openxmlformats.org/presentationml/2006/ole">
            <mc:AlternateContent xmlns:mc="http://schemas.openxmlformats.org/markup-compatibility/2006">
              <mc:Choice xmlns:v="urn:schemas-microsoft-com:vml" Requires="v">
                <p:oleObj r:id="rId4" imgW="1210945" imgH="1083945" progId="Visio.Drawing.11">
                  <p:embed/>
                </p:oleObj>
              </mc:Choice>
              <mc:Fallback>
                <p:oleObj r:id="rId4" imgW="1210945" imgH="1083945" progId="Visio.Drawing.11">
                  <p:embed/>
                  <p:pic>
                    <p:nvPicPr>
                      <p:cNvPr id="5939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250" y="1493838"/>
                        <a:ext cx="228600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23" name="Rectangle 7"/>
          <p:cNvSpPr>
            <a:spLocks noChangeArrowheads="1"/>
          </p:cNvSpPr>
          <p:nvPr/>
        </p:nvSpPr>
        <p:spPr bwMode="auto">
          <a:xfrm>
            <a:off x="6003635" y="19862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59400" name="Object 8"/>
          <p:cNvGraphicFramePr>
            <a:graphicFrameLocks noChangeAspect="1"/>
          </p:cNvGraphicFramePr>
          <p:nvPr/>
        </p:nvGraphicFramePr>
        <p:xfrm>
          <a:off x="7947025" y="1673226"/>
          <a:ext cx="2552700" cy="2295525"/>
        </p:xfrm>
        <a:graphic>
          <a:graphicData uri="http://schemas.openxmlformats.org/presentationml/2006/ole">
            <mc:AlternateContent xmlns:mc="http://schemas.openxmlformats.org/markup-compatibility/2006">
              <mc:Choice xmlns:v="urn:schemas-microsoft-com:vml" Requires="v">
                <p:oleObj name="Visio" r:id="rId6" imgW="1946910" imgH="1435735" progId="Visio.Drawing.11">
                  <p:embed/>
                </p:oleObj>
              </mc:Choice>
              <mc:Fallback>
                <p:oleObj name="Visio" r:id="rId6" imgW="1946910" imgH="1435735" progId="Visio.Drawing.11">
                  <p:embed/>
                  <p:pic>
                    <p:nvPicPr>
                      <p:cNvPr id="5940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7025" y="1673226"/>
                        <a:ext cx="25527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401" name="Object 9"/>
          <p:cNvGraphicFramePr>
            <a:graphicFrameLocks noGrp="1" noChangeAspect="1"/>
          </p:cNvGraphicFramePr>
          <p:nvPr>
            <p:ph sz="quarter" idx="4294967295"/>
          </p:nvPr>
        </p:nvGraphicFramePr>
        <p:xfrm>
          <a:off x="8256589" y="1403351"/>
          <a:ext cx="269875" cy="493713"/>
        </p:xfrm>
        <a:graphic>
          <a:graphicData uri="http://schemas.openxmlformats.org/presentationml/2006/ole">
            <mc:AlternateContent xmlns:mc="http://schemas.openxmlformats.org/markup-compatibility/2006">
              <mc:Choice xmlns:v="urn:schemas-microsoft-com:vml" Requires="v">
                <p:oleObj r:id="rId8" imgW="118745" imgH="194945" progId="Visio.Drawing.11">
                  <p:embed/>
                </p:oleObj>
              </mc:Choice>
              <mc:Fallback>
                <p:oleObj r:id="rId8" imgW="118745" imgH="194945" progId="Visio.Drawing.11">
                  <p:embed/>
                  <p:pic>
                    <p:nvPicPr>
                      <p:cNvPr id="59401" name="Object 9"/>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6589" y="1403351"/>
                        <a:ext cx="2698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402" name="对象 59401"/>
          <p:cNvGraphicFramePr>
            <a:graphicFrameLocks noChangeAspect="1"/>
          </p:cNvGraphicFramePr>
          <p:nvPr/>
        </p:nvGraphicFramePr>
        <p:xfrm>
          <a:off x="2990851" y="2349501"/>
          <a:ext cx="1890713" cy="493713"/>
        </p:xfrm>
        <a:graphic>
          <a:graphicData uri="http://schemas.openxmlformats.org/presentationml/2006/ole">
            <mc:AlternateContent xmlns:mc="http://schemas.openxmlformats.org/markup-compatibility/2006">
              <mc:Choice xmlns:v="urn:schemas-microsoft-com:vml" Requires="v">
                <p:oleObj r:id="rId10" imgW="928370" imgH="228600" progId="">
                  <p:embed/>
                </p:oleObj>
              </mc:Choice>
              <mc:Fallback>
                <p:oleObj r:id="rId10" imgW="928370" imgH="228600" progId="">
                  <p:embed/>
                  <p:pic>
                    <p:nvPicPr>
                      <p:cNvPr id="59402" name="对象 594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0851" y="2349501"/>
                        <a:ext cx="18907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3" name="Rectangle 12"/>
          <p:cNvSpPr>
            <a:spLocks noChangeArrowheads="1"/>
          </p:cNvSpPr>
          <p:nvPr/>
        </p:nvSpPr>
        <p:spPr bwMode="auto">
          <a:xfrm>
            <a:off x="2181225" y="3024188"/>
            <a:ext cx="1620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静态电阻</a:t>
            </a:r>
            <a:r>
              <a:rPr lang="zh-CN" altLang="en-US">
                <a:ea typeface="华文楷体" panose="02010600040101010101" pitchFamily="2" charset="-122"/>
              </a:rPr>
              <a:t> </a:t>
            </a:r>
          </a:p>
        </p:txBody>
      </p:sp>
      <p:sp>
        <p:nvSpPr>
          <p:cNvPr id="60428" name="Rectangle 13"/>
          <p:cNvSpPr>
            <a:spLocks noChangeArrowheads="1"/>
          </p:cNvSpPr>
          <p:nvPr/>
        </p:nvSpPr>
        <p:spPr bwMode="auto">
          <a:xfrm>
            <a:off x="6003635" y="29530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59405" name="对象 59404"/>
          <p:cNvGraphicFramePr>
            <a:graphicFrameLocks noChangeAspect="1"/>
          </p:cNvGraphicFramePr>
          <p:nvPr/>
        </p:nvGraphicFramePr>
        <p:xfrm>
          <a:off x="3981450" y="2889251"/>
          <a:ext cx="1123950" cy="854075"/>
        </p:xfrm>
        <a:graphic>
          <a:graphicData uri="http://schemas.openxmlformats.org/presentationml/2006/ole">
            <mc:AlternateContent xmlns:mc="http://schemas.openxmlformats.org/markup-compatibility/2006">
              <mc:Choice xmlns:v="urn:schemas-microsoft-com:vml" Requires="v">
                <p:oleObj r:id="rId12" imgW="597535" imgH="432435" progId="">
                  <p:embed/>
                </p:oleObj>
              </mc:Choice>
              <mc:Fallback>
                <p:oleObj r:id="rId12" imgW="597535" imgH="432435" progId="">
                  <p:embed/>
                  <p:pic>
                    <p:nvPicPr>
                      <p:cNvPr id="59405" name="对象 5940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81450" y="2889251"/>
                        <a:ext cx="1123950" cy="854075"/>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6" name="Rectangle 15"/>
          <p:cNvSpPr>
            <a:spLocks noChangeArrowheads="1"/>
          </p:cNvSpPr>
          <p:nvPr/>
        </p:nvSpPr>
        <p:spPr bwMode="auto">
          <a:xfrm>
            <a:off x="2181225" y="4014788"/>
            <a:ext cx="1619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动态电阻</a:t>
            </a:r>
            <a:r>
              <a:rPr lang="zh-CN" altLang="en-US">
                <a:ea typeface="华文楷体" panose="02010600040101010101" pitchFamily="2" charset="-122"/>
              </a:rPr>
              <a:t> </a:t>
            </a:r>
          </a:p>
        </p:txBody>
      </p:sp>
      <p:graphicFrame>
        <p:nvGraphicFramePr>
          <p:cNvPr id="59407" name="对象 59406"/>
          <p:cNvGraphicFramePr>
            <a:graphicFrameLocks noChangeAspect="1"/>
          </p:cNvGraphicFramePr>
          <p:nvPr/>
        </p:nvGraphicFramePr>
        <p:xfrm>
          <a:off x="3981450" y="3878263"/>
          <a:ext cx="1169988" cy="855662"/>
        </p:xfrm>
        <a:graphic>
          <a:graphicData uri="http://schemas.openxmlformats.org/presentationml/2006/ole">
            <mc:AlternateContent xmlns:mc="http://schemas.openxmlformats.org/markup-compatibility/2006">
              <mc:Choice xmlns:v="urn:schemas-microsoft-com:vml" Requires="v">
                <p:oleObj r:id="rId14" imgW="635635" imgH="432435" progId="">
                  <p:embed/>
                </p:oleObj>
              </mc:Choice>
              <mc:Fallback>
                <p:oleObj r:id="rId14" imgW="635635" imgH="432435" progId="">
                  <p:embed/>
                  <p:pic>
                    <p:nvPicPr>
                      <p:cNvPr id="59407" name="对象 5940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81450" y="3878263"/>
                        <a:ext cx="1169988" cy="855662"/>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32" name="Rectangle 17"/>
          <p:cNvSpPr>
            <a:spLocks noChangeArrowheads="1"/>
          </p:cNvSpPr>
          <p:nvPr/>
        </p:nvSpPr>
        <p:spPr bwMode="auto">
          <a:xfrm>
            <a:off x="6003635" y="14386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graphicFrame>
        <p:nvGraphicFramePr>
          <p:cNvPr id="59409" name="Object 18"/>
          <p:cNvGraphicFramePr>
            <a:graphicFrameLocks noChangeAspect="1"/>
          </p:cNvGraphicFramePr>
          <p:nvPr/>
        </p:nvGraphicFramePr>
        <p:xfrm>
          <a:off x="7940676" y="3833814"/>
          <a:ext cx="2532063" cy="2295525"/>
        </p:xfrm>
        <a:graphic>
          <a:graphicData uri="http://schemas.openxmlformats.org/presentationml/2006/ole">
            <mc:AlternateContent xmlns:mc="http://schemas.openxmlformats.org/markup-compatibility/2006">
              <mc:Choice xmlns:v="urn:schemas-microsoft-com:vml" Requires="v">
                <p:oleObj r:id="rId16" imgW="1600200" imgH="1752600" progId="Visio.Drawing.11">
                  <p:embed/>
                </p:oleObj>
              </mc:Choice>
              <mc:Fallback>
                <p:oleObj r:id="rId16" imgW="1600200" imgH="1752600" progId="Visio.Drawing.11">
                  <p:embed/>
                  <p:pic>
                    <p:nvPicPr>
                      <p:cNvPr id="59409"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40676" y="3833814"/>
                        <a:ext cx="2532063"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10" name="Rectangle 19"/>
          <p:cNvSpPr>
            <a:spLocks noChangeArrowheads="1"/>
          </p:cNvSpPr>
          <p:nvPr/>
        </p:nvSpPr>
        <p:spPr bwMode="auto">
          <a:xfrm>
            <a:off x="2225676" y="4778376"/>
            <a:ext cx="3421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通常，同一工作点，</a:t>
            </a:r>
            <a:r>
              <a:rPr lang="zh-CN" altLang="en-US">
                <a:ea typeface="华文楷体" panose="02010600040101010101" pitchFamily="2" charset="-122"/>
              </a:rPr>
              <a:t> </a:t>
            </a:r>
          </a:p>
        </p:txBody>
      </p:sp>
      <p:graphicFrame>
        <p:nvGraphicFramePr>
          <p:cNvPr id="59411" name="对象 59410"/>
          <p:cNvGraphicFramePr>
            <a:graphicFrameLocks noChangeAspect="1"/>
          </p:cNvGraphicFramePr>
          <p:nvPr/>
        </p:nvGraphicFramePr>
        <p:xfrm>
          <a:off x="5691188" y="4824413"/>
          <a:ext cx="1035050" cy="495300"/>
        </p:xfrm>
        <a:graphic>
          <a:graphicData uri="http://schemas.openxmlformats.org/presentationml/2006/ole">
            <mc:AlternateContent xmlns:mc="http://schemas.openxmlformats.org/markup-compatibility/2006">
              <mc:Choice xmlns:v="urn:schemas-microsoft-com:vml" Requires="v">
                <p:oleObj r:id="rId18" imgW="495935" imgH="228600" progId="">
                  <p:embed/>
                </p:oleObj>
              </mc:Choice>
              <mc:Fallback>
                <p:oleObj r:id="rId18" imgW="495935" imgH="228600" progId="">
                  <p:embed/>
                  <p:pic>
                    <p:nvPicPr>
                      <p:cNvPr id="59411" name="对象 594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91188" y="4824413"/>
                        <a:ext cx="10350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12" name="Rectangle 21"/>
          <p:cNvSpPr>
            <a:spLocks noChangeArrowheads="1"/>
          </p:cNvSpPr>
          <p:nvPr/>
        </p:nvSpPr>
        <p:spPr bwMode="auto">
          <a:xfrm>
            <a:off x="2270126" y="5408613"/>
            <a:ext cx="2430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不同工作点的</a:t>
            </a:r>
            <a:r>
              <a:rPr lang="zh-CN" altLang="en-US">
                <a:ea typeface="华文楷体" panose="02010600040101010101" pitchFamily="2" charset="-122"/>
              </a:rPr>
              <a:t> </a:t>
            </a:r>
          </a:p>
        </p:txBody>
      </p:sp>
      <p:graphicFrame>
        <p:nvGraphicFramePr>
          <p:cNvPr id="59413" name="对象 59412"/>
          <p:cNvGraphicFramePr>
            <a:graphicFrameLocks noChangeAspect="1"/>
          </p:cNvGraphicFramePr>
          <p:nvPr/>
        </p:nvGraphicFramePr>
        <p:xfrm>
          <a:off x="4610101" y="5454651"/>
          <a:ext cx="900113" cy="441325"/>
        </p:xfrm>
        <a:graphic>
          <a:graphicData uri="http://schemas.openxmlformats.org/presentationml/2006/ole">
            <mc:AlternateContent xmlns:mc="http://schemas.openxmlformats.org/markup-compatibility/2006">
              <mc:Choice xmlns:v="urn:schemas-microsoft-com:vml" Requires="v">
                <p:oleObj r:id="rId20" imgW="471170" imgH="229235" progId="">
                  <p:embed/>
                </p:oleObj>
              </mc:Choice>
              <mc:Fallback>
                <p:oleObj r:id="rId20" imgW="471170" imgH="229235" progId="">
                  <p:embed/>
                  <p:pic>
                    <p:nvPicPr>
                      <p:cNvPr id="59413" name="对象 594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10101" y="5454651"/>
                        <a:ext cx="9001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14" name="Rectangle 23"/>
          <p:cNvSpPr>
            <a:spLocks noChangeArrowheads="1"/>
          </p:cNvSpPr>
          <p:nvPr/>
        </p:nvSpPr>
        <p:spPr bwMode="auto">
          <a:xfrm>
            <a:off x="5600701" y="5408613"/>
            <a:ext cx="1738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eaLnBrk="1" hangingPunct="1"/>
            <a:r>
              <a:rPr lang="zh-CN" altLang="en-US"/>
              <a:t>均不同。</a:t>
            </a:r>
            <a:r>
              <a:rPr lang="zh-CN" altLang="en-US">
                <a:ea typeface="华文楷体" panose="02010600040101010101" pitchFamily="2" charset="-122"/>
              </a:rPr>
              <a:t> </a:t>
            </a:r>
          </a:p>
        </p:txBody>
      </p:sp>
      <p:sp>
        <p:nvSpPr>
          <p:cNvPr id="60439" name="AutoShape 24">
            <a:hlinkClick r:id="" action="ppaction://hlinkshowjump?jump=previousslide" highlightClick="1"/>
          </p:cNvPr>
          <p:cNvSpPr>
            <a:spLocks noChangeArrowheads="1"/>
          </p:cNvSpPr>
          <p:nvPr/>
        </p:nvSpPr>
        <p:spPr bwMode="auto">
          <a:xfrm>
            <a:off x="7310439" y="6219826"/>
            <a:ext cx="630237" cy="593725"/>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60440" name="AutoShape 25">
            <a:hlinkClick r:id="rId22" action="ppaction://hlinksldjump" highlightClick="1"/>
          </p:cNvPr>
          <p:cNvSpPr>
            <a:spLocks noChangeArrowheads="1"/>
          </p:cNvSpPr>
          <p:nvPr/>
        </p:nvSpPr>
        <p:spPr bwMode="auto">
          <a:xfrm>
            <a:off x="9426575" y="6219826"/>
            <a:ext cx="674688" cy="5937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
        <p:nvSpPr>
          <p:cNvPr id="59417" name="AutoShape 26">
            <a:hlinkClick r:id="" action="ppaction://hlinkshowjump?jump=nextslide" highlightClick="1"/>
          </p:cNvPr>
          <p:cNvSpPr>
            <a:spLocks noChangeArrowheads="1"/>
          </p:cNvSpPr>
          <p:nvPr/>
        </p:nvSpPr>
        <p:spPr bwMode="auto">
          <a:xfrm>
            <a:off x="8367714" y="6219826"/>
            <a:ext cx="630237" cy="59372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1pPr>
            <a:lvl2pPr marL="742950" indent="-28575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2pPr>
            <a:lvl3pPr marL="11430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3pPr>
            <a:lvl4pPr marL="16002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4pPr>
            <a:lvl5pPr marL="2057400" indent="-228600">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Verdana" panose="020B0604030504040204" pitchFamily="34" charset="0"/>
                <a:ea typeface="幼圆" panose="02010509060101010101" pitchFamily="49" charset="-122"/>
              </a:defRPr>
            </a:lvl9pPr>
          </a:lstStyle>
          <a:p>
            <a:pPr algn="just"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blinds(horizontal)">
                                      <p:cBhvr>
                                        <p:cTn id="7" dur="500"/>
                                        <p:tgtEl>
                                          <p:spTgt spid="593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9398"/>
                                        </p:tgtEl>
                                        <p:attrNameLst>
                                          <p:attrName>style.visibility</p:attrName>
                                        </p:attrNameLst>
                                      </p:cBhvr>
                                      <p:to>
                                        <p:strVal val="visible"/>
                                      </p:to>
                                    </p:set>
                                    <p:animEffect transition="in" filter="blinds(horizontal)">
                                      <p:cBhvr>
                                        <p:cTn id="12" dur="500"/>
                                        <p:tgtEl>
                                          <p:spTgt spid="593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9402"/>
                                        </p:tgtEl>
                                        <p:attrNameLst>
                                          <p:attrName>style.visibility</p:attrName>
                                        </p:attrNameLst>
                                      </p:cBhvr>
                                      <p:to>
                                        <p:strVal val="visible"/>
                                      </p:to>
                                    </p:set>
                                    <p:animEffect transition="in" filter="blinds(horizontal)">
                                      <p:cBhvr>
                                        <p:cTn id="17" dur="500"/>
                                        <p:tgtEl>
                                          <p:spTgt spid="5940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041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940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940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9403"/>
                                        </p:tgtEl>
                                        <p:attrNameLst>
                                          <p:attrName>style.visibility</p:attrName>
                                        </p:attrNameLst>
                                      </p:cBhvr>
                                      <p:to>
                                        <p:strVal val="visible"/>
                                      </p:to>
                                    </p:set>
                                    <p:animEffect transition="in" filter="blinds(horizontal)">
                                      <p:cBhvr>
                                        <p:cTn id="30" dur="500"/>
                                        <p:tgtEl>
                                          <p:spTgt spid="5940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9405"/>
                                        </p:tgtEl>
                                        <p:attrNameLst>
                                          <p:attrName>style.visibility</p:attrName>
                                        </p:attrNameLst>
                                      </p:cBhvr>
                                      <p:to>
                                        <p:strVal val="visible"/>
                                      </p:to>
                                    </p:set>
                                    <p:animEffect transition="in" filter="blinds(horizontal)">
                                      <p:cBhvr>
                                        <p:cTn id="35" dur="500"/>
                                        <p:tgtEl>
                                          <p:spTgt spid="5940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9406"/>
                                        </p:tgtEl>
                                        <p:attrNameLst>
                                          <p:attrName>style.visibility</p:attrName>
                                        </p:attrNameLst>
                                      </p:cBhvr>
                                      <p:to>
                                        <p:strVal val="visible"/>
                                      </p:to>
                                    </p:set>
                                    <p:animEffect transition="in" filter="blinds(horizontal)">
                                      <p:cBhvr>
                                        <p:cTn id="40" dur="500"/>
                                        <p:tgtEl>
                                          <p:spTgt spid="5940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9409"/>
                                        </p:tgtEl>
                                        <p:attrNameLst>
                                          <p:attrName>style.visibility</p:attrName>
                                        </p:attrNameLst>
                                      </p:cBhvr>
                                      <p:to>
                                        <p:strVal val="visible"/>
                                      </p:to>
                                    </p:set>
                                    <p:animEffect transition="in" filter="blinds(horizontal)">
                                      <p:cBhvr>
                                        <p:cTn id="45" dur="500"/>
                                        <p:tgtEl>
                                          <p:spTgt spid="5940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9407"/>
                                        </p:tgtEl>
                                        <p:attrNameLst>
                                          <p:attrName>style.visibility</p:attrName>
                                        </p:attrNameLst>
                                      </p:cBhvr>
                                      <p:to>
                                        <p:strVal val="visible"/>
                                      </p:to>
                                    </p:set>
                                    <p:animEffect transition="in" filter="blinds(horizontal)">
                                      <p:cBhvr>
                                        <p:cTn id="50" dur="500"/>
                                        <p:tgtEl>
                                          <p:spTgt spid="5940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59410"/>
                                        </p:tgtEl>
                                        <p:attrNameLst>
                                          <p:attrName>style.visibility</p:attrName>
                                        </p:attrNameLst>
                                      </p:cBhvr>
                                      <p:to>
                                        <p:strVal val="visible"/>
                                      </p:to>
                                    </p:set>
                                    <p:animEffect transition="in" filter="blinds(horizontal)">
                                      <p:cBhvr>
                                        <p:cTn id="55" dur="500"/>
                                        <p:tgtEl>
                                          <p:spTgt spid="59410"/>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9411"/>
                                        </p:tgtEl>
                                        <p:attrNameLst>
                                          <p:attrName>style.visibility</p:attrName>
                                        </p:attrNameLst>
                                      </p:cBhvr>
                                      <p:to>
                                        <p:strVal val="visible"/>
                                      </p:to>
                                    </p:set>
                                    <p:animEffect transition="in" filter="blinds(horizontal)">
                                      <p:cBhvr>
                                        <p:cTn id="60" dur="500"/>
                                        <p:tgtEl>
                                          <p:spTgt spid="59411"/>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9412"/>
                                        </p:tgtEl>
                                        <p:attrNameLst>
                                          <p:attrName>style.visibility</p:attrName>
                                        </p:attrNameLst>
                                      </p:cBhvr>
                                      <p:to>
                                        <p:strVal val="visible"/>
                                      </p:to>
                                    </p:set>
                                    <p:animEffect transition="in" filter="blinds(horizontal)">
                                      <p:cBhvr>
                                        <p:cTn id="65" dur="500"/>
                                        <p:tgtEl>
                                          <p:spTgt spid="59412"/>
                                        </p:tgtEl>
                                      </p:cBhvr>
                                    </p:animEffect>
                                  </p:childTnLst>
                                </p:cTn>
                              </p:par>
                              <p:par>
                                <p:cTn id="66" presetID="3" presetClass="entr" presetSubtype="10" fill="hold" nodeType="withEffect">
                                  <p:stCondLst>
                                    <p:cond delay="0"/>
                                  </p:stCondLst>
                                  <p:childTnLst>
                                    <p:set>
                                      <p:cBhvr>
                                        <p:cTn id="67" dur="1" fill="hold">
                                          <p:stCondLst>
                                            <p:cond delay="0"/>
                                          </p:stCondLst>
                                        </p:cTn>
                                        <p:tgtEl>
                                          <p:spTgt spid="59413"/>
                                        </p:tgtEl>
                                        <p:attrNameLst>
                                          <p:attrName>style.visibility</p:attrName>
                                        </p:attrNameLst>
                                      </p:cBhvr>
                                      <p:to>
                                        <p:strVal val="visible"/>
                                      </p:to>
                                    </p:set>
                                    <p:animEffect transition="in" filter="blinds(horizontal)">
                                      <p:cBhvr>
                                        <p:cTn id="68" dur="500"/>
                                        <p:tgtEl>
                                          <p:spTgt spid="59413"/>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59414"/>
                                        </p:tgtEl>
                                        <p:attrNameLst>
                                          <p:attrName>style.visibility</p:attrName>
                                        </p:attrNameLst>
                                      </p:cBhvr>
                                      <p:to>
                                        <p:strVal val="visible"/>
                                      </p:to>
                                    </p:set>
                                    <p:animEffect transition="in" filter="blinds(horizontal)">
                                      <p:cBhvr>
                                        <p:cTn id="71" dur="500"/>
                                        <p:tgtEl>
                                          <p:spTgt spid="59414"/>
                                        </p:tgtEl>
                                      </p:cBhvr>
                                    </p:animEffect>
                                  </p:childTnLst>
                                </p:cTn>
                              </p:par>
                            </p:childTnLst>
                          </p:cTn>
                        </p:par>
                      </p:childTnLst>
                    </p:cTn>
                  </p:par>
                  <p:par>
                    <p:cTn id="72" fill="hold">
                      <p:stCondLst>
                        <p:cond delay="indefinite"/>
                      </p:stCondLst>
                      <p:childTnLst>
                        <p:par>
                          <p:cTn id="73" fill="hold">
                            <p:stCondLst>
                              <p:cond delay="0"/>
                            </p:stCondLst>
                            <p:childTnLst>
                              <p:par>
                                <p:cTn id="74" presetID="26" presetClass="emph" presetSubtype="0" fill="hold" grpId="0" nodeType="clickEffect">
                                  <p:stCondLst>
                                    <p:cond delay="0"/>
                                  </p:stCondLst>
                                  <p:childTnLst>
                                    <p:animEffect transition="out" filter="fade">
                                      <p:cBhvr>
                                        <p:cTn id="75" dur="500" tmFilter="0, 0; .2, .5; .8, .5; 1, 0"/>
                                        <p:tgtEl>
                                          <p:spTgt spid="59417"/>
                                        </p:tgtEl>
                                      </p:cBhvr>
                                    </p:animEffect>
                                    <p:animScale>
                                      <p:cBhvr>
                                        <p:cTn id="76" dur="250" autoRev="1" fill="hold"/>
                                        <p:tgtEl>
                                          <p:spTgt spid="594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P spid="59403" grpId="0"/>
      <p:bldP spid="59406" grpId="0"/>
      <p:bldP spid="59410" grpId="0"/>
      <p:bldP spid="59414" grpId="0"/>
      <p:bldP spid="594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5b644f28-be0c-420d-b436-563a2db691b1}"/>
</p:tagLst>
</file>

<file path=ppt/theme/theme1.xml><?xml version="1.0" encoding="utf-8"?>
<a:theme xmlns:a="http://schemas.openxmlformats.org/drawingml/2006/main" name="水滴">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水滴</Template>
  <TotalTime>44</TotalTime>
  <Words>7620</Words>
  <Application>Microsoft Office PowerPoint</Application>
  <PresentationFormat>宽屏</PresentationFormat>
  <Paragraphs>1248</Paragraphs>
  <Slides>132</Slides>
  <Notes>0</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7</vt:i4>
      </vt:variant>
      <vt:variant>
        <vt:lpstr>幻灯片标题</vt:lpstr>
      </vt:variant>
      <vt:variant>
        <vt:i4>132</vt:i4>
      </vt:variant>
    </vt:vector>
  </HeadingPairs>
  <TitlesOfParts>
    <vt:vector size="157" baseType="lpstr">
      <vt:lpstr>Batang</vt:lpstr>
      <vt:lpstr>方正舒体</vt:lpstr>
      <vt:lpstr>仿宋</vt:lpstr>
      <vt:lpstr>黑体</vt:lpstr>
      <vt:lpstr>华文仿宋</vt:lpstr>
      <vt:lpstr>华文楷体</vt:lpstr>
      <vt:lpstr>华文隶书</vt:lpstr>
      <vt:lpstr>华文新魏</vt:lpstr>
      <vt:lpstr>楷体_GB2312</vt:lpstr>
      <vt:lpstr>隶书</vt:lpstr>
      <vt:lpstr>宋体</vt:lpstr>
      <vt:lpstr>幼圆</vt:lpstr>
      <vt:lpstr>Arial</vt:lpstr>
      <vt:lpstr>Times New Roman</vt:lpstr>
      <vt:lpstr>Tw Cen MT</vt:lpstr>
      <vt:lpstr>Vladimir Script</vt:lpstr>
      <vt:lpstr>Wingdings</vt:lpstr>
      <vt:lpstr>水滴</vt:lpstr>
      <vt:lpstr>公式</vt:lpstr>
      <vt:lpstr>Microsoft Visio 2003-2010 绘图</vt:lpstr>
      <vt:lpstr>Equation</vt:lpstr>
      <vt:lpstr>Image</vt:lpstr>
      <vt:lpstr>Microsoft 公式 3.0</vt:lpstr>
      <vt:lpstr>Visio</vt:lpstr>
      <vt:lpstr>Equation.KSEE3</vt:lpstr>
      <vt:lpstr>第1章 电路和电路元件</vt:lpstr>
      <vt:lpstr>1.1 电路和电路的基本物理量</vt:lpstr>
      <vt:lpstr>1.1.1 电路</vt:lpstr>
      <vt:lpstr>1.1.2 电路元件和电路模型</vt:lpstr>
      <vt:lpstr>PowerPoint 演示文稿</vt:lpstr>
      <vt:lpstr>PowerPoint 演示文稿</vt:lpstr>
      <vt:lpstr>PowerPoint 演示文稿</vt:lpstr>
      <vt:lpstr>为什么要设电流参考方向？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电流、电压、功率的符号和单位</vt:lpstr>
      <vt:lpstr>PowerPoint 演示文稿</vt:lpstr>
      <vt:lpstr>PowerPoint 演示文稿</vt:lpstr>
      <vt:lpstr>1.2  电阻、电感和电容元件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两个元件串并联时参数的计算</vt:lpstr>
      <vt:lpstr>PowerPoint 演示文稿</vt:lpstr>
      <vt:lpstr>1.3  独立电源元件</vt:lpstr>
      <vt:lpstr>1.3.1 电压源和电流源</vt:lpstr>
      <vt:lpstr>PowerPoint 演示文稿</vt:lpstr>
      <vt:lpstr>1.3.2 实际电源的模型</vt:lpstr>
      <vt:lpstr>部分电压源照片</vt:lpstr>
      <vt:lpstr>PowerPoint 演示文稿</vt:lpstr>
      <vt:lpstr>PowerPoint 演示文稿</vt:lpstr>
      <vt:lpstr>PowerPoint 演示文稿</vt:lpstr>
      <vt:lpstr>PowerPoint 演示文稿</vt:lpstr>
      <vt:lpstr>1.4 二极管</vt:lpstr>
      <vt:lpstr>1.4.1 PN结及其单向导电性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总结：PN结的形成 </vt:lpstr>
      <vt:lpstr>总结：PN结的单向导电性 </vt:lpstr>
      <vt:lpstr>总结：PN结的单向导电性 </vt:lpstr>
      <vt:lpstr>1.4.2 二极管的特性和主要参数</vt:lpstr>
      <vt:lpstr>1.二极管的伏安特性</vt:lpstr>
      <vt:lpstr>2.二极管的主要参数</vt:lpstr>
      <vt:lpstr>1.4.3 二极管的工作点和理想特性</vt:lpstr>
      <vt:lpstr>PowerPoint 演示文稿</vt:lpstr>
      <vt:lpstr>PowerPoint 演示文稿</vt:lpstr>
      <vt:lpstr>PowerPoint 演示文稿</vt:lpstr>
      <vt:lpstr>PowerPoint 演示文稿</vt:lpstr>
      <vt:lpstr>1.4.4 稳压二极管</vt:lpstr>
      <vt:lpstr>PowerPoint 演示文稿</vt:lpstr>
      <vt:lpstr>1.4.5 发光二极管和光电二极管</vt:lpstr>
      <vt:lpstr>PowerPoint 演示文稿</vt:lpstr>
      <vt:lpstr>部分二极管的照片</vt:lpstr>
      <vt:lpstr>1.5 双极晶体管</vt:lpstr>
      <vt:lpstr>1.5.1 基本结构和电流放大作用</vt:lpstr>
      <vt:lpstr>1.基本结构和符号</vt:lpstr>
      <vt:lpstr>2.电流放大作用</vt:lpstr>
      <vt:lpstr>☆电流放大作用：</vt:lpstr>
      <vt:lpstr>1.5.2 特性曲线和主要参数</vt:lpstr>
      <vt:lpstr>截止区： </vt:lpstr>
      <vt:lpstr>PowerPoint 演示文稿</vt:lpstr>
      <vt:lpstr>2.主要参数</vt:lpstr>
      <vt:lpstr>PowerPoint 演示文稿</vt:lpstr>
      <vt:lpstr>1.5.3 简化的小信号模型</vt:lpstr>
      <vt:lpstr>四种受控源符号：</vt:lpstr>
      <vt:lpstr>2．晶体管的简化小信号模型 </vt:lpstr>
      <vt:lpstr>部分晶体管的照片</vt:lpstr>
      <vt:lpstr>PowerPoint 演示文稿</vt:lpstr>
      <vt:lpstr>1.6 绝缘栅场效应晶体管</vt:lpstr>
      <vt:lpstr>1.6.1 基本结构和工作原理</vt:lpstr>
      <vt:lpstr>◆ 耗尽型NMOS管结构</vt:lpstr>
      <vt:lpstr>2.工作原理 </vt:lpstr>
      <vt:lpstr>1.6.2 特性曲线和主要参数</vt:lpstr>
      <vt:lpstr>2.主要参数</vt:lpstr>
      <vt:lpstr>1.6.3 简化的小信号模型</vt:lpstr>
      <vt:lpstr>PowerPoint 演示文稿</vt:lpstr>
      <vt:lpstr>本章结束返回目录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电路和电路元件</dc:title>
  <dc:creator>chunxian gao</dc:creator>
  <cp:lastModifiedBy>chunxian gao</cp:lastModifiedBy>
  <cp:revision>4</cp:revision>
  <dcterms:created xsi:type="dcterms:W3CDTF">2024-02-26T14:01:32Z</dcterms:created>
  <dcterms:modified xsi:type="dcterms:W3CDTF">2024-03-01T08:14:45Z</dcterms:modified>
</cp:coreProperties>
</file>